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Default Extension="wdp" ContentType="image/vnd.ms-photo"/>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Lst>
  <p:notesMasterIdLst>
    <p:notesMasterId r:id="rId70"/>
  </p:notesMasterIdLst>
  <p:sldIdLst>
    <p:sldId id="256" r:id="rId2"/>
    <p:sldId id="318" r:id="rId3"/>
    <p:sldId id="357" r:id="rId4"/>
    <p:sldId id="350" r:id="rId5"/>
    <p:sldId id="363" r:id="rId6"/>
    <p:sldId id="364" r:id="rId7"/>
    <p:sldId id="356" r:id="rId8"/>
    <p:sldId id="376" r:id="rId9"/>
    <p:sldId id="259" r:id="rId10"/>
    <p:sldId id="361" r:id="rId11"/>
    <p:sldId id="362" r:id="rId12"/>
    <p:sldId id="296" r:id="rId13"/>
    <p:sldId id="370" r:id="rId14"/>
    <p:sldId id="367" r:id="rId15"/>
    <p:sldId id="368" r:id="rId16"/>
    <p:sldId id="369" r:id="rId17"/>
    <p:sldId id="371" r:id="rId18"/>
    <p:sldId id="358" r:id="rId19"/>
    <p:sldId id="379" r:id="rId20"/>
    <p:sldId id="341" r:id="rId21"/>
    <p:sldId id="342" r:id="rId22"/>
    <p:sldId id="377" r:id="rId23"/>
    <p:sldId id="343" r:id="rId24"/>
    <p:sldId id="321" r:id="rId25"/>
    <p:sldId id="312" r:id="rId26"/>
    <p:sldId id="315" r:id="rId27"/>
    <p:sldId id="319" r:id="rId28"/>
    <p:sldId id="320" r:id="rId29"/>
    <p:sldId id="292" r:id="rId30"/>
    <p:sldId id="326" r:id="rId31"/>
    <p:sldId id="327" r:id="rId32"/>
    <p:sldId id="329" r:id="rId33"/>
    <p:sldId id="365" r:id="rId34"/>
    <p:sldId id="373" r:id="rId35"/>
    <p:sldId id="375" r:id="rId36"/>
    <p:sldId id="374" r:id="rId37"/>
    <p:sldId id="293" r:id="rId38"/>
    <p:sldId id="308" r:id="rId39"/>
    <p:sldId id="309" r:id="rId40"/>
    <p:sldId id="310" r:id="rId41"/>
    <p:sldId id="359" r:id="rId42"/>
    <p:sldId id="328" r:id="rId43"/>
    <p:sldId id="332" r:id="rId44"/>
    <p:sldId id="330" r:id="rId45"/>
    <p:sldId id="291" r:id="rId46"/>
    <p:sldId id="294" r:id="rId47"/>
    <p:sldId id="295" r:id="rId48"/>
    <p:sldId id="305" r:id="rId49"/>
    <p:sldId id="311" r:id="rId50"/>
    <p:sldId id="287" r:id="rId51"/>
    <p:sldId id="289" r:id="rId52"/>
    <p:sldId id="290" r:id="rId53"/>
    <p:sldId id="276" r:id="rId54"/>
    <p:sldId id="378" r:id="rId55"/>
    <p:sldId id="273" r:id="rId56"/>
    <p:sldId id="286" r:id="rId57"/>
    <p:sldId id="285" r:id="rId58"/>
    <p:sldId id="314" r:id="rId59"/>
    <p:sldId id="283" r:id="rId60"/>
    <p:sldId id="275" r:id="rId61"/>
    <p:sldId id="354" r:id="rId62"/>
    <p:sldId id="355" r:id="rId63"/>
    <p:sldId id="351" r:id="rId64"/>
    <p:sldId id="352" r:id="rId65"/>
    <p:sldId id="372" r:id="rId66"/>
    <p:sldId id="353" r:id="rId67"/>
    <p:sldId id="349" r:id="rId68"/>
    <p:sldId id="280" r:id="rId69"/>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049E1"/>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583" autoAdjust="0"/>
    <p:restoredTop sz="97466" autoAdjust="0"/>
  </p:normalViewPr>
  <p:slideViewPr>
    <p:cSldViewPr>
      <p:cViewPr>
        <p:scale>
          <a:sx n="100" d="100"/>
          <a:sy n="100" d="100"/>
        </p:scale>
        <p:origin x="-245" y="149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8717"/>
    </p:cViewPr>
  </p:sorterViewPr>
  <p:notesViewPr>
    <p:cSldViewPr>
      <p:cViewPr varScale="1">
        <p:scale>
          <a:sx n="54" d="100"/>
          <a:sy n="54" d="100"/>
        </p:scale>
        <p:origin x="-1770" y="-10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image" Target="../media/image29.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40.wmf"/><Relationship Id="rId1" Type="http://schemas.openxmlformats.org/officeDocument/2006/relationships/image" Target="../media/image39.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42.wmf"/><Relationship Id="rId1" Type="http://schemas.openxmlformats.org/officeDocument/2006/relationships/image" Target="../media/image41.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1.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69.wmf"/><Relationship Id="rId2" Type="http://schemas.openxmlformats.org/officeDocument/2006/relationships/image" Target="../media/image68.wmf"/><Relationship Id="rId1" Type="http://schemas.openxmlformats.org/officeDocument/2006/relationships/image" Target="../media/image67.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73.wmf"/><Relationship Id="rId2" Type="http://schemas.openxmlformats.org/officeDocument/2006/relationships/image" Target="../media/image72.wmf"/><Relationship Id="rId1" Type="http://schemas.openxmlformats.org/officeDocument/2006/relationships/image" Target="../media/image41.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85.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86.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89.wmf"/><Relationship Id="rId2" Type="http://schemas.openxmlformats.org/officeDocument/2006/relationships/image" Target="../media/image88.wmf"/><Relationship Id="rId1" Type="http://schemas.openxmlformats.org/officeDocument/2006/relationships/image" Target="../media/image87.wmf"/><Relationship Id="rId4" Type="http://schemas.openxmlformats.org/officeDocument/2006/relationships/image" Target="../media/image90.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93.wmf"/><Relationship Id="rId2" Type="http://schemas.openxmlformats.org/officeDocument/2006/relationships/image" Target="../media/image92.wmf"/><Relationship Id="rId1" Type="http://schemas.openxmlformats.org/officeDocument/2006/relationships/image" Target="../media/image91.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94.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98.wmf"/><Relationship Id="rId2" Type="http://schemas.openxmlformats.org/officeDocument/2006/relationships/image" Target="../media/image97.wmf"/><Relationship Id="rId1" Type="http://schemas.openxmlformats.org/officeDocument/2006/relationships/image" Target="../media/image96.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101.wmf"/><Relationship Id="rId2" Type="http://schemas.openxmlformats.org/officeDocument/2006/relationships/image" Target="../media/image100.wmf"/><Relationship Id="rId1" Type="http://schemas.openxmlformats.org/officeDocument/2006/relationships/image" Target="../media/image99.wmf"/><Relationship Id="rId4" Type="http://schemas.openxmlformats.org/officeDocument/2006/relationships/image" Target="../media/image102.w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104.wmf"/><Relationship Id="rId1" Type="http://schemas.openxmlformats.org/officeDocument/2006/relationships/image" Target="../media/image103.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107.wmf"/><Relationship Id="rId2" Type="http://schemas.openxmlformats.org/officeDocument/2006/relationships/image" Target="../media/image106.wmf"/><Relationship Id="rId1" Type="http://schemas.openxmlformats.org/officeDocument/2006/relationships/image" Target="../media/image105.w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110.wmf"/><Relationship Id="rId2" Type="http://schemas.openxmlformats.org/officeDocument/2006/relationships/image" Target="../media/image109.wmf"/><Relationship Id="rId1" Type="http://schemas.openxmlformats.org/officeDocument/2006/relationships/image" Target="../media/image108.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11.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13.w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116.wmf"/><Relationship Id="rId2" Type="http://schemas.openxmlformats.org/officeDocument/2006/relationships/image" Target="../media/image115.wmf"/><Relationship Id="rId1" Type="http://schemas.openxmlformats.org/officeDocument/2006/relationships/image" Target="../media/image114.wmf"/><Relationship Id="rId4" Type="http://schemas.openxmlformats.org/officeDocument/2006/relationships/image" Target="../media/image11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25B70D-C06C-459A-B799-B79CB91F2176}" type="datetimeFigureOut">
              <a:rPr lang="cs-CZ" smtClean="0"/>
              <a:pPr/>
              <a:t>3.2.2016</a:t>
            </a:fld>
            <a:endParaRPr lang="cs-CZ"/>
          </a:p>
        </p:txBody>
      </p:sp>
      <p:sp>
        <p:nvSpPr>
          <p:cNvPr id="4" name="Zástupný symbol pro obrázek snímk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991DA45-EC79-4510-A5F4-C834DB8FBAC8}" type="slidenum">
              <a:rPr lang="cs-CZ" smtClean="0"/>
              <a:pPr/>
              <a:t>‹#›</a:t>
            </a:fld>
            <a:endParaRPr lang="cs-CZ"/>
          </a:p>
        </p:txBody>
      </p:sp>
    </p:spTree>
    <p:extLst>
      <p:ext uri="{BB962C8B-B14F-4D97-AF65-F5344CB8AC3E}">
        <p14:creationId xmlns:p14="http://schemas.microsoft.com/office/powerpoint/2010/main" xmlns="" val="37744280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5991DA45-EC79-4510-A5F4-C834DB8FBAC8}" type="slidenum">
              <a:rPr lang="cs-CZ" smtClean="0"/>
              <a:pPr/>
              <a:t>1</a:t>
            </a:fld>
            <a:endParaRPr lang="cs-CZ"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11"/>
          <p:cNvSpPr>
            <a:spLocks noGrp="1" noChangeArrowheads="1"/>
          </p:cNvSpPr>
          <p:nvPr>
            <p:ph type="sldNum" sz="quarter"/>
          </p:nvPr>
        </p:nvSpPr>
        <p:spPr>
          <a:noFill/>
        </p:spPr>
        <p:txBody>
          <a:bodyPr/>
          <a:lstStyle/>
          <a:p>
            <a:fld id="{C43895D3-760D-4C77-9543-A09149D670CB}" type="slidenum">
              <a:rPr lang="cs-CZ" smtClean="0"/>
              <a:pPr/>
              <a:t>2</a:t>
            </a:fld>
            <a:endParaRPr lang="cs-CZ" dirty="0" smtClean="0"/>
          </a:p>
        </p:txBody>
      </p:sp>
      <p:sp>
        <p:nvSpPr>
          <p:cNvPr id="38915" name="Text Box 1"/>
          <p:cNvSpPr txBox="1">
            <a:spLocks noChangeArrowheads="1"/>
          </p:cNvSpPr>
          <p:nvPr/>
        </p:nvSpPr>
        <p:spPr bwMode="auto">
          <a:xfrm>
            <a:off x="3884613" y="8685213"/>
            <a:ext cx="2965450" cy="450850"/>
          </a:xfrm>
          <a:prstGeom prst="rect">
            <a:avLst/>
          </a:prstGeom>
          <a:noFill/>
          <a:ln w="9525">
            <a:noFill/>
            <a:round/>
            <a:headEnd/>
            <a:tailEnd/>
          </a:ln>
        </p:spPr>
        <p:txBody>
          <a:bodyPr lIns="90000" tIns="46800" rIns="90000" bIns="46800" anchor="b"/>
          <a:lstStyle/>
          <a:p>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C8D6CE72-1BE0-4B29-8E66-82A284FB7453}" type="slidenum">
              <a:rPr lang="cs-CZ" sz="1200">
                <a:solidFill>
                  <a:srgbClr val="000000"/>
                </a:solidFill>
                <a:ea typeface="DejaVu Sans" pitchFamily="32" charset="2"/>
                <a:cs typeface="DejaVu Sans" pitchFamily="32" charset="2"/>
              </a:rPr>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2</a:t>
            </a:fld>
            <a:endParaRPr lang="cs-CZ" sz="1200" dirty="0">
              <a:solidFill>
                <a:srgbClr val="000000"/>
              </a:solidFill>
              <a:ea typeface="DejaVu Sans" pitchFamily="32" charset="2"/>
              <a:cs typeface="DejaVu Sans" pitchFamily="32" charset="2"/>
            </a:endParaRPr>
          </a:p>
        </p:txBody>
      </p:sp>
      <p:sp>
        <p:nvSpPr>
          <p:cNvPr id="38916" name="Text Box 2"/>
          <p:cNvSpPr txBox="1">
            <a:spLocks noChangeArrowheads="1"/>
          </p:cNvSpPr>
          <p:nvPr/>
        </p:nvSpPr>
        <p:spPr bwMode="auto">
          <a:xfrm>
            <a:off x="3884613" y="8685213"/>
            <a:ext cx="2970212" cy="455612"/>
          </a:xfrm>
          <a:prstGeom prst="rect">
            <a:avLst/>
          </a:prstGeom>
          <a:noFill/>
          <a:ln w="9525">
            <a:noFill/>
            <a:round/>
            <a:headEnd/>
            <a:tailEnd/>
          </a:ln>
        </p:spPr>
        <p:txBody>
          <a:bodyPr lIns="90000" tIns="46800" rIns="90000" bIns="46800" anchor="b"/>
          <a:lstStyle/>
          <a:p>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4C52AAB2-E712-437A-9BBD-64BEEAA5E32A}" type="slidenum">
              <a:rPr lang="cs-CZ" sz="1200">
                <a:solidFill>
                  <a:srgbClr val="000000"/>
                </a:solidFill>
                <a:ea typeface="DejaVu Sans" pitchFamily="32" charset="2"/>
                <a:cs typeface="DejaVu Sans" pitchFamily="32" charset="2"/>
              </a:rPr>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2</a:t>
            </a:fld>
            <a:endParaRPr lang="cs-CZ" sz="1200" dirty="0">
              <a:solidFill>
                <a:srgbClr val="000000"/>
              </a:solidFill>
              <a:ea typeface="DejaVu Sans" pitchFamily="32" charset="2"/>
              <a:cs typeface="DejaVu Sans" pitchFamily="32" charset="2"/>
            </a:endParaRPr>
          </a:p>
        </p:txBody>
      </p:sp>
      <p:sp>
        <p:nvSpPr>
          <p:cNvPr id="38917" name="Text Box 3"/>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cs-CZ" dirty="0">
              <a:ea typeface="DejaVu Sans" pitchFamily="32" charset="2"/>
              <a:cs typeface="DejaVu Sans" pitchFamily="32" charset="2"/>
            </a:endParaRPr>
          </a:p>
        </p:txBody>
      </p:sp>
      <p:sp>
        <p:nvSpPr>
          <p:cNvPr id="38918" name="Rectangle 4"/>
          <p:cNvSpPr>
            <a:spLocks noGrp="1" noChangeArrowheads="1"/>
          </p:cNvSpPr>
          <p:nvPr>
            <p:ph type="body"/>
          </p:nvPr>
        </p:nvSpPr>
        <p:spPr>
          <a:xfrm>
            <a:off x="685800" y="4343400"/>
            <a:ext cx="5480050" cy="4108450"/>
          </a:xfrm>
          <a:noFill/>
          <a:ln/>
        </p:spPr>
        <p:txBody>
          <a:bodyPr wrap="none" anchor="ctr"/>
          <a:lstStyle/>
          <a:p>
            <a:endParaRPr lang="cs-CZ" dirty="0" smtClean="0"/>
          </a:p>
        </p:txBody>
      </p:sp>
      <p:sp>
        <p:nvSpPr>
          <p:cNvPr id="38919" name="Text Box 5"/>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7E4E96F1-6117-44D5-A2A2-54265DDA8876}" type="slidenum">
              <a:rPr lang="cs-CZ" sz="1200">
                <a:solidFill>
                  <a:srgbClr val="000000"/>
                </a:solidFill>
                <a:ea typeface="DejaVu Sans" pitchFamily="32" charset="2"/>
                <a:cs typeface="DejaVu Sans" pitchFamily="32" charset="2"/>
              </a:rPr>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2</a:t>
            </a:fld>
            <a:endParaRPr lang="cs-CZ" sz="1200" dirty="0">
              <a:solidFill>
                <a:srgbClr val="000000"/>
              </a:solidFill>
              <a:ea typeface="DejaVu Sans" pitchFamily="32" charset="2"/>
              <a:cs typeface="DejaVu Sans" pitchFamily="32" charset="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11"/>
          <p:cNvSpPr>
            <a:spLocks noGrp="1" noChangeArrowheads="1"/>
          </p:cNvSpPr>
          <p:nvPr>
            <p:ph type="sldNum" sz="quarter"/>
          </p:nvPr>
        </p:nvSpPr>
        <p:spPr>
          <a:noFill/>
        </p:spPr>
        <p:txBody>
          <a:bodyPr/>
          <a:lstStyle/>
          <a:p>
            <a:fld id="{C43895D3-760D-4C77-9543-A09149D670CB}" type="slidenum">
              <a:rPr lang="cs-CZ" smtClean="0"/>
              <a:pPr/>
              <a:t>3</a:t>
            </a:fld>
            <a:endParaRPr lang="cs-CZ" dirty="0" smtClean="0"/>
          </a:p>
        </p:txBody>
      </p:sp>
      <p:sp>
        <p:nvSpPr>
          <p:cNvPr id="38915" name="Text Box 1"/>
          <p:cNvSpPr txBox="1">
            <a:spLocks noChangeArrowheads="1"/>
          </p:cNvSpPr>
          <p:nvPr/>
        </p:nvSpPr>
        <p:spPr bwMode="auto">
          <a:xfrm>
            <a:off x="3884613" y="8685213"/>
            <a:ext cx="2965450" cy="450850"/>
          </a:xfrm>
          <a:prstGeom prst="rect">
            <a:avLst/>
          </a:prstGeom>
          <a:noFill/>
          <a:ln w="9525">
            <a:noFill/>
            <a:round/>
            <a:headEnd/>
            <a:tailEnd/>
          </a:ln>
        </p:spPr>
        <p:txBody>
          <a:bodyPr lIns="90000" tIns="46800" rIns="90000" bIns="46800" anchor="b"/>
          <a:lstStyle/>
          <a:p>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C8D6CE72-1BE0-4B29-8E66-82A284FB7453}" type="slidenum">
              <a:rPr lang="cs-CZ" sz="1200">
                <a:solidFill>
                  <a:srgbClr val="000000"/>
                </a:solidFill>
                <a:ea typeface="DejaVu Sans" pitchFamily="32" charset="2"/>
                <a:cs typeface="DejaVu Sans" pitchFamily="32" charset="2"/>
              </a:rPr>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3</a:t>
            </a:fld>
            <a:endParaRPr lang="cs-CZ" sz="1200" dirty="0">
              <a:solidFill>
                <a:srgbClr val="000000"/>
              </a:solidFill>
              <a:ea typeface="DejaVu Sans" pitchFamily="32" charset="2"/>
              <a:cs typeface="DejaVu Sans" pitchFamily="32" charset="2"/>
            </a:endParaRPr>
          </a:p>
        </p:txBody>
      </p:sp>
      <p:sp>
        <p:nvSpPr>
          <p:cNvPr id="38916" name="Text Box 2"/>
          <p:cNvSpPr txBox="1">
            <a:spLocks noChangeArrowheads="1"/>
          </p:cNvSpPr>
          <p:nvPr/>
        </p:nvSpPr>
        <p:spPr bwMode="auto">
          <a:xfrm>
            <a:off x="3884613" y="8685213"/>
            <a:ext cx="2970212" cy="455612"/>
          </a:xfrm>
          <a:prstGeom prst="rect">
            <a:avLst/>
          </a:prstGeom>
          <a:noFill/>
          <a:ln w="9525">
            <a:noFill/>
            <a:round/>
            <a:headEnd/>
            <a:tailEnd/>
          </a:ln>
        </p:spPr>
        <p:txBody>
          <a:bodyPr lIns="90000" tIns="46800" rIns="90000" bIns="46800" anchor="b"/>
          <a:lstStyle/>
          <a:p>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4C52AAB2-E712-437A-9BBD-64BEEAA5E32A}" type="slidenum">
              <a:rPr lang="cs-CZ" sz="1200">
                <a:solidFill>
                  <a:srgbClr val="000000"/>
                </a:solidFill>
                <a:ea typeface="DejaVu Sans" pitchFamily="32" charset="2"/>
                <a:cs typeface="DejaVu Sans" pitchFamily="32" charset="2"/>
              </a:rPr>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3</a:t>
            </a:fld>
            <a:endParaRPr lang="cs-CZ" sz="1200" dirty="0">
              <a:solidFill>
                <a:srgbClr val="000000"/>
              </a:solidFill>
              <a:ea typeface="DejaVu Sans" pitchFamily="32" charset="2"/>
              <a:cs typeface="DejaVu Sans" pitchFamily="32" charset="2"/>
            </a:endParaRPr>
          </a:p>
        </p:txBody>
      </p:sp>
      <p:sp>
        <p:nvSpPr>
          <p:cNvPr id="38917" name="Text Box 3"/>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cs-CZ" dirty="0">
              <a:ea typeface="DejaVu Sans" pitchFamily="32" charset="2"/>
              <a:cs typeface="DejaVu Sans" pitchFamily="32" charset="2"/>
            </a:endParaRPr>
          </a:p>
        </p:txBody>
      </p:sp>
      <p:sp>
        <p:nvSpPr>
          <p:cNvPr id="38918" name="Rectangle 4"/>
          <p:cNvSpPr>
            <a:spLocks noGrp="1" noChangeArrowheads="1"/>
          </p:cNvSpPr>
          <p:nvPr>
            <p:ph type="body"/>
          </p:nvPr>
        </p:nvSpPr>
        <p:spPr>
          <a:xfrm>
            <a:off x="685800" y="4343400"/>
            <a:ext cx="5480050" cy="4108450"/>
          </a:xfrm>
          <a:noFill/>
          <a:ln/>
        </p:spPr>
        <p:txBody>
          <a:bodyPr wrap="none" anchor="ctr"/>
          <a:lstStyle/>
          <a:p>
            <a:endParaRPr lang="cs-CZ" dirty="0" smtClean="0"/>
          </a:p>
        </p:txBody>
      </p:sp>
      <p:sp>
        <p:nvSpPr>
          <p:cNvPr id="38919" name="Text Box 5"/>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7E4E96F1-6117-44D5-A2A2-54265DDA8876}" type="slidenum">
              <a:rPr lang="cs-CZ" sz="1200">
                <a:solidFill>
                  <a:srgbClr val="000000"/>
                </a:solidFill>
                <a:ea typeface="DejaVu Sans" pitchFamily="32" charset="2"/>
                <a:cs typeface="DejaVu Sans" pitchFamily="32" charset="2"/>
              </a:rPr>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3</a:t>
            </a:fld>
            <a:endParaRPr lang="cs-CZ" sz="1200" dirty="0">
              <a:solidFill>
                <a:srgbClr val="000000"/>
              </a:solidFill>
              <a:ea typeface="DejaVu Sans" pitchFamily="32" charset="2"/>
              <a:cs typeface="DejaVu Sans" pitchFamily="32" charset="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11"/>
          <p:cNvSpPr>
            <a:spLocks noGrp="1" noChangeArrowheads="1"/>
          </p:cNvSpPr>
          <p:nvPr>
            <p:ph type="sldNum" sz="quarter"/>
          </p:nvPr>
        </p:nvSpPr>
        <p:spPr>
          <a:noFill/>
        </p:spPr>
        <p:txBody>
          <a:bodyPr/>
          <a:lstStyle/>
          <a:p>
            <a:fld id="{C43895D3-760D-4C77-9543-A09149D670CB}" type="slidenum">
              <a:rPr lang="cs-CZ" smtClean="0"/>
              <a:pPr/>
              <a:t>5</a:t>
            </a:fld>
            <a:endParaRPr lang="cs-CZ" dirty="0" smtClean="0"/>
          </a:p>
        </p:txBody>
      </p:sp>
      <p:sp>
        <p:nvSpPr>
          <p:cNvPr id="38915" name="Text Box 1"/>
          <p:cNvSpPr txBox="1">
            <a:spLocks noChangeArrowheads="1"/>
          </p:cNvSpPr>
          <p:nvPr/>
        </p:nvSpPr>
        <p:spPr bwMode="auto">
          <a:xfrm>
            <a:off x="3884613" y="8685213"/>
            <a:ext cx="2965450" cy="450850"/>
          </a:xfrm>
          <a:prstGeom prst="rect">
            <a:avLst/>
          </a:prstGeom>
          <a:noFill/>
          <a:ln w="9525">
            <a:noFill/>
            <a:round/>
            <a:headEnd/>
            <a:tailEnd/>
          </a:ln>
        </p:spPr>
        <p:txBody>
          <a:bodyPr lIns="90000" tIns="46800" rIns="90000" bIns="46800" anchor="b"/>
          <a:lstStyle/>
          <a:p>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C8D6CE72-1BE0-4B29-8E66-82A284FB7453}" type="slidenum">
              <a:rPr lang="cs-CZ" sz="1200">
                <a:solidFill>
                  <a:srgbClr val="000000"/>
                </a:solidFill>
                <a:ea typeface="DejaVu Sans" pitchFamily="32" charset="2"/>
                <a:cs typeface="DejaVu Sans" pitchFamily="32" charset="2"/>
              </a:rPr>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5</a:t>
            </a:fld>
            <a:endParaRPr lang="cs-CZ" sz="1200" dirty="0">
              <a:solidFill>
                <a:srgbClr val="000000"/>
              </a:solidFill>
              <a:ea typeface="DejaVu Sans" pitchFamily="32" charset="2"/>
              <a:cs typeface="DejaVu Sans" pitchFamily="32" charset="2"/>
            </a:endParaRPr>
          </a:p>
        </p:txBody>
      </p:sp>
      <p:sp>
        <p:nvSpPr>
          <p:cNvPr id="38916" name="Text Box 2"/>
          <p:cNvSpPr txBox="1">
            <a:spLocks noChangeArrowheads="1"/>
          </p:cNvSpPr>
          <p:nvPr/>
        </p:nvSpPr>
        <p:spPr bwMode="auto">
          <a:xfrm>
            <a:off x="3884613" y="8685213"/>
            <a:ext cx="2970212" cy="455612"/>
          </a:xfrm>
          <a:prstGeom prst="rect">
            <a:avLst/>
          </a:prstGeom>
          <a:noFill/>
          <a:ln w="9525">
            <a:noFill/>
            <a:round/>
            <a:headEnd/>
            <a:tailEnd/>
          </a:ln>
        </p:spPr>
        <p:txBody>
          <a:bodyPr lIns="90000" tIns="46800" rIns="90000" bIns="46800" anchor="b"/>
          <a:lstStyle/>
          <a:p>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4C52AAB2-E712-437A-9BBD-64BEEAA5E32A}" type="slidenum">
              <a:rPr lang="cs-CZ" sz="1200">
                <a:solidFill>
                  <a:srgbClr val="000000"/>
                </a:solidFill>
                <a:ea typeface="DejaVu Sans" pitchFamily="32" charset="2"/>
                <a:cs typeface="DejaVu Sans" pitchFamily="32" charset="2"/>
              </a:rPr>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5</a:t>
            </a:fld>
            <a:endParaRPr lang="cs-CZ" sz="1200" dirty="0">
              <a:solidFill>
                <a:srgbClr val="000000"/>
              </a:solidFill>
              <a:ea typeface="DejaVu Sans" pitchFamily="32" charset="2"/>
              <a:cs typeface="DejaVu Sans" pitchFamily="32" charset="2"/>
            </a:endParaRPr>
          </a:p>
        </p:txBody>
      </p:sp>
      <p:sp>
        <p:nvSpPr>
          <p:cNvPr id="38917" name="Text Box 3"/>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cs-CZ" dirty="0">
              <a:ea typeface="DejaVu Sans" pitchFamily="32" charset="2"/>
              <a:cs typeface="DejaVu Sans" pitchFamily="32" charset="2"/>
            </a:endParaRPr>
          </a:p>
        </p:txBody>
      </p:sp>
      <p:sp>
        <p:nvSpPr>
          <p:cNvPr id="38918" name="Rectangle 4"/>
          <p:cNvSpPr>
            <a:spLocks noGrp="1" noChangeArrowheads="1"/>
          </p:cNvSpPr>
          <p:nvPr>
            <p:ph type="body"/>
          </p:nvPr>
        </p:nvSpPr>
        <p:spPr>
          <a:xfrm>
            <a:off x="685800" y="4343400"/>
            <a:ext cx="5480050" cy="4108450"/>
          </a:xfrm>
          <a:noFill/>
          <a:ln/>
        </p:spPr>
        <p:txBody>
          <a:bodyPr wrap="none" anchor="ctr"/>
          <a:lstStyle/>
          <a:p>
            <a:endParaRPr lang="cs-CZ" dirty="0" smtClean="0"/>
          </a:p>
        </p:txBody>
      </p:sp>
      <p:sp>
        <p:nvSpPr>
          <p:cNvPr id="38919" name="Text Box 5"/>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7E4E96F1-6117-44D5-A2A2-54265DDA8876}" type="slidenum">
              <a:rPr lang="cs-CZ" sz="1200">
                <a:solidFill>
                  <a:srgbClr val="000000"/>
                </a:solidFill>
                <a:ea typeface="DejaVu Sans" pitchFamily="32" charset="2"/>
                <a:cs typeface="DejaVu Sans" pitchFamily="32" charset="2"/>
              </a:rPr>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5</a:t>
            </a:fld>
            <a:endParaRPr lang="cs-CZ" sz="1200" dirty="0">
              <a:solidFill>
                <a:srgbClr val="000000"/>
              </a:solidFill>
              <a:ea typeface="DejaVu Sans" pitchFamily="32" charset="2"/>
              <a:cs typeface="DejaVu Sans" pitchFamily="32" charset="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11"/>
          <p:cNvSpPr>
            <a:spLocks noGrp="1" noChangeArrowheads="1"/>
          </p:cNvSpPr>
          <p:nvPr>
            <p:ph type="sldNum" sz="quarter"/>
          </p:nvPr>
        </p:nvSpPr>
        <p:spPr>
          <a:noFill/>
        </p:spPr>
        <p:txBody>
          <a:bodyPr/>
          <a:lstStyle/>
          <a:p>
            <a:fld id="{FED481F6-6275-4F9A-8BEC-FEA40F97AC10}" type="slidenum">
              <a:rPr lang="cs-CZ" smtClean="0"/>
              <a:pPr/>
              <a:t>9</a:t>
            </a:fld>
            <a:endParaRPr lang="cs-CZ" dirty="0" smtClean="0"/>
          </a:p>
        </p:txBody>
      </p:sp>
      <p:sp>
        <p:nvSpPr>
          <p:cNvPr id="39939" name="Text Box 1"/>
          <p:cNvSpPr txBox="1">
            <a:spLocks noChangeArrowheads="1"/>
          </p:cNvSpPr>
          <p:nvPr/>
        </p:nvSpPr>
        <p:spPr bwMode="auto">
          <a:xfrm>
            <a:off x="3884613" y="8685213"/>
            <a:ext cx="2965450" cy="450850"/>
          </a:xfrm>
          <a:prstGeom prst="rect">
            <a:avLst/>
          </a:prstGeom>
          <a:noFill/>
          <a:ln w="9525">
            <a:noFill/>
            <a:round/>
            <a:headEnd/>
            <a:tailEnd/>
          </a:ln>
        </p:spPr>
        <p:txBody>
          <a:bodyPr lIns="90000" tIns="46800" rIns="90000" bIns="46800" anchor="b"/>
          <a:lstStyle/>
          <a:p>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C4F865BF-30AB-4AA9-AA8E-0CCDB00EC6A2}" type="slidenum">
              <a:rPr lang="cs-CZ" sz="1200">
                <a:solidFill>
                  <a:srgbClr val="000000"/>
                </a:solidFill>
                <a:ea typeface="DejaVu Sans" pitchFamily="32" charset="2"/>
                <a:cs typeface="DejaVu Sans" pitchFamily="32" charset="2"/>
              </a:rPr>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9</a:t>
            </a:fld>
            <a:endParaRPr lang="cs-CZ" sz="1200" dirty="0">
              <a:solidFill>
                <a:srgbClr val="000000"/>
              </a:solidFill>
              <a:ea typeface="DejaVu Sans" pitchFamily="32" charset="2"/>
              <a:cs typeface="DejaVu Sans" pitchFamily="32" charset="2"/>
            </a:endParaRPr>
          </a:p>
        </p:txBody>
      </p:sp>
      <p:sp>
        <p:nvSpPr>
          <p:cNvPr id="39940" name="Text Box 2"/>
          <p:cNvSpPr txBox="1">
            <a:spLocks noChangeArrowheads="1"/>
          </p:cNvSpPr>
          <p:nvPr/>
        </p:nvSpPr>
        <p:spPr bwMode="auto">
          <a:xfrm>
            <a:off x="3884613" y="8685213"/>
            <a:ext cx="2970212" cy="455612"/>
          </a:xfrm>
          <a:prstGeom prst="rect">
            <a:avLst/>
          </a:prstGeom>
          <a:noFill/>
          <a:ln w="9525">
            <a:noFill/>
            <a:round/>
            <a:headEnd/>
            <a:tailEnd/>
          </a:ln>
        </p:spPr>
        <p:txBody>
          <a:bodyPr lIns="90000" tIns="46800" rIns="90000" bIns="46800" anchor="b"/>
          <a:lstStyle/>
          <a:p>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B9F82693-D6D8-453B-B2AF-B2F46C71B45C}" type="slidenum">
              <a:rPr lang="cs-CZ" sz="1200">
                <a:solidFill>
                  <a:srgbClr val="000000"/>
                </a:solidFill>
                <a:ea typeface="DejaVu Sans" pitchFamily="32" charset="2"/>
                <a:cs typeface="DejaVu Sans" pitchFamily="32" charset="2"/>
              </a:rPr>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9</a:t>
            </a:fld>
            <a:endParaRPr lang="cs-CZ" sz="1200" dirty="0">
              <a:solidFill>
                <a:srgbClr val="000000"/>
              </a:solidFill>
              <a:ea typeface="DejaVu Sans" pitchFamily="32" charset="2"/>
              <a:cs typeface="DejaVu Sans" pitchFamily="32" charset="2"/>
            </a:endParaRPr>
          </a:p>
        </p:txBody>
      </p:sp>
      <p:sp>
        <p:nvSpPr>
          <p:cNvPr id="39941" name="Text Box 3"/>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cs-CZ" dirty="0">
              <a:ea typeface="DejaVu Sans" pitchFamily="32" charset="2"/>
              <a:cs typeface="DejaVu Sans" pitchFamily="32" charset="2"/>
            </a:endParaRPr>
          </a:p>
        </p:txBody>
      </p:sp>
      <p:sp>
        <p:nvSpPr>
          <p:cNvPr id="39942" name="Rectangle 4"/>
          <p:cNvSpPr>
            <a:spLocks noGrp="1" noChangeArrowheads="1"/>
          </p:cNvSpPr>
          <p:nvPr>
            <p:ph type="body"/>
          </p:nvPr>
        </p:nvSpPr>
        <p:spPr>
          <a:xfrm>
            <a:off x="685800" y="4343400"/>
            <a:ext cx="5480050" cy="4108450"/>
          </a:xfrm>
          <a:noFill/>
          <a:ln/>
        </p:spPr>
        <p:txBody>
          <a:bodyPr wrap="none" anchor="ctr"/>
          <a:lstStyle/>
          <a:p>
            <a:endParaRPr lang="cs-CZ" dirty="0" smtClean="0"/>
          </a:p>
        </p:txBody>
      </p:sp>
      <p:sp>
        <p:nvSpPr>
          <p:cNvPr id="39943" name="Text Box 5"/>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2F9F1E15-15F2-49D5-AF05-464A4995F68D}" type="slidenum">
              <a:rPr lang="cs-CZ" sz="1200">
                <a:solidFill>
                  <a:srgbClr val="000000"/>
                </a:solidFill>
                <a:ea typeface="DejaVu Sans" pitchFamily="32" charset="2"/>
                <a:cs typeface="DejaVu Sans" pitchFamily="32" charset="2"/>
              </a:rPr>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9</a:t>
            </a:fld>
            <a:endParaRPr lang="cs-CZ" sz="1200" dirty="0">
              <a:solidFill>
                <a:srgbClr val="000000"/>
              </a:solidFill>
              <a:ea typeface="DejaVu Sans" pitchFamily="32" charset="2"/>
              <a:cs typeface="DejaVu Sans" pitchFamily="32" charset="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3" name="Rectangle 1"/>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p:spPr>
      </p:sp>
      <p:sp>
        <p:nvSpPr>
          <p:cNvPr id="28674" name="Rectangle 2"/>
          <p:cNvSpPr txBox="1">
            <a:spLocks noGrp="1" noChangeArrowheads="1"/>
          </p:cNvSpPr>
          <p:nvPr>
            <p:ph type="body" idx="1"/>
          </p:nvPr>
        </p:nvSpPr>
        <p:spPr bwMode="auto">
          <a:xfrm>
            <a:off x="685800" y="4343400"/>
            <a:ext cx="5486400" cy="4114800"/>
          </a:xfrm>
          <a:prstGeom prst="rect">
            <a:avLst/>
          </a:prstGeom>
          <a:noFill/>
          <a:ln>
            <a:round/>
            <a:headEnd/>
            <a:tailEnd/>
          </a:ln>
        </p:spPr>
        <p:txBody>
          <a:bodyPr wrap="none" anchor="ctr"/>
          <a:lstStyle/>
          <a:p>
            <a:endParaRPr lang="cs-CZ"/>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11"/>
          <p:cNvSpPr>
            <a:spLocks noGrp="1" noChangeArrowheads="1"/>
          </p:cNvSpPr>
          <p:nvPr>
            <p:ph type="sldNum" sz="quarter"/>
          </p:nvPr>
        </p:nvSpPr>
        <p:spPr>
          <a:noFill/>
        </p:spPr>
        <p:txBody>
          <a:bodyPr/>
          <a:lstStyle/>
          <a:p>
            <a:fld id="{C43895D3-760D-4C77-9543-A09149D670CB}" type="slidenum">
              <a:rPr lang="cs-CZ" smtClean="0"/>
              <a:pPr/>
              <a:t>13</a:t>
            </a:fld>
            <a:endParaRPr lang="cs-CZ" dirty="0" smtClean="0"/>
          </a:p>
        </p:txBody>
      </p:sp>
      <p:sp>
        <p:nvSpPr>
          <p:cNvPr id="38915" name="Text Box 1"/>
          <p:cNvSpPr txBox="1">
            <a:spLocks noChangeArrowheads="1"/>
          </p:cNvSpPr>
          <p:nvPr/>
        </p:nvSpPr>
        <p:spPr bwMode="auto">
          <a:xfrm>
            <a:off x="3884613" y="8685213"/>
            <a:ext cx="2965450" cy="450850"/>
          </a:xfrm>
          <a:prstGeom prst="rect">
            <a:avLst/>
          </a:prstGeom>
          <a:noFill/>
          <a:ln w="9525">
            <a:noFill/>
            <a:round/>
            <a:headEnd/>
            <a:tailEnd/>
          </a:ln>
        </p:spPr>
        <p:txBody>
          <a:bodyPr lIns="90000" tIns="46800" rIns="90000" bIns="46800" anchor="b"/>
          <a:lstStyle/>
          <a:p>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C8D6CE72-1BE0-4B29-8E66-82A284FB7453}" type="slidenum">
              <a:rPr lang="cs-CZ" sz="1200">
                <a:solidFill>
                  <a:srgbClr val="000000"/>
                </a:solidFill>
                <a:ea typeface="DejaVu Sans" pitchFamily="32" charset="2"/>
                <a:cs typeface="DejaVu Sans" pitchFamily="32" charset="2"/>
              </a:rPr>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13</a:t>
            </a:fld>
            <a:endParaRPr lang="cs-CZ" sz="1200" dirty="0">
              <a:solidFill>
                <a:srgbClr val="000000"/>
              </a:solidFill>
              <a:ea typeface="DejaVu Sans" pitchFamily="32" charset="2"/>
              <a:cs typeface="DejaVu Sans" pitchFamily="32" charset="2"/>
            </a:endParaRPr>
          </a:p>
        </p:txBody>
      </p:sp>
      <p:sp>
        <p:nvSpPr>
          <p:cNvPr id="38916" name="Text Box 2"/>
          <p:cNvSpPr txBox="1">
            <a:spLocks noChangeArrowheads="1"/>
          </p:cNvSpPr>
          <p:nvPr/>
        </p:nvSpPr>
        <p:spPr bwMode="auto">
          <a:xfrm>
            <a:off x="3884613" y="8685213"/>
            <a:ext cx="2970212" cy="455612"/>
          </a:xfrm>
          <a:prstGeom prst="rect">
            <a:avLst/>
          </a:prstGeom>
          <a:noFill/>
          <a:ln w="9525">
            <a:noFill/>
            <a:round/>
            <a:headEnd/>
            <a:tailEnd/>
          </a:ln>
        </p:spPr>
        <p:txBody>
          <a:bodyPr lIns="90000" tIns="46800" rIns="90000" bIns="46800" anchor="b"/>
          <a:lstStyle/>
          <a:p>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4C52AAB2-E712-437A-9BBD-64BEEAA5E32A}" type="slidenum">
              <a:rPr lang="cs-CZ" sz="1200">
                <a:solidFill>
                  <a:srgbClr val="000000"/>
                </a:solidFill>
                <a:ea typeface="DejaVu Sans" pitchFamily="32" charset="2"/>
                <a:cs typeface="DejaVu Sans" pitchFamily="32" charset="2"/>
              </a:rPr>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13</a:t>
            </a:fld>
            <a:endParaRPr lang="cs-CZ" sz="1200" dirty="0">
              <a:solidFill>
                <a:srgbClr val="000000"/>
              </a:solidFill>
              <a:ea typeface="DejaVu Sans" pitchFamily="32" charset="2"/>
              <a:cs typeface="DejaVu Sans" pitchFamily="32" charset="2"/>
            </a:endParaRPr>
          </a:p>
        </p:txBody>
      </p:sp>
      <p:sp>
        <p:nvSpPr>
          <p:cNvPr id="38917" name="Text Box 3"/>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cs-CZ" dirty="0">
              <a:ea typeface="DejaVu Sans" pitchFamily="32" charset="2"/>
              <a:cs typeface="DejaVu Sans" pitchFamily="32" charset="2"/>
            </a:endParaRPr>
          </a:p>
        </p:txBody>
      </p:sp>
      <p:sp>
        <p:nvSpPr>
          <p:cNvPr id="38918" name="Rectangle 4"/>
          <p:cNvSpPr>
            <a:spLocks noGrp="1" noChangeArrowheads="1"/>
          </p:cNvSpPr>
          <p:nvPr>
            <p:ph type="body"/>
          </p:nvPr>
        </p:nvSpPr>
        <p:spPr>
          <a:xfrm>
            <a:off x="685800" y="4343400"/>
            <a:ext cx="5480050" cy="4108450"/>
          </a:xfrm>
          <a:noFill/>
          <a:ln/>
        </p:spPr>
        <p:txBody>
          <a:bodyPr wrap="none" anchor="ctr"/>
          <a:lstStyle/>
          <a:p>
            <a:endParaRPr lang="cs-CZ" dirty="0" smtClean="0"/>
          </a:p>
        </p:txBody>
      </p:sp>
      <p:sp>
        <p:nvSpPr>
          <p:cNvPr id="38919" name="Text Box 5"/>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7E4E96F1-6117-44D5-A2A2-54265DDA8876}" type="slidenum">
              <a:rPr lang="cs-CZ" sz="1200">
                <a:solidFill>
                  <a:srgbClr val="000000"/>
                </a:solidFill>
                <a:ea typeface="DejaVu Sans" pitchFamily="32" charset="2"/>
                <a:cs typeface="DejaVu Sans" pitchFamily="32" charset="2"/>
              </a:rPr>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13</a:t>
            </a:fld>
            <a:endParaRPr lang="cs-CZ" sz="1200" dirty="0">
              <a:solidFill>
                <a:srgbClr val="000000"/>
              </a:solidFill>
              <a:ea typeface="DejaVu Sans" pitchFamily="32" charset="2"/>
              <a:cs typeface="DejaVu Sans" pitchFamily="32" charset="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11"/>
          <p:cNvSpPr>
            <a:spLocks noGrp="1" noChangeArrowheads="1"/>
          </p:cNvSpPr>
          <p:nvPr>
            <p:ph type="sldNum" sz="quarter"/>
          </p:nvPr>
        </p:nvSpPr>
        <p:spPr>
          <a:noFill/>
        </p:spPr>
        <p:txBody>
          <a:bodyPr/>
          <a:lstStyle/>
          <a:p>
            <a:fld id="{C43895D3-760D-4C77-9543-A09149D670CB}" type="slidenum">
              <a:rPr lang="cs-CZ" smtClean="0"/>
              <a:pPr/>
              <a:t>14</a:t>
            </a:fld>
            <a:endParaRPr lang="cs-CZ" dirty="0" smtClean="0"/>
          </a:p>
        </p:txBody>
      </p:sp>
      <p:sp>
        <p:nvSpPr>
          <p:cNvPr id="38915" name="Text Box 1"/>
          <p:cNvSpPr txBox="1">
            <a:spLocks noChangeArrowheads="1"/>
          </p:cNvSpPr>
          <p:nvPr/>
        </p:nvSpPr>
        <p:spPr bwMode="auto">
          <a:xfrm>
            <a:off x="3884613" y="8685213"/>
            <a:ext cx="2965450" cy="450850"/>
          </a:xfrm>
          <a:prstGeom prst="rect">
            <a:avLst/>
          </a:prstGeom>
          <a:noFill/>
          <a:ln w="9525">
            <a:noFill/>
            <a:round/>
            <a:headEnd/>
            <a:tailEnd/>
          </a:ln>
        </p:spPr>
        <p:txBody>
          <a:bodyPr lIns="90000" tIns="46800" rIns="90000" bIns="46800" anchor="b"/>
          <a:lstStyle/>
          <a:p>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C8D6CE72-1BE0-4B29-8E66-82A284FB7453}" type="slidenum">
              <a:rPr lang="cs-CZ" sz="1200">
                <a:solidFill>
                  <a:srgbClr val="000000"/>
                </a:solidFill>
                <a:ea typeface="DejaVu Sans" pitchFamily="32" charset="2"/>
                <a:cs typeface="DejaVu Sans" pitchFamily="32" charset="2"/>
              </a:rPr>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14</a:t>
            </a:fld>
            <a:endParaRPr lang="cs-CZ" sz="1200" dirty="0">
              <a:solidFill>
                <a:srgbClr val="000000"/>
              </a:solidFill>
              <a:ea typeface="DejaVu Sans" pitchFamily="32" charset="2"/>
              <a:cs typeface="DejaVu Sans" pitchFamily="32" charset="2"/>
            </a:endParaRPr>
          </a:p>
        </p:txBody>
      </p:sp>
      <p:sp>
        <p:nvSpPr>
          <p:cNvPr id="38916" name="Text Box 2"/>
          <p:cNvSpPr txBox="1">
            <a:spLocks noChangeArrowheads="1"/>
          </p:cNvSpPr>
          <p:nvPr/>
        </p:nvSpPr>
        <p:spPr bwMode="auto">
          <a:xfrm>
            <a:off x="3884613" y="8685213"/>
            <a:ext cx="2970212" cy="455612"/>
          </a:xfrm>
          <a:prstGeom prst="rect">
            <a:avLst/>
          </a:prstGeom>
          <a:noFill/>
          <a:ln w="9525">
            <a:noFill/>
            <a:round/>
            <a:headEnd/>
            <a:tailEnd/>
          </a:ln>
        </p:spPr>
        <p:txBody>
          <a:bodyPr lIns="90000" tIns="46800" rIns="90000" bIns="46800" anchor="b"/>
          <a:lstStyle/>
          <a:p>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4C52AAB2-E712-437A-9BBD-64BEEAA5E32A}" type="slidenum">
              <a:rPr lang="cs-CZ" sz="1200">
                <a:solidFill>
                  <a:srgbClr val="000000"/>
                </a:solidFill>
                <a:ea typeface="DejaVu Sans" pitchFamily="32" charset="2"/>
                <a:cs typeface="DejaVu Sans" pitchFamily="32" charset="2"/>
              </a:rPr>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14</a:t>
            </a:fld>
            <a:endParaRPr lang="cs-CZ" sz="1200" dirty="0">
              <a:solidFill>
                <a:srgbClr val="000000"/>
              </a:solidFill>
              <a:ea typeface="DejaVu Sans" pitchFamily="32" charset="2"/>
              <a:cs typeface="DejaVu Sans" pitchFamily="32" charset="2"/>
            </a:endParaRPr>
          </a:p>
        </p:txBody>
      </p:sp>
      <p:sp>
        <p:nvSpPr>
          <p:cNvPr id="38917" name="Text Box 3"/>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cs-CZ" dirty="0">
              <a:ea typeface="DejaVu Sans" pitchFamily="32" charset="2"/>
              <a:cs typeface="DejaVu Sans" pitchFamily="32" charset="2"/>
            </a:endParaRPr>
          </a:p>
        </p:txBody>
      </p:sp>
      <p:sp>
        <p:nvSpPr>
          <p:cNvPr id="38918" name="Rectangle 4"/>
          <p:cNvSpPr>
            <a:spLocks noGrp="1" noChangeArrowheads="1"/>
          </p:cNvSpPr>
          <p:nvPr>
            <p:ph type="body"/>
          </p:nvPr>
        </p:nvSpPr>
        <p:spPr>
          <a:xfrm>
            <a:off x="685800" y="4343400"/>
            <a:ext cx="5480050" cy="4108450"/>
          </a:xfrm>
          <a:noFill/>
          <a:ln/>
        </p:spPr>
        <p:txBody>
          <a:bodyPr wrap="none" anchor="ctr"/>
          <a:lstStyle/>
          <a:p>
            <a:endParaRPr lang="cs-CZ" dirty="0" smtClean="0"/>
          </a:p>
        </p:txBody>
      </p:sp>
      <p:sp>
        <p:nvSpPr>
          <p:cNvPr id="38919" name="Text Box 5"/>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7E4E96F1-6117-44D5-A2A2-54265DDA8876}" type="slidenum">
              <a:rPr lang="cs-CZ" sz="1200">
                <a:solidFill>
                  <a:srgbClr val="000000"/>
                </a:solidFill>
                <a:ea typeface="DejaVu Sans" pitchFamily="32" charset="2"/>
                <a:cs typeface="DejaVu Sans" pitchFamily="32" charset="2"/>
              </a:rPr>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14</a:t>
            </a:fld>
            <a:endParaRPr lang="cs-CZ" sz="1200" dirty="0">
              <a:solidFill>
                <a:srgbClr val="000000"/>
              </a:solidFill>
              <a:ea typeface="DejaVu Sans" pitchFamily="32" charset="2"/>
              <a:cs typeface="DejaVu Sans" pitchFamily="32" charset="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11"/>
          <p:cNvSpPr>
            <a:spLocks noGrp="1" noChangeArrowheads="1"/>
          </p:cNvSpPr>
          <p:nvPr>
            <p:ph type="sldNum" sz="quarter"/>
          </p:nvPr>
        </p:nvSpPr>
        <p:spPr>
          <a:noFill/>
        </p:spPr>
        <p:txBody>
          <a:bodyPr/>
          <a:lstStyle/>
          <a:p>
            <a:fld id="{C43895D3-760D-4C77-9543-A09149D670CB}" type="slidenum">
              <a:rPr lang="cs-CZ" smtClean="0"/>
              <a:pPr/>
              <a:t>15</a:t>
            </a:fld>
            <a:endParaRPr lang="cs-CZ" dirty="0" smtClean="0"/>
          </a:p>
        </p:txBody>
      </p:sp>
      <p:sp>
        <p:nvSpPr>
          <p:cNvPr id="38915" name="Text Box 1"/>
          <p:cNvSpPr txBox="1">
            <a:spLocks noChangeArrowheads="1"/>
          </p:cNvSpPr>
          <p:nvPr/>
        </p:nvSpPr>
        <p:spPr bwMode="auto">
          <a:xfrm>
            <a:off x="3884613" y="8685213"/>
            <a:ext cx="2965450" cy="450850"/>
          </a:xfrm>
          <a:prstGeom prst="rect">
            <a:avLst/>
          </a:prstGeom>
          <a:noFill/>
          <a:ln w="9525">
            <a:noFill/>
            <a:round/>
            <a:headEnd/>
            <a:tailEnd/>
          </a:ln>
        </p:spPr>
        <p:txBody>
          <a:bodyPr lIns="90000" tIns="46800" rIns="90000" bIns="46800" anchor="b"/>
          <a:lstStyle/>
          <a:p>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C8D6CE72-1BE0-4B29-8E66-82A284FB7453}" type="slidenum">
              <a:rPr lang="cs-CZ" sz="1200">
                <a:solidFill>
                  <a:srgbClr val="000000"/>
                </a:solidFill>
                <a:ea typeface="DejaVu Sans" pitchFamily="32" charset="2"/>
                <a:cs typeface="DejaVu Sans" pitchFamily="32" charset="2"/>
              </a:rPr>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15</a:t>
            </a:fld>
            <a:endParaRPr lang="cs-CZ" sz="1200" dirty="0">
              <a:solidFill>
                <a:srgbClr val="000000"/>
              </a:solidFill>
              <a:ea typeface="DejaVu Sans" pitchFamily="32" charset="2"/>
              <a:cs typeface="DejaVu Sans" pitchFamily="32" charset="2"/>
            </a:endParaRPr>
          </a:p>
        </p:txBody>
      </p:sp>
      <p:sp>
        <p:nvSpPr>
          <p:cNvPr id="38916" name="Text Box 2"/>
          <p:cNvSpPr txBox="1">
            <a:spLocks noChangeArrowheads="1"/>
          </p:cNvSpPr>
          <p:nvPr/>
        </p:nvSpPr>
        <p:spPr bwMode="auto">
          <a:xfrm>
            <a:off x="3884613" y="8685213"/>
            <a:ext cx="2970212" cy="455612"/>
          </a:xfrm>
          <a:prstGeom prst="rect">
            <a:avLst/>
          </a:prstGeom>
          <a:noFill/>
          <a:ln w="9525">
            <a:noFill/>
            <a:round/>
            <a:headEnd/>
            <a:tailEnd/>
          </a:ln>
        </p:spPr>
        <p:txBody>
          <a:bodyPr lIns="90000" tIns="46800" rIns="90000" bIns="46800" anchor="b"/>
          <a:lstStyle/>
          <a:p>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4C52AAB2-E712-437A-9BBD-64BEEAA5E32A}" type="slidenum">
              <a:rPr lang="cs-CZ" sz="1200">
                <a:solidFill>
                  <a:srgbClr val="000000"/>
                </a:solidFill>
                <a:ea typeface="DejaVu Sans" pitchFamily="32" charset="2"/>
                <a:cs typeface="DejaVu Sans" pitchFamily="32" charset="2"/>
              </a:rPr>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15</a:t>
            </a:fld>
            <a:endParaRPr lang="cs-CZ" sz="1200" dirty="0">
              <a:solidFill>
                <a:srgbClr val="000000"/>
              </a:solidFill>
              <a:ea typeface="DejaVu Sans" pitchFamily="32" charset="2"/>
              <a:cs typeface="DejaVu Sans" pitchFamily="32" charset="2"/>
            </a:endParaRPr>
          </a:p>
        </p:txBody>
      </p:sp>
      <p:sp>
        <p:nvSpPr>
          <p:cNvPr id="38917" name="Text Box 3"/>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cs-CZ" dirty="0">
              <a:ea typeface="DejaVu Sans" pitchFamily="32" charset="2"/>
              <a:cs typeface="DejaVu Sans" pitchFamily="32" charset="2"/>
            </a:endParaRPr>
          </a:p>
        </p:txBody>
      </p:sp>
      <p:sp>
        <p:nvSpPr>
          <p:cNvPr id="38918" name="Rectangle 4"/>
          <p:cNvSpPr>
            <a:spLocks noGrp="1" noChangeArrowheads="1"/>
          </p:cNvSpPr>
          <p:nvPr>
            <p:ph type="body"/>
          </p:nvPr>
        </p:nvSpPr>
        <p:spPr>
          <a:xfrm>
            <a:off x="685800" y="4343400"/>
            <a:ext cx="5480050" cy="4108450"/>
          </a:xfrm>
          <a:noFill/>
          <a:ln/>
        </p:spPr>
        <p:txBody>
          <a:bodyPr wrap="none" anchor="ctr"/>
          <a:lstStyle/>
          <a:p>
            <a:endParaRPr lang="cs-CZ" dirty="0" smtClean="0"/>
          </a:p>
        </p:txBody>
      </p:sp>
      <p:sp>
        <p:nvSpPr>
          <p:cNvPr id="38919" name="Text Box 5"/>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7E4E96F1-6117-44D5-A2A2-54265DDA8876}" type="slidenum">
              <a:rPr lang="cs-CZ" sz="1200">
                <a:solidFill>
                  <a:srgbClr val="000000"/>
                </a:solidFill>
                <a:ea typeface="DejaVu Sans" pitchFamily="32" charset="2"/>
                <a:cs typeface="DejaVu Sans" pitchFamily="32" charset="2"/>
              </a:rPr>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15</a:t>
            </a:fld>
            <a:endParaRPr lang="cs-CZ" sz="1200" dirty="0">
              <a:solidFill>
                <a:srgbClr val="000000"/>
              </a:solidFill>
              <a:ea typeface="DejaVu Sans" pitchFamily="32" charset="2"/>
              <a:cs typeface="DejaVu Sans" pitchFamily="32" charset="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11"/>
          <p:cNvSpPr>
            <a:spLocks noGrp="1" noChangeArrowheads="1"/>
          </p:cNvSpPr>
          <p:nvPr>
            <p:ph type="sldNum" sz="quarter"/>
          </p:nvPr>
        </p:nvSpPr>
        <p:spPr>
          <a:noFill/>
        </p:spPr>
        <p:txBody>
          <a:bodyPr/>
          <a:lstStyle/>
          <a:p>
            <a:fld id="{C43895D3-760D-4C77-9543-A09149D670CB}" type="slidenum">
              <a:rPr lang="cs-CZ" smtClean="0"/>
              <a:pPr/>
              <a:t>16</a:t>
            </a:fld>
            <a:endParaRPr lang="cs-CZ" dirty="0" smtClean="0"/>
          </a:p>
        </p:txBody>
      </p:sp>
      <p:sp>
        <p:nvSpPr>
          <p:cNvPr id="38915" name="Text Box 1"/>
          <p:cNvSpPr txBox="1">
            <a:spLocks noChangeArrowheads="1"/>
          </p:cNvSpPr>
          <p:nvPr/>
        </p:nvSpPr>
        <p:spPr bwMode="auto">
          <a:xfrm>
            <a:off x="3884613" y="8685213"/>
            <a:ext cx="2965450" cy="450850"/>
          </a:xfrm>
          <a:prstGeom prst="rect">
            <a:avLst/>
          </a:prstGeom>
          <a:noFill/>
          <a:ln w="9525">
            <a:noFill/>
            <a:round/>
            <a:headEnd/>
            <a:tailEnd/>
          </a:ln>
        </p:spPr>
        <p:txBody>
          <a:bodyPr lIns="90000" tIns="46800" rIns="90000" bIns="46800" anchor="b"/>
          <a:lstStyle/>
          <a:p>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C8D6CE72-1BE0-4B29-8E66-82A284FB7453}" type="slidenum">
              <a:rPr lang="cs-CZ" sz="1200">
                <a:solidFill>
                  <a:srgbClr val="000000"/>
                </a:solidFill>
                <a:ea typeface="DejaVu Sans" pitchFamily="32" charset="2"/>
                <a:cs typeface="DejaVu Sans" pitchFamily="32" charset="2"/>
              </a:rPr>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16</a:t>
            </a:fld>
            <a:endParaRPr lang="cs-CZ" sz="1200" dirty="0">
              <a:solidFill>
                <a:srgbClr val="000000"/>
              </a:solidFill>
              <a:ea typeface="DejaVu Sans" pitchFamily="32" charset="2"/>
              <a:cs typeface="DejaVu Sans" pitchFamily="32" charset="2"/>
            </a:endParaRPr>
          </a:p>
        </p:txBody>
      </p:sp>
      <p:sp>
        <p:nvSpPr>
          <p:cNvPr id="38916" name="Text Box 2"/>
          <p:cNvSpPr txBox="1">
            <a:spLocks noChangeArrowheads="1"/>
          </p:cNvSpPr>
          <p:nvPr/>
        </p:nvSpPr>
        <p:spPr bwMode="auto">
          <a:xfrm>
            <a:off x="3884613" y="8685213"/>
            <a:ext cx="2970212" cy="455612"/>
          </a:xfrm>
          <a:prstGeom prst="rect">
            <a:avLst/>
          </a:prstGeom>
          <a:noFill/>
          <a:ln w="9525">
            <a:noFill/>
            <a:round/>
            <a:headEnd/>
            <a:tailEnd/>
          </a:ln>
        </p:spPr>
        <p:txBody>
          <a:bodyPr lIns="90000" tIns="46800" rIns="90000" bIns="46800" anchor="b"/>
          <a:lstStyle/>
          <a:p>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4C52AAB2-E712-437A-9BBD-64BEEAA5E32A}" type="slidenum">
              <a:rPr lang="cs-CZ" sz="1200">
                <a:solidFill>
                  <a:srgbClr val="000000"/>
                </a:solidFill>
                <a:ea typeface="DejaVu Sans" pitchFamily="32" charset="2"/>
                <a:cs typeface="DejaVu Sans" pitchFamily="32" charset="2"/>
              </a:rPr>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16</a:t>
            </a:fld>
            <a:endParaRPr lang="cs-CZ" sz="1200" dirty="0">
              <a:solidFill>
                <a:srgbClr val="000000"/>
              </a:solidFill>
              <a:ea typeface="DejaVu Sans" pitchFamily="32" charset="2"/>
              <a:cs typeface="DejaVu Sans" pitchFamily="32" charset="2"/>
            </a:endParaRPr>
          </a:p>
        </p:txBody>
      </p:sp>
      <p:sp>
        <p:nvSpPr>
          <p:cNvPr id="38917" name="Text Box 3"/>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cs-CZ" dirty="0">
              <a:ea typeface="DejaVu Sans" pitchFamily="32" charset="2"/>
              <a:cs typeface="DejaVu Sans" pitchFamily="32" charset="2"/>
            </a:endParaRPr>
          </a:p>
        </p:txBody>
      </p:sp>
      <p:sp>
        <p:nvSpPr>
          <p:cNvPr id="38918" name="Rectangle 4"/>
          <p:cNvSpPr>
            <a:spLocks noGrp="1" noChangeArrowheads="1"/>
          </p:cNvSpPr>
          <p:nvPr>
            <p:ph type="body"/>
          </p:nvPr>
        </p:nvSpPr>
        <p:spPr>
          <a:xfrm>
            <a:off x="685800" y="4343400"/>
            <a:ext cx="5480050" cy="4108450"/>
          </a:xfrm>
          <a:noFill/>
          <a:ln/>
        </p:spPr>
        <p:txBody>
          <a:bodyPr wrap="none" anchor="ctr"/>
          <a:lstStyle/>
          <a:p>
            <a:endParaRPr lang="cs-CZ" dirty="0" smtClean="0"/>
          </a:p>
        </p:txBody>
      </p:sp>
      <p:sp>
        <p:nvSpPr>
          <p:cNvPr id="38919" name="Text Box 5"/>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7E4E96F1-6117-44D5-A2A2-54265DDA8876}" type="slidenum">
              <a:rPr lang="cs-CZ" sz="1200">
                <a:solidFill>
                  <a:srgbClr val="000000"/>
                </a:solidFill>
                <a:ea typeface="DejaVu Sans" pitchFamily="32" charset="2"/>
                <a:cs typeface="DejaVu Sans" pitchFamily="32" charset="2"/>
              </a:rPr>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16</a:t>
            </a:fld>
            <a:endParaRPr lang="cs-CZ" sz="1200" dirty="0">
              <a:solidFill>
                <a:srgbClr val="000000"/>
              </a:solidFill>
              <a:ea typeface="DejaVu Sans" pitchFamily="32" charset="2"/>
              <a:cs typeface="DejaVu Sans" pitchFamily="32" charset="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11"/>
          <p:cNvSpPr>
            <a:spLocks noGrp="1" noChangeArrowheads="1"/>
          </p:cNvSpPr>
          <p:nvPr>
            <p:ph type="sldNum" sz="quarter"/>
          </p:nvPr>
        </p:nvSpPr>
        <p:spPr>
          <a:noFill/>
        </p:spPr>
        <p:txBody>
          <a:bodyPr/>
          <a:lstStyle/>
          <a:p>
            <a:fld id="{C43895D3-760D-4C77-9543-A09149D670CB}" type="slidenum">
              <a:rPr lang="cs-CZ" smtClean="0"/>
              <a:pPr/>
              <a:t>17</a:t>
            </a:fld>
            <a:endParaRPr lang="cs-CZ" dirty="0" smtClean="0"/>
          </a:p>
        </p:txBody>
      </p:sp>
      <p:sp>
        <p:nvSpPr>
          <p:cNvPr id="38915" name="Text Box 1"/>
          <p:cNvSpPr txBox="1">
            <a:spLocks noChangeArrowheads="1"/>
          </p:cNvSpPr>
          <p:nvPr/>
        </p:nvSpPr>
        <p:spPr bwMode="auto">
          <a:xfrm>
            <a:off x="3884613" y="8685213"/>
            <a:ext cx="2965450" cy="450850"/>
          </a:xfrm>
          <a:prstGeom prst="rect">
            <a:avLst/>
          </a:prstGeom>
          <a:noFill/>
          <a:ln w="9525">
            <a:noFill/>
            <a:round/>
            <a:headEnd/>
            <a:tailEnd/>
          </a:ln>
        </p:spPr>
        <p:txBody>
          <a:bodyPr lIns="90000" tIns="46800" rIns="90000" bIns="46800" anchor="b"/>
          <a:lstStyle/>
          <a:p>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C8D6CE72-1BE0-4B29-8E66-82A284FB7453}" type="slidenum">
              <a:rPr lang="cs-CZ" sz="1200">
                <a:solidFill>
                  <a:srgbClr val="000000"/>
                </a:solidFill>
                <a:ea typeface="DejaVu Sans" pitchFamily="32" charset="2"/>
                <a:cs typeface="DejaVu Sans" pitchFamily="32" charset="2"/>
              </a:rPr>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17</a:t>
            </a:fld>
            <a:endParaRPr lang="cs-CZ" sz="1200" dirty="0">
              <a:solidFill>
                <a:srgbClr val="000000"/>
              </a:solidFill>
              <a:ea typeface="DejaVu Sans" pitchFamily="32" charset="2"/>
              <a:cs typeface="DejaVu Sans" pitchFamily="32" charset="2"/>
            </a:endParaRPr>
          </a:p>
        </p:txBody>
      </p:sp>
      <p:sp>
        <p:nvSpPr>
          <p:cNvPr id="38916" name="Text Box 2"/>
          <p:cNvSpPr txBox="1">
            <a:spLocks noChangeArrowheads="1"/>
          </p:cNvSpPr>
          <p:nvPr/>
        </p:nvSpPr>
        <p:spPr bwMode="auto">
          <a:xfrm>
            <a:off x="3884613" y="8685213"/>
            <a:ext cx="2970212" cy="455612"/>
          </a:xfrm>
          <a:prstGeom prst="rect">
            <a:avLst/>
          </a:prstGeom>
          <a:noFill/>
          <a:ln w="9525">
            <a:noFill/>
            <a:round/>
            <a:headEnd/>
            <a:tailEnd/>
          </a:ln>
        </p:spPr>
        <p:txBody>
          <a:bodyPr lIns="90000" tIns="46800" rIns="90000" bIns="46800" anchor="b"/>
          <a:lstStyle/>
          <a:p>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4C52AAB2-E712-437A-9BBD-64BEEAA5E32A}" type="slidenum">
              <a:rPr lang="cs-CZ" sz="1200">
                <a:solidFill>
                  <a:srgbClr val="000000"/>
                </a:solidFill>
                <a:ea typeface="DejaVu Sans" pitchFamily="32" charset="2"/>
                <a:cs typeface="DejaVu Sans" pitchFamily="32" charset="2"/>
              </a:rPr>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17</a:t>
            </a:fld>
            <a:endParaRPr lang="cs-CZ" sz="1200" dirty="0">
              <a:solidFill>
                <a:srgbClr val="000000"/>
              </a:solidFill>
              <a:ea typeface="DejaVu Sans" pitchFamily="32" charset="2"/>
              <a:cs typeface="DejaVu Sans" pitchFamily="32" charset="2"/>
            </a:endParaRPr>
          </a:p>
        </p:txBody>
      </p:sp>
      <p:sp>
        <p:nvSpPr>
          <p:cNvPr id="38917" name="Text Box 3"/>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cs-CZ" dirty="0">
              <a:ea typeface="DejaVu Sans" pitchFamily="32" charset="2"/>
              <a:cs typeface="DejaVu Sans" pitchFamily="32" charset="2"/>
            </a:endParaRPr>
          </a:p>
        </p:txBody>
      </p:sp>
      <p:sp>
        <p:nvSpPr>
          <p:cNvPr id="38918" name="Rectangle 4"/>
          <p:cNvSpPr>
            <a:spLocks noGrp="1" noChangeArrowheads="1"/>
          </p:cNvSpPr>
          <p:nvPr>
            <p:ph type="body"/>
          </p:nvPr>
        </p:nvSpPr>
        <p:spPr>
          <a:xfrm>
            <a:off x="685800" y="4343400"/>
            <a:ext cx="5480050" cy="4108450"/>
          </a:xfrm>
          <a:noFill/>
          <a:ln/>
        </p:spPr>
        <p:txBody>
          <a:bodyPr wrap="none" anchor="ctr"/>
          <a:lstStyle/>
          <a:p>
            <a:endParaRPr lang="cs-CZ" dirty="0" smtClean="0"/>
          </a:p>
        </p:txBody>
      </p:sp>
      <p:sp>
        <p:nvSpPr>
          <p:cNvPr id="38919" name="Text Box 5"/>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7E4E96F1-6117-44D5-A2A2-54265DDA8876}" type="slidenum">
              <a:rPr lang="cs-CZ" sz="1200">
                <a:solidFill>
                  <a:srgbClr val="000000"/>
                </a:solidFill>
                <a:ea typeface="DejaVu Sans" pitchFamily="32" charset="2"/>
                <a:cs typeface="DejaVu Sans" pitchFamily="32" charset="2"/>
              </a:rPr>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17</a:t>
            </a:fld>
            <a:endParaRPr lang="cs-CZ" sz="1200" dirty="0">
              <a:solidFill>
                <a:srgbClr val="000000"/>
              </a:solidFill>
              <a:ea typeface="DejaVu Sans" pitchFamily="32" charset="2"/>
              <a:cs typeface="DejaVu Sans" pitchFamily="32" charset="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5991DA45-EC79-4510-A5F4-C834DB8FBAC8}" type="slidenum">
              <a:rPr lang="cs-CZ" smtClean="0"/>
              <a:pPr/>
              <a:t>30</a:t>
            </a:fld>
            <a:endParaRPr lang="cs-CZ"/>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5991DA45-EC79-4510-A5F4-C834DB8FBAC8}" type="slidenum">
              <a:rPr lang="cs-CZ" smtClean="0"/>
              <a:pPr/>
              <a:t>31</a:t>
            </a:fld>
            <a:endParaRPr lang="cs-CZ"/>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5991DA45-EC79-4510-A5F4-C834DB8FBAC8}" type="slidenum">
              <a:rPr lang="cs-CZ" smtClean="0"/>
              <a:pPr/>
              <a:t>32</a:t>
            </a:fld>
            <a:endParaRPr lang="cs-CZ"/>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11"/>
          <p:cNvSpPr>
            <a:spLocks noGrp="1" noChangeArrowheads="1"/>
          </p:cNvSpPr>
          <p:nvPr>
            <p:ph type="sldNum" sz="quarter"/>
          </p:nvPr>
        </p:nvSpPr>
        <p:spPr>
          <a:noFill/>
        </p:spPr>
        <p:txBody>
          <a:bodyPr/>
          <a:lstStyle/>
          <a:p>
            <a:fld id="{89F36CC3-C3FE-47EB-A0C7-5B88F0E0C351}" type="slidenum">
              <a:rPr lang="cs-CZ" smtClean="0"/>
              <a:pPr/>
              <a:t>33</a:t>
            </a:fld>
            <a:endParaRPr lang="cs-CZ" dirty="0" smtClean="0"/>
          </a:p>
        </p:txBody>
      </p:sp>
      <p:sp>
        <p:nvSpPr>
          <p:cNvPr id="46083" name="Text Box 1"/>
          <p:cNvSpPr txBox="1">
            <a:spLocks noChangeArrowheads="1"/>
          </p:cNvSpPr>
          <p:nvPr/>
        </p:nvSpPr>
        <p:spPr bwMode="auto">
          <a:xfrm>
            <a:off x="3884613" y="8685213"/>
            <a:ext cx="2965450" cy="450850"/>
          </a:xfrm>
          <a:prstGeom prst="rect">
            <a:avLst/>
          </a:prstGeom>
          <a:noFill/>
          <a:ln w="9525">
            <a:noFill/>
            <a:round/>
            <a:headEnd/>
            <a:tailEnd/>
          </a:ln>
        </p:spPr>
        <p:txBody>
          <a:bodyPr lIns="90000" tIns="46800" rIns="90000" bIns="46800" anchor="b"/>
          <a:lstStyle/>
          <a:p>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91C98A84-2A60-465C-AC33-6553F866D75F}" type="slidenum">
              <a:rPr lang="cs-CZ" sz="1200">
                <a:solidFill>
                  <a:srgbClr val="000000"/>
                </a:solidFill>
                <a:ea typeface="DejaVu Sans" pitchFamily="32" charset="2"/>
                <a:cs typeface="DejaVu Sans" pitchFamily="32" charset="2"/>
              </a:rPr>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33</a:t>
            </a:fld>
            <a:endParaRPr lang="cs-CZ" sz="1200" dirty="0">
              <a:solidFill>
                <a:srgbClr val="000000"/>
              </a:solidFill>
              <a:ea typeface="DejaVu Sans" pitchFamily="32" charset="2"/>
              <a:cs typeface="DejaVu Sans" pitchFamily="32" charset="2"/>
            </a:endParaRPr>
          </a:p>
        </p:txBody>
      </p:sp>
      <p:sp>
        <p:nvSpPr>
          <p:cNvPr id="46084" name="Text Box 2"/>
          <p:cNvSpPr txBox="1">
            <a:spLocks noChangeArrowheads="1"/>
          </p:cNvSpPr>
          <p:nvPr/>
        </p:nvSpPr>
        <p:spPr bwMode="auto">
          <a:xfrm>
            <a:off x="3884613" y="8685213"/>
            <a:ext cx="2970212" cy="455612"/>
          </a:xfrm>
          <a:prstGeom prst="rect">
            <a:avLst/>
          </a:prstGeom>
          <a:noFill/>
          <a:ln w="9525">
            <a:noFill/>
            <a:round/>
            <a:headEnd/>
            <a:tailEnd/>
          </a:ln>
        </p:spPr>
        <p:txBody>
          <a:bodyPr lIns="90000" tIns="46800" rIns="90000" bIns="46800" anchor="b"/>
          <a:lstStyle/>
          <a:p>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2A15F6D0-69AC-4AB7-AC9E-FA67013B9FAB}" type="slidenum">
              <a:rPr lang="cs-CZ" sz="1200">
                <a:solidFill>
                  <a:srgbClr val="000000"/>
                </a:solidFill>
                <a:ea typeface="DejaVu Sans" pitchFamily="32" charset="2"/>
                <a:cs typeface="DejaVu Sans" pitchFamily="32" charset="2"/>
              </a:rPr>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33</a:t>
            </a:fld>
            <a:endParaRPr lang="cs-CZ" sz="1200" dirty="0">
              <a:solidFill>
                <a:srgbClr val="000000"/>
              </a:solidFill>
              <a:ea typeface="DejaVu Sans" pitchFamily="32" charset="2"/>
              <a:cs typeface="DejaVu Sans" pitchFamily="32" charset="2"/>
            </a:endParaRPr>
          </a:p>
        </p:txBody>
      </p:sp>
      <p:sp>
        <p:nvSpPr>
          <p:cNvPr id="46085" name="Text Box 3"/>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cs-CZ" dirty="0">
              <a:ea typeface="DejaVu Sans" pitchFamily="32" charset="2"/>
              <a:cs typeface="DejaVu Sans" pitchFamily="32" charset="2"/>
            </a:endParaRPr>
          </a:p>
        </p:txBody>
      </p:sp>
      <p:sp>
        <p:nvSpPr>
          <p:cNvPr id="46086" name="Rectangle 4"/>
          <p:cNvSpPr>
            <a:spLocks noGrp="1" noChangeArrowheads="1"/>
          </p:cNvSpPr>
          <p:nvPr>
            <p:ph type="body"/>
          </p:nvPr>
        </p:nvSpPr>
        <p:spPr>
          <a:xfrm>
            <a:off x="685800" y="4343400"/>
            <a:ext cx="5480050" cy="4108450"/>
          </a:xfrm>
          <a:noFill/>
          <a:ln/>
        </p:spPr>
        <p:txBody>
          <a:bodyPr wrap="none" anchor="ctr"/>
          <a:lstStyle/>
          <a:p>
            <a:endParaRPr lang="cs-CZ" dirty="0" smtClean="0"/>
          </a:p>
        </p:txBody>
      </p:sp>
      <p:sp>
        <p:nvSpPr>
          <p:cNvPr id="46087" name="Text Box 5"/>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0C9EA715-6B0D-4B75-871B-EA01B21CD69D}" type="slidenum">
              <a:rPr lang="cs-CZ" sz="1200">
                <a:solidFill>
                  <a:srgbClr val="000000"/>
                </a:solidFill>
                <a:ea typeface="DejaVu Sans" pitchFamily="32" charset="2"/>
                <a:cs typeface="DejaVu Sans" pitchFamily="32" charset="2"/>
              </a:rPr>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33</a:t>
            </a:fld>
            <a:endParaRPr lang="cs-CZ" sz="1200" dirty="0">
              <a:solidFill>
                <a:srgbClr val="000000"/>
              </a:solidFill>
              <a:ea typeface="DejaVu Sans" pitchFamily="32" charset="2"/>
              <a:cs typeface="DejaVu Sans" pitchFamily="32" charset="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Zástupný symbol pro obrázek snímku 1"/>
          <p:cNvSpPr>
            <a:spLocks noGrp="1" noRot="1" noChangeAspect="1" noTextEdit="1"/>
          </p:cNvSpPr>
          <p:nvPr>
            <p:ph type="sldImg"/>
          </p:nvPr>
        </p:nvSpPr>
        <p:spPr bwMode="auto">
          <a:noFill/>
          <a:ln>
            <a:solidFill>
              <a:srgbClr val="000000"/>
            </a:solidFill>
            <a:miter lim="800000"/>
            <a:headEnd/>
            <a:tailEnd/>
          </a:ln>
        </p:spPr>
      </p:sp>
      <p:sp>
        <p:nvSpPr>
          <p:cNvPr id="50179" name="Zástupný symbol pro poznámky 2"/>
          <p:cNvSpPr>
            <a:spLocks noGrp="1"/>
          </p:cNvSpPr>
          <p:nvPr>
            <p:ph type="body" idx="1"/>
          </p:nvPr>
        </p:nvSpPr>
        <p:spPr bwMode="auto">
          <a:noFill/>
        </p:spPr>
        <p:txBody>
          <a:bodyPr wrap="square" numCol="1" anchor="t" anchorCtr="0" compatLnSpc="1">
            <a:prstTxWarp prst="textNoShape">
              <a:avLst/>
            </a:prstTxWarp>
          </a:bodyPr>
          <a:lstStyle/>
          <a:p>
            <a:endParaRPr lang="cs-CZ" dirty="0" smtClean="0"/>
          </a:p>
        </p:txBody>
      </p:sp>
      <p:sp>
        <p:nvSpPr>
          <p:cNvPr id="50180" name="Zástupný symbol pro číslo snímku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26D2160-C95B-44D0-98FE-D4E4528A61FB}" type="slidenum">
              <a:rPr lang="cs-CZ" smtClean="0"/>
              <a:pPr/>
              <a:t>34</a:t>
            </a:fld>
            <a:endParaRPr lang="cs-CZ"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5991DA45-EC79-4510-A5F4-C834DB8FBAC8}" type="slidenum">
              <a:rPr lang="cs-CZ" smtClean="0"/>
              <a:pPr/>
              <a:t>36</a:t>
            </a:fld>
            <a:endParaRPr lang="cs-CZ"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5991DA45-EC79-4510-A5F4-C834DB8FBAC8}" type="slidenum">
              <a:rPr lang="cs-CZ" smtClean="0"/>
              <a:pPr/>
              <a:t>38</a:t>
            </a:fld>
            <a:endParaRPr lang="cs-CZ"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5991DA45-EC79-4510-A5F4-C834DB8FBAC8}" type="slidenum">
              <a:rPr lang="cs-CZ" smtClean="0"/>
              <a:pPr/>
              <a:t>39</a:t>
            </a:fld>
            <a:endParaRPr lang="cs-CZ"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5991DA45-EC79-4510-A5F4-C834DB8FBAC8}" type="slidenum">
              <a:rPr lang="cs-CZ" smtClean="0"/>
              <a:pPr/>
              <a:t>42</a:t>
            </a:fld>
            <a:endParaRPr lang="cs-CZ"/>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5991DA45-EC79-4510-A5F4-C834DB8FBAC8}" type="slidenum">
              <a:rPr lang="cs-CZ" smtClean="0"/>
              <a:pPr/>
              <a:t>43</a:t>
            </a:fld>
            <a:endParaRPr lang="cs-CZ"/>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5991DA45-EC79-4510-A5F4-C834DB8FBAC8}" type="slidenum">
              <a:rPr lang="cs-CZ" smtClean="0"/>
              <a:pPr/>
              <a:t>44</a:t>
            </a:fld>
            <a:endParaRPr lang="cs-CZ"/>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11"/>
          <p:cNvSpPr>
            <a:spLocks noGrp="1" noChangeArrowheads="1"/>
          </p:cNvSpPr>
          <p:nvPr>
            <p:ph type="sldNum" sz="quarter"/>
          </p:nvPr>
        </p:nvSpPr>
        <p:spPr>
          <a:noFill/>
        </p:spPr>
        <p:txBody>
          <a:bodyPr/>
          <a:lstStyle/>
          <a:p>
            <a:fld id="{C43895D3-760D-4C77-9543-A09149D670CB}" type="slidenum">
              <a:rPr lang="cs-CZ" smtClean="0"/>
              <a:pPr/>
              <a:t>50</a:t>
            </a:fld>
            <a:endParaRPr lang="cs-CZ" smtClean="0"/>
          </a:p>
        </p:txBody>
      </p:sp>
      <p:sp>
        <p:nvSpPr>
          <p:cNvPr id="38915" name="Text Box 1"/>
          <p:cNvSpPr txBox="1">
            <a:spLocks noChangeArrowheads="1"/>
          </p:cNvSpPr>
          <p:nvPr/>
        </p:nvSpPr>
        <p:spPr bwMode="auto">
          <a:xfrm>
            <a:off x="3884613" y="8685213"/>
            <a:ext cx="2965450" cy="450850"/>
          </a:xfrm>
          <a:prstGeom prst="rect">
            <a:avLst/>
          </a:prstGeom>
          <a:noFill/>
          <a:ln w="9525">
            <a:noFill/>
            <a:round/>
            <a:headEnd/>
            <a:tailEnd/>
          </a:ln>
        </p:spPr>
        <p:txBody>
          <a:bodyPr lIns="90000" tIns="46800" rIns="90000" bIns="46800" anchor="b"/>
          <a:lstStyle/>
          <a:p>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C8D6CE72-1BE0-4B29-8E66-82A284FB7453}" type="slidenum">
              <a:rPr lang="cs-CZ" sz="1200">
                <a:solidFill>
                  <a:srgbClr val="000000"/>
                </a:solidFill>
                <a:ea typeface="DejaVu Sans" pitchFamily="32" charset="2"/>
                <a:cs typeface="DejaVu Sans" pitchFamily="32" charset="2"/>
              </a:rPr>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50</a:t>
            </a:fld>
            <a:endParaRPr lang="cs-CZ" sz="1200">
              <a:solidFill>
                <a:srgbClr val="000000"/>
              </a:solidFill>
              <a:ea typeface="DejaVu Sans" pitchFamily="32" charset="2"/>
              <a:cs typeface="DejaVu Sans" pitchFamily="32" charset="2"/>
            </a:endParaRPr>
          </a:p>
        </p:txBody>
      </p:sp>
      <p:sp>
        <p:nvSpPr>
          <p:cNvPr id="38916" name="Text Box 2"/>
          <p:cNvSpPr txBox="1">
            <a:spLocks noChangeArrowheads="1"/>
          </p:cNvSpPr>
          <p:nvPr/>
        </p:nvSpPr>
        <p:spPr bwMode="auto">
          <a:xfrm>
            <a:off x="3884613" y="8685213"/>
            <a:ext cx="2970212" cy="455612"/>
          </a:xfrm>
          <a:prstGeom prst="rect">
            <a:avLst/>
          </a:prstGeom>
          <a:noFill/>
          <a:ln w="9525">
            <a:noFill/>
            <a:round/>
            <a:headEnd/>
            <a:tailEnd/>
          </a:ln>
        </p:spPr>
        <p:txBody>
          <a:bodyPr lIns="90000" tIns="46800" rIns="90000" bIns="46800" anchor="b"/>
          <a:lstStyle/>
          <a:p>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4C52AAB2-E712-437A-9BBD-64BEEAA5E32A}" type="slidenum">
              <a:rPr lang="cs-CZ" sz="1200">
                <a:solidFill>
                  <a:srgbClr val="000000"/>
                </a:solidFill>
                <a:ea typeface="DejaVu Sans" pitchFamily="32" charset="2"/>
                <a:cs typeface="DejaVu Sans" pitchFamily="32" charset="2"/>
              </a:rPr>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50</a:t>
            </a:fld>
            <a:endParaRPr lang="cs-CZ" sz="1200">
              <a:solidFill>
                <a:srgbClr val="000000"/>
              </a:solidFill>
              <a:ea typeface="DejaVu Sans" pitchFamily="32" charset="2"/>
              <a:cs typeface="DejaVu Sans" pitchFamily="32" charset="2"/>
            </a:endParaRPr>
          </a:p>
        </p:txBody>
      </p:sp>
      <p:sp>
        <p:nvSpPr>
          <p:cNvPr id="38917" name="Text Box 3"/>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cs-CZ">
              <a:ea typeface="DejaVu Sans" pitchFamily="32" charset="2"/>
              <a:cs typeface="DejaVu Sans" pitchFamily="32" charset="2"/>
            </a:endParaRPr>
          </a:p>
        </p:txBody>
      </p:sp>
      <p:sp>
        <p:nvSpPr>
          <p:cNvPr id="38918" name="Rectangle 4"/>
          <p:cNvSpPr>
            <a:spLocks noGrp="1" noChangeArrowheads="1"/>
          </p:cNvSpPr>
          <p:nvPr>
            <p:ph type="body"/>
          </p:nvPr>
        </p:nvSpPr>
        <p:spPr>
          <a:xfrm>
            <a:off x="685800" y="4343400"/>
            <a:ext cx="5480050" cy="4108450"/>
          </a:xfrm>
          <a:noFill/>
          <a:ln/>
        </p:spPr>
        <p:txBody>
          <a:bodyPr wrap="none" anchor="ctr"/>
          <a:lstStyle/>
          <a:p>
            <a:endParaRPr lang="cs-CZ" dirty="0" smtClean="0"/>
          </a:p>
        </p:txBody>
      </p:sp>
      <p:sp>
        <p:nvSpPr>
          <p:cNvPr id="38919" name="Text Box 5"/>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7E4E96F1-6117-44D5-A2A2-54265DDA8876}" type="slidenum">
              <a:rPr lang="cs-CZ" sz="1200">
                <a:solidFill>
                  <a:srgbClr val="000000"/>
                </a:solidFill>
                <a:ea typeface="DejaVu Sans" pitchFamily="32" charset="2"/>
                <a:cs typeface="DejaVu Sans" pitchFamily="32" charset="2"/>
              </a:rPr>
              <a:pPr algn="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50</a:t>
            </a:fld>
            <a:endParaRPr lang="cs-CZ" sz="1200">
              <a:solidFill>
                <a:srgbClr val="000000"/>
              </a:solidFill>
              <a:ea typeface="DejaVu Sans" pitchFamily="32" charset="2"/>
              <a:cs typeface="DejaVu Sans" pitchFamily="32" charset="2"/>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5991DA45-EC79-4510-A5F4-C834DB8FBAC8}" type="slidenum">
              <a:rPr lang="cs-CZ" smtClean="0"/>
              <a:pPr/>
              <a:t>51</a:t>
            </a:fld>
            <a:endParaRPr lang="cs-CZ"/>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5991DA45-EC79-4510-A5F4-C834DB8FBAC8}" type="slidenum">
              <a:rPr lang="cs-CZ" smtClean="0"/>
              <a:pPr/>
              <a:t>52</a:t>
            </a:fld>
            <a:endParaRPr lang="cs-CZ"/>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5991DA45-EC79-4510-A5F4-C834DB8FBAC8}" type="slidenum">
              <a:rPr lang="cs-CZ" smtClean="0"/>
              <a:pPr/>
              <a:t>53</a:t>
            </a:fld>
            <a:endParaRPr lang="cs-CZ"/>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5991DA45-EC79-4510-A5F4-C834DB8FBAC8}" type="slidenum">
              <a:rPr lang="cs-CZ" smtClean="0"/>
              <a:pPr/>
              <a:t>54</a:t>
            </a:fld>
            <a:endParaRPr lang="cs-CZ"/>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5991DA45-EC79-4510-A5F4-C834DB8FBAC8}" type="slidenum">
              <a:rPr lang="cs-CZ" smtClean="0"/>
              <a:pPr/>
              <a:t>55</a:t>
            </a:fld>
            <a:endParaRPr lang="cs-CZ"/>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5991DA45-EC79-4510-A5F4-C834DB8FBAC8}" type="slidenum">
              <a:rPr lang="cs-CZ" smtClean="0"/>
              <a:pPr/>
              <a:t>56</a:t>
            </a:fld>
            <a:endParaRPr lang="cs-CZ"/>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5991DA45-EC79-4510-A5F4-C834DB8FBAC8}" type="slidenum">
              <a:rPr lang="cs-CZ" smtClean="0"/>
              <a:pPr/>
              <a:t>57</a:t>
            </a:fld>
            <a:endParaRPr lang="cs-CZ"/>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5991DA45-EC79-4510-A5F4-C834DB8FBAC8}" type="slidenum">
              <a:rPr lang="cs-CZ" smtClean="0"/>
              <a:pPr/>
              <a:t>59</a:t>
            </a:fld>
            <a:endParaRPr lang="cs-CZ"/>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5991DA45-EC79-4510-A5F4-C834DB8FBAC8}" type="slidenum">
              <a:rPr lang="cs-CZ" smtClean="0"/>
              <a:pPr/>
              <a:t>60</a:t>
            </a:fld>
            <a:endParaRPr lang="cs-CZ"/>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5991DA45-EC79-4510-A5F4-C834DB8FBAC8}" type="slidenum">
              <a:rPr lang="cs-CZ" smtClean="0"/>
              <a:pPr/>
              <a:t>67</a:t>
            </a:fld>
            <a:endParaRPr lang="cs-CZ"/>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5991DA45-EC79-4510-A5F4-C834DB8FBAC8}" type="slidenum">
              <a:rPr lang="cs-CZ" smtClean="0"/>
              <a:pPr/>
              <a:t>68</a:t>
            </a:fld>
            <a:endParaRPr lang="cs-CZ"/>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Klepnutím lze upravit styl předlohy nadpisů.</a:t>
            </a:r>
            <a:endParaRPr lang="cs-CZ"/>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smtClean="0"/>
              <a:t>Klepnutím lze upravit styl předlohy podnadpisů.</a:t>
            </a:r>
            <a:endParaRPr lang="cs-CZ"/>
          </a:p>
        </p:txBody>
      </p:sp>
      <p:sp>
        <p:nvSpPr>
          <p:cNvPr id="4" name="Zástupný symbol pro datum 3"/>
          <p:cNvSpPr>
            <a:spLocks noGrp="1"/>
          </p:cNvSpPr>
          <p:nvPr>
            <p:ph type="dt" sz="half" idx="10"/>
          </p:nvPr>
        </p:nvSpPr>
        <p:spPr/>
        <p:txBody>
          <a:bodyPr/>
          <a:lstStyle/>
          <a:p>
            <a:fld id="{AA8AB362-13E0-4ECA-B3D9-342FCE0FE07F}" type="datetimeFigureOut">
              <a:rPr lang="cs-CZ" smtClean="0"/>
              <a:pPr/>
              <a:t>3.2.2016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81BAA963-F0C1-48FA-81B3-45951B8C8B49}" type="slidenum">
              <a:rPr lang="cs-CZ" smtClean="0"/>
              <a:pPr/>
              <a:t>‹#›</a:t>
            </a:fld>
            <a:endParaRPr lang="cs-CZ"/>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idx="1"/>
          </p:nvPr>
        </p:nvSpPr>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AA8AB362-13E0-4ECA-B3D9-342FCE0FE07F}" type="datetimeFigureOut">
              <a:rPr lang="cs-CZ" smtClean="0"/>
              <a:pPr/>
              <a:t>3.2.2016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81BAA963-F0C1-48FA-81B3-45951B8C8B49}" type="slidenum">
              <a:rPr lang="cs-CZ" smtClean="0"/>
              <a:pPr/>
              <a:t>‹#›</a:t>
            </a:fld>
            <a:endParaRPr lang="cs-C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Klepnutím lze upravit styly předlohy textu.</a:t>
            </a:r>
          </a:p>
        </p:txBody>
      </p:sp>
      <p:sp>
        <p:nvSpPr>
          <p:cNvPr id="4" name="Zástupný symbol pro datum 3"/>
          <p:cNvSpPr>
            <a:spLocks noGrp="1"/>
          </p:cNvSpPr>
          <p:nvPr>
            <p:ph type="dt" sz="half" idx="10"/>
          </p:nvPr>
        </p:nvSpPr>
        <p:spPr/>
        <p:txBody>
          <a:bodyPr/>
          <a:lstStyle/>
          <a:p>
            <a:fld id="{AA8AB362-13E0-4ECA-B3D9-342FCE0FE07F}" type="datetimeFigureOut">
              <a:rPr lang="cs-CZ" smtClean="0"/>
              <a:pPr/>
              <a:t>3.2.2016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81BAA963-F0C1-48FA-81B3-45951B8C8B49}" type="slidenum">
              <a:rPr lang="cs-CZ" smtClean="0"/>
              <a:pPr/>
              <a:t>‹#›</a:t>
            </a:fld>
            <a:endParaRPr lang="cs-CZ"/>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datum 4"/>
          <p:cNvSpPr>
            <a:spLocks noGrp="1"/>
          </p:cNvSpPr>
          <p:nvPr>
            <p:ph type="dt" sz="half" idx="10"/>
          </p:nvPr>
        </p:nvSpPr>
        <p:spPr/>
        <p:txBody>
          <a:bodyPr/>
          <a:lstStyle/>
          <a:p>
            <a:fld id="{AA8AB362-13E0-4ECA-B3D9-342FCE0FE07F}" type="datetimeFigureOut">
              <a:rPr lang="cs-CZ" smtClean="0"/>
              <a:pPr/>
              <a:t>3.2.2016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81BAA963-F0C1-48FA-81B3-45951B8C8B49}" type="slidenum">
              <a:rPr lang="cs-CZ" smtClean="0"/>
              <a:pPr/>
              <a:t>‹#›</a:t>
            </a:fld>
            <a:endParaRPr lang="cs-CZ"/>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Zástupný symbol pro datum 6"/>
          <p:cNvSpPr>
            <a:spLocks noGrp="1"/>
          </p:cNvSpPr>
          <p:nvPr>
            <p:ph type="dt" sz="half" idx="10"/>
          </p:nvPr>
        </p:nvSpPr>
        <p:spPr/>
        <p:txBody>
          <a:bodyPr/>
          <a:lstStyle/>
          <a:p>
            <a:fld id="{AA8AB362-13E0-4ECA-B3D9-342FCE0FE07F}" type="datetimeFigureOut">
              <a:rPr lang="cs-CZ" smtClean="0"/>
              <a:pPr/>
              <a:t>3.2.2016</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81BAA963-F0C1-48FA-81B3-45951B8C8B49}" type="slidenum">
              <a:rPr lang="cs-CZ" smtClean="0"/>
              <a:pPr/>
              <a:t>‹#›</a:t>
            </a:fld>
            <a:endParaRPr lang="cs-CZ"/>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datum 2"/>
          <p:cNvSpPr>
            <a:spLocks noGrp="1"/>
          </p:cNvSpPr>
          <p:nvPr>
            <p:ph type="dt" sz="half" idx="10"/>
          </p:nvPr>
        </p:nvSpPr>
        <p:spPr/>
        <p:txBody>
          <a:bodyPr/>
          <a:lstStyle/>
          <a:p>
            <a:fld id="{AA8AB362-13E0-4ECA-B3D9-342FCE0FE07F}" type="datetimeFigureOut">
              <a:rPr lang="cs-CZ" smtClean="0"/>
              <a:pPr/>
              <a:t>3.2.2016</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81BAA963-F0C1-48FA-81B3-45951B8C8B49}" type="slidenum">
              <a:rPr lang="cs-CZ" smtClean="0"/>
              <a:pPr/>
              <a:t>‹#›</a:t>
            </a:fld>
            <a:endParaRPr lang="cs-C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AA8AB362-13E0-4ECA-B3D9-342FCE0FE07F}" type="datetimeFigureOut">
              <a:rPr lang="cs-CZ" smtClean="0"/>
              <a:pPr/>
              <a:t>3.2.2016</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81BAA963-F0C1-48FA-81B3-45951B8C8B49}" type="slidenum">
              <a:rPr lang="cs-CZ" smtClean="0"/>
              <a:pPr/>
              <a:t>‹#›</a:t>
            </a:fld>
            <a:endParaRPr lang="cs-C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smtClean="0"/>
              <a:t>Klepnutím lze upravit styl předlohy nadpisů.</a:t>
            </a:r>
            <a:endParaRPr lang="cs-CZ"/>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Zástupný symbol pro datum 4"/>
          <p:cNvSpPr>
            <a:spLocks noGrp="1"/>
          </p:cNvSpPr>
          <p:nvPr>
            <p:ph type="dt" sz="half" idx="10"/>
          </p:nvPr>
        </p:nvSpPr>
        <p:spPr/>
        <p:txBody>
          <a:bodyPr/>
          <a:lstStyle/>
          <a:p>
            <a:fld id="{AA8AB362-13E0-4ECA-B3D9-342FCE0FE07F}" type="datetimeFigureOut">
              <a:rPr lang="cs-CZ" smtClean="0"/>
              <a:pPr/>
              <a:t>3.2.2016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81BAA963-F0C1-48FA-81B3-45951B8C8B49}" type="slidenum">
              <a:rPr lang="cs-CZ" smtClean="0"/>
              <a:pPr/>
              <a:t>‹#›</a:t>
            </a:fld>
            <a:endParaRPr lang="cs-CZ"/>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smtClean="0"/>
              <a:t>Klepnutím lze upravit styl předlohy nadpisů.</a:t>
            </a:r>
            <a:endParaRPr lang="cs-CZ"/>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Zástupný symbol pro datum 4"/>
          <p:cNvSpPr>
            <a:spLocks noGrp="1"/>
          </p:cNvSpPr>
          <p:nvPr>
            <p:ph type="dt" sz="half" idx="10"/>
          </p:nvPr>
        </p:nvSpPr>
        <p:spPr/>
        <p:txBody>
          <a:bodyPr/>
          <a:lstStyle/>
          <a:p>
            <a:fld id="{AA8AB362-13E0-4ECA-B3D9-342FCE0FE07F}" type="datetimeFigureOut">
              <a:rPr lang="cs-CZ" smtClean="0"/>
              <a:pPr/>
              <a:t>3.2.2016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81BAA963-F0C1-48FA-81B3-45951B8C8B49}" type="slidenum">
              <a:rPr lang="cs-CZ" smtClean="0"/>
              <a:pPr/>
              <a:t>‹#›</a:t>
            </a:fld>
            <a:endParaRPr lang="cs-CZ"/>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AA8AB362-13E0-4ECA-B3D9-342FCE0FE07F}" type="datetimeFigureOut">
              <a:rPr lang="cs-CZ" smtClean="0"/>
              <a:pPr/>
              <a:t>3.2.2016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81BAA963-F0C1-48FA-81B3-45951B8C8B49}" type="slidenum">
              <a:rPr lang="cs-CZ" smtClean="0"/>
              <a:pPr/>
              <a:t>‹#›</a:t>
            </a:fld>
            <a:endParaRPr lang="cs-C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AA8AB362-13E0-4ECA-B3D9-342FCE0FE07F}" type="datetimeFigureOut">
              <a:rPr lang="cs-CZ" smtClean="0"/>
              <a:pPr/>
              <a:t>3.2.2016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81BAA963-F0C1-48FA-81B3-45951B8C8B49}" type="slidenum">
              <a:rPr lang="cs-CZ" smtClean="0"/>
              <a:pPr/>
              <a:t>‹#›</a:t>
            </a:fld>
            <a:endParaRPr lang="cs-CZ"/>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s-CZ" smtClean="0"/>
              <a:t>Klepnutím lze upravit styl předlohy nadpisů.</a:t>
            </a:r>
            <a:endParaRPr lang="cs-CZ"/>
          </a:p>
        </p:txBody>
      </p:sp>
      <p:sp>
        <p:nvSpPr>
          <p:cNvPr id="3" name="Zástupný symbol pro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8AB362-13E0-4ECA-B3D9-342FCE0FE07F}" type="datetimeFigureOut">
              <a:rPr lang="cs-CZ" smtClean="0"/>
              <a:pPr/>
              <a:t>3.2.2016</a:t>
            </a:fld>
            <a:endParaRPr lang="cs-CZ"/>
          </a:p>
        </p:txBody>
      </p:sp>
      <p:sp>
        <p:nvSpPr>
          <p:cNvPr id="5" name="Zástupný symbol pro zápatí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BAA963-F0C1-48FA-81B3-45951B8C8B49}" type="slidenum">
              <a:rPr lang="cs-CZ" smtClean="0"/>
              <a:pPr/>
              <a:t>‹#›</a:t>
            </a:fld>
            <a:endParaRPr lang="cs-CZ"/>
          </a:p>
        </p:txBody>
      </p:sp>
    </p:spTree>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9.jpeg"/><Relationship Id="rId7" Type="http://schemas.microsoft.com/office/2007/relationships/hdphoto" Target="../media/hdphoto1.wdp"/><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6.xml"/><Relationship Id="rId1" Type="http://schemas.openxmlformats.org/officeDocument/2006/relationships/vmlDrawing" Target="../drawings/vmlDrawing3.vml"/><Relationship Id="rId5" Type="http://schemas.openxmlformats.org/officeDocument/2006/relationships/image" Target="../media/image31.jpeg"/><Relationship Id="rId4" Type="http://schemas.openxmlformats.org/officeDocument/2006/relationships/oleObject" Target="../embeddings/oleObject4.bin"/></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6.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6.bin"/></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oleObject" Target="../embeddings/oleObject8.bin"/></Relationships>
</file>

<file path=ppt/slides/_rels/slide2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6.xml"/><Relationship Id="rId4" Type="http://schemas.openxmlformats.org/officeDocument/2006/relationships/image" Target="../media/image45.jpeg"/></Relationships>
</file>

<file path=ppt/slides/_rels/slide2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oleObject" Target="../embeddings/oleObject9.bin"/><Relationship Id="rId5" Type="http://schemas.openxmlformats.org/officeDocument/2006/relationships/image" Target="../media/image53.png"/><Relationship Id="rId4" Type="http://schemas.openxmlformats.org/officeDocument/2006/relationships/image" Target="../media/image52.png"/></Relationships>
</file>

<file path=ppt/slides/_rels/slide3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55.gif"/><Relationship Id="rId7" Type="http://schemas.openxmlformats.org/officeDocument/2006/relationships/image" Target="../media/image59.gif"/><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58.gif"/><Relationship Id="rId5" Type="http://schemas.openxmlformats.org/officeDocument/2006/relationships/image" Target="../media/image57.gif"/><Relationship Id="rId4" Type="http://schemas.openxmlformats.org/officeDocument/2006/relationships/image" Target="../media/image56.gif"/></Relationships>
</file>

<file path=ppt/slides/_rels/slide35.xml.rels><?xml version="1.0" encoding="UTF-8" standalone="yes"?>
<Relationships xmlns="http://schemas.openxmlformats.org/package/2006/relationships"><Relationship Id="rId3" Type="http://schemas.openxmlformats.org/officeDocument/2006/relationships/image" Target="../media/image62.jpeg"/><Relationship Id="rId7" Type="http://schemas.openxmlformats.org/officeDocument/2006/relationships/image" Target="../media/image66.jpeg"/><Relationship Id="rId2" Type="http://schemas.openxmlformats.org/officeDocument/2006/relationships/image" Target="../media/image61.jpeg"/><Relationship Id="rId1" Type="http://schemas.openxmlformats.org/officeDocument/2006/relationships/slideLayout" Target="../slideLayouts/slideLayout7.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vmlDrawing" Target="../drawings/vmlDrawing7.vml"/><Relationship Id="rId6" Type="http://schemas.openxmlformats.org/officeDocument/2006/relationships/oleObject" Target="../embeddings/oleObject12.bin"/><Relationship Id="rId5" Type="http://schemas.openxmlformats.org/officeDocument/2006/relationships/oleObject" Target="../embeddings/oleObject11.bin"/><Relationship Id="rId4" Type="http://schemas.openxmlformats.org/officeDocument/2006/relationships/oleObject" Target="../embeddings/oleObject10.bin"/></Relationships>
</file>

<file path=ppt/slides/_rels/slide3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8" Type="http://schemas.openxmlformats.org/officeDocument/2006/relationships/oleObject" Target="../embeddings/oleObject16.bin"/><Relationship Id="rId3" Type="http://schemas.openxmlformats.org/officeDocument/2006/relationships/notesSlide" Target="../notesSlides/notesSlide18.xml"/><Relationship Id="rId7" Type="http://schemas.openxmlformats.org/officeDocument/2006/relationships/oleObject" Target="../embeddings/oleObject15.bin"/><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oleObject" Target="../embeddings/oleObject14.bin"/><Relationship Id="rId5" Type="http://schemas.openxmlformats.org/officeDocument/2006/relationships/oleObject" Target="../embeddings/oleObject13.bin"/><Relationship Id="rId4" Type="http://schemas.openxmlformats.org/officeDocument/2006/relationships/image" Target="../media/image74.jpe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image" Target="../media/image75.jpeg"/><Relationship Id="rId5" Type="http://schemas.openxmlformats.org/officeDocument/2006/relationships/oleObject" Target="../embeddings/oleObject18.bin"/><Relationship Id="rId4" Type="http://schemas.openxmlformats.org/officeDocument/2006/relationships/oleObject" Target="../embeddings/oleObject17.bin"/></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6.xml"/><Relationship Id="rId4" Type="http://schemas.openxmlformats.org/officeDocument/2006/relationships/image" Target="../media/image83.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vmlDrawing" Target="../drawings/vmlDrawing10.vml"/><Relationship Id="rId4" Type="http://schemas.openxmlformats.org/officeDocument/2006/relationships/oleObject" Target="../embeddings/oleObject19.bin"/></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vmlDrawing" Target="../drawings/vmlDrawing11.vml"/><Relationship Id="rId4" Type="http://schemas.openxmlformats.org/officeDocument/2006/relationships/oleObject" Target="../embeddings/oleObject20.bin"/></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28.xml"/><Relationship Id="rId7" Type="http://schemas.openxmlformats.org/officeDocument/2006/relationships/oleObject" Target="../embeddings/oleObject24.bin"/><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oleObject" Target="../embeddings/oleObject23.bin"/><Relationship Id="rId5" Type="http://schemas.openxmlformats.org/officeDocument/2006/relationships/oleObject" Target="../embeddings/oleObject22.bin"/><Relationship Id="rId4" Type="http://schemas.openxmlformats.org/officeDocument/2006/relationships/oleObject" Target="../embeddings/oleObject21.bin"/></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oleObject" Target="../embeddings/oleObject27.bin"/><Relationship Id="rId5" Type="http://schemas.openxmlformats.org/officeDocument/2006/relationships/oleObject" Target="../embeddings/oleObject26.bin"/><Relationship Id="rId4" Type="http://schemas.openxmlformats.org/officeDocument/2006/relationships/oleObject" Target="../embeddings/oleObject25.bin"/></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vmlDrawing" Target="../drawings/vmlDrawing14.vml"/><Relationship Id="rId5" Type="http://schemas.openxmlformats.org/officeDocument/2006/relationships/image" Target="../media/image95.png"/><Relationship Id="rId4" Type="http://schemas.openxmlformats.org/officeDocument/2006/relationships/oleObject" Target="../embeddings/oleObject28.bin"/></Relationships>
</file>

<file path=ppt/slides/_rels/slide58.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7.xml"/><Relationship Id="rId1" Type="http://schemas.openxmlformats.org/officeDocument/2006/relationships/vmlDrawing" Target="../drawings/vmlDrawing15.vml"/><Relationship Id="rId6" Type="http://schemas.openxmlformats.org/officeDocument/2006/relationships/oleObject" Target="../embeddings/oleObject31.bin"/><Relationship Id="rId5" Type="http://schemas.openxmlformats.org/officeDocument/2006/relationships/image" Target="../media/image95.png"/><Relationship Id="rId4" Type="http://schemas.openxmlformats.org/officeDocument/2006/relationships/oleObject" Target="../embeddings/oleObject30.bin"/></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31.xml"/><Relationship Id="rId7" Type="http://schemas.openxmlformats.org/officeDocument/2006/relationships/oleObject" Target="../embeddings/oleObject35.bin"/><Relationship Id="rId2" Type="http://schemas.openxmlformats.org/officeDocument/2006/relationships/slideLayout" Target="../slideLayouts/slideLayout7.xml"/><Relationship Id="rId1" Type="http://schemas.openxmlformats.org/officeDocument/2006/relationships/vmlDrawing" Target="../drawings/vmlDrawing16.vml"/><Relationship Id="rId6" Type="http://schemas.openxmlformats.org/officeDocument/2006/relationships/oleObject" Target="../embeddings/oleObject34.bin"/><Relationship Id="rId5" Type="http://schemas.openxmlformats.org/officeDocument/2006/relationships/oleObject" Target="../embeddings/oleObject33.bin"/><Relationship Id="rId4" Type="http://schemas.openxmlformats.org/officeDocument/2006/relationships/oleObject" Target="../embeddings/oleObject32.bin"/></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6.xml"/><Relationship Id="rId1" Type="http://schemas.openxmlformats.org/officeDocument/2006/relationships/vmlDrawing" Target="../drawings/vmlDrawing17.vml"/><Relationship Id="rId4" Type="http://schemas.openxmlformats.org/officeDocument/2006/relationships/oleObject" Target="../embeddings/oleObject37.bin"/></Relationships>
</file>

<file path=ppt/slides/_rels/slide62.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Layout" Target="../slideLayouts/slideLayout6.xml"/><Relationship Id="rId1" Type="http://schemas.openxmlformats.org/officeDocument/2006/relationships/vmlDrawing" Target="../drawings/vmlDrawing18.vml"/><Relationship Id="rId5" Type="http://schemas.openxmlformats.org/officeDocument/2006/relationships/oleObject" Target="../embeddings/oleObject40.bin"/><Relationship Id="rId4" Type="http://schemas.openxmlformats.org/officeDocument/2006/relationships/oleObject" Target="../embeddings/oleObject39.bin"/></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slideLayout" Target="../slideLayouts/slideLayout7.xml"/><Relationship Id="rId1" Type="http://schemas.openxmlformats.org/officeDocument/2006/relationships/vmlDrawing" Target="../drawings/vmlDrawing19.vml"/><Relationship Id="rId5" Type="http://schemas.openxmlformats.org/officeDocument/2006/relationships/oleObject" Target="../embeddings/oleObject43.bin"/><Relationship Id="rId4" Type="http://schemas.openxmlformats.org/officeDocument/2006/relationships/oleObject" Target="../embeddings/oleObject42.bin"/></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Layout" Target="../slideLayouts/slideLayout7.xml"/><Relationship Id="rId1" Type="http://schemas.openxmlformats.org/officeDocument/2006/relationships/vmlDrawing" Target="../drawings/vmlDrawing20.vml"/><Relationship Id="rId4" Type="http://schemas.openxmlformats.org/officeDocument/2006/relationships/image" Target="../media/image112.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Layout" Target="../slideLayouts/slideLayout7.xml"/><Relationship Id="rId1" Type="http://schemas.openxmlformats.org/officeDocument/2006/relationships/vmlDrawing" Target="../drawings/vmlDrawing21.vml"/></Relationships>
</file>

<file path=ppt/slides/_rels/slide67.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notesSlide" Target="../notesSlides/notesSlide33.xml"/><Relationship Id="rId7" Type="http://schemas.openxmlformats.org/officeDocument/2006/relationships/oleObject" Target="../embeddings/oleObject49.bin"/><Relationship Id="rId2" Type="http://schemas.openxmlformats.org/officeDocument/2006/relationships/slideLayout" Target="../slideLayouts/slideLayout2.xml"/><Relationship Id="rId1" Type="http://schemas.openxmlformats.org/officeDocument/2006/relationships/vmlDrawing" Target="../drawings/vmlDrawing22.vml"/><Relationship Id="rId6" Type="http://schemas.openxmlformats.org/officeDocument/2006/relationships/oleObject" Target="../embeddings/oleObject48.bin"/><Relationship Id="rId5" Type="http://schemas.openxmlformats.org/officeDocument/2006/relationships/oleObject" Target="../embeddings/oleObject47.bin"/><Relationship Id="rId4" Type="http://schemas.openxmlformats.org/officeDocument/2006/relationships/oleObject" Target="../embeddings/oleObject46.bin"/></Relationships>
</file>

<file path=ppt/slides/_rels/slide68.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1331640" y="4221088"/>
            <a:ext cx="6480720" cy="1656184"/>
          </a:xfrm>
        </p:spPr>
        <p:txBody>
          <a:bodyPr>
            <a:normAutofit fontScale="90000"/>
          </a:bodyPr>
          <a:lstStyle/>
          <a:p>
            <a:r>
              <a:rPr lang="cs-CZ" dirty="0" smtClean="0">
                <a:solidFill>
                  <a:srgbClr val="0070C0"/>
                </a:solidFill>
                <a:latin typeface="Times New Roman" pitchFamily="18" charset="0"/>
                <a:cs typeface="Times New Roman" pitchFamily="18" charset="0"/>
              </a:rPr>
              <a:t/>
            </a:r>
            <a:br>
              <a:rPr lang="cs-CZ" dirty="0" smtClean="0">
                <a:solidFill>
                  <a:srgbClr val="0070C0"/>
                </a:solidFill>
                <a:latin typeface="Times New Roman" pitchFamily="18" charset="0"/>
                <a:cs typeface="Times New Roman" pitchFamily="18" charset="0"/>
              </a:rPr>
            </a:br>
            <a:r>
              <a:rPr lang="cs-CZ" sz="4000" dirty="0" smtClean="0">
                <a:solidFill>
                  <a:srgbClr val="0070C0"/>
                </a:solidFill>
                <a:latin typeface="Georgia" pitchFamily="18" charset="0"/>
                <a:cs typeface="Times New Roman" pitchFamily="18" charset="0"/>
              </a:rPr>
              <a:t>CO JE A CO NENÍ LOGIKA</a:t>
            </a:r>
            <a:br>
              <a:rPr lang="cs-CZ" sz="4000" dirty="0" smtClean="0">
                <a:solidFill>
                  <a:srgbClr val="0070C0"/>
                </a:solidFill>
                <a:latin typeface="Georgia" pitchFamily="18" charset="0"/>
                <a:cs typeface="Times New Roman" pitchFamily="18" charset="0"/>
              </a:rPr>
            </a:br>
            <a:r>
              <a:rPr lang="cs-CZ" sz="1600" dirty="0" smtClean="0">
                <a:solidFill>
                  <a:srgbClr val="0070C0"/>
                </a:solidFill>
                <a:latin typeface="Georgia" pitchFamily="18" charset="0"/>
                <a:cs typeface="Times New Roman" pitchFamily="18" charset="0"/>
              </a:rPr>
              <a:t>RNDr. Dag Hrubý, M. M.</a:t>
            </a:r>
            <a:br>
              <a:rPr lang="cs-CZ" sz="1600" dirty="0" smtClean="0">
                <a:solidFill>
                  <a:srgbClr val="0070C0"/>
                </a:solidFill>
                <a:latin typeface="Georgia" pitchFamily="18" charset="0"/>
                <a:cs typeface="Times New Roman" pitchFamily="18" charset="0"/>
              </a:rPr>
            </a:br>
            <a:r>
              <a:rPr lang="cs-CZ" sz="1300" dirty="0" smtClean="0">
                <a:solidFill>
                  <a:srgbClr val="0070C0"/>
                </a:solidFill>
                <a:latin typeface="Georgia" pitchFamily="18" charset="0"/>
              </a:rPr>
              <a:t>bývalý edukátor transmisivní industriální školy</a:t>
            </a:r>
            <a:br>
              <a:rPr lang="cs-CZ" sz="1300" dirty="0" smtClean="0">
                <a:solidFill>
                  <a:srgbClr val="0070C0"/>
                </a:solidFill>
                <a:latin typeface="Georgia" pitchFamily="18" charset="0"/>
              </a:rPr>
            </a:br>
            <a:r>
              <a:rPr lang="cs-CZ" sz="1300" dirty="0" smtClean="0">
                <a:solidFill>
                  <a:srgbClr val="0070C0"/>
                </a:solidFill>
                <a:latin typeface="Georgia" pitchFamily="18" charset="0"/>
              </a:rPr>
              <a:t>řešitel grantu: UMMPRTLPSZT</a:t>
            </a:r>
            <a:br>
              <a:rPr lang="cs-CZ" sz="1300" dirty="0" smtClean="0">
                <a:solidFill>
                  <a:srgbClr val="0070C0"/>
                </a:solidFill>
                <a:latin typeface="Georgia" pitchFamily="18" charset="0"/>
              </a:rPr>
            </a:br>
            <a:r>
              <a:rPr lang="cs-CZ" sz="1300" dirty="0" smtClean="0">
                <a:solidFill>
                  <a:srgbClr val="FF0000"/>
                </a:solidFill>
                <a:latin typeface="Georgia" pitchFamily="18" charset="0"/>
                <a:cs typeface="Times New Roman" pitchFamily="18" charset="0"/>
              </a:rPr>
              <a:t/>
            </a:r>
            <a:br>
              <a:rPr lang="cs-CZ" sz="1300" dirty="0" smtClean="0">
                <a:solidFill>
                  <a:srgbClr val="FF0000"/>
                </a:solidFill>
                <a:latin typeface="Georgia" pitchFamily="18" charset="0"/>
                <a:cs typeface="Times New Roman" pitchFamily="18" charset="0"/>
              </a:rPr>
            </a:br>
            <a:r>
              <a:rPr lang="cs-CZ" sz="1300" dirty="0" smtClean="0">
                <a:latin typeface="Times New Roman" pitchFamily="18" charset="0"/>
                <a:cs typeface="Times New Roman" pitchFamily="18" charset="0"/>
              </a:rPr>
              <a:t/>
            </a:r>
            <a:br>
              <a:rPr lang="cs-CZ" sz="1300" dirty="0" smtClean="0">
                <a:latin typeface="Times New Roman" pitchFamily="18" charset="0"/>
                <a:cs typeface="Times New Roman" pitchFamily="18" charset="0"/>
              </a:rPr>
            </a:br>
            <a:r>
              <a:rPr lang="cs-CZ" sz="1300" dirty="0" smtClean="0">
                <a:latin typeface="Times New Roman" pitchFamily="18" charset="0"/>
                <a:cs typeface="Times New Roman" pitchFamily="18" charset="0"/>
              </a:rPr>
              <a:t/>
            </a:r>
            <a:br>
              <a:rPr lang="cs-CZ" sz="1300" dirty="0" smtClean="0">
                <a:latin typeface="Times New Roman" pitchFamily="18" charset="0"/>
                <a:cs typeface="Times New Roman" pitchFamily="18" charset="0"/>
              </a:rPr>
            </a:br>
            <a:r>
              <a:rPr lang="cs-CZ" sz="1300" dirty="0" smtClean="0">
                <a:latin typeface="Times New Roman" pitchFamily="18" charset="0"/>
                <a:cs typeface="Times New Roman" pitchFamily="18" charset="0"/>
              </a:rPr>
              <a:t/>
            </a:r>
            <a:br>
              <a:rPr lang="cs-CZ" sz="1300" dirty="0" smtClean="0">
                <a:latin typeface="Times New Roman" pitchFamily="18" charset="0"/>
                <a:cs typeface="Times New Roman" pitchFamily="18" charset="0"/>
              </a:rPr>
            </a:br>
            <a:endParaRPr lang="cs-CZ" sz="1300" dirty="0">
              <a:latin typeface="Times New Roman" pitchFamily="18" charset="0"/>
              <a:cs typeface="Times New Roman" pitchFamily="18" charset="0"/>
            </a:endParaRPr>
          </a:p>
        </p:txBody>
      </p:sp>
      <p:sp>
        <p:nvSpPr>
          <p:cNvPr id="3" name="Podnadpis 2"/>
          <p:cNvSpPr>
            <a:spLocks noGrp="1"/>
          </p:cNvSpPr>
          <p:nvPr>
            <p:ph type="subTitle" idx="1"/>
          </p:nvPr>
        </p:nvSpPr>
        <p:spPr>
          <a:xfrm>
            <a:off x="1907704" y="2204864"/>
            <a:ext cx="5184576" cy="1800200"/>
          </a:xfrm>
        </p:spPr>
        <p:txBody>
          <a:bodyPr>
            <a:normAutofit fontScale="25000" lnSpcReduction="20000"/>
          </a:bodyPr>
          <a:lstStyle/>
          <a:p>
            <a:r>
              <a:rPr lang="cs-CZ" sz="6400" dirty="0" smtClean="0">
                <a:solidFill>
                  <a:srgbClr val="0070C0"/>
                </a:solidFill>
                <a:latin typeface="Georgia" pitchFamily="18" charset="0"/>
              </a:rPr>
              <a:t>VŠB-TU Ostrava</a:t>
            </a:r>
          </a:p>
          <a:p>
            <a:r>
              <a:rPr lang="cs-CZ" sz="6400" dirty="0" smtClean="0">
                <a:solidFill>
                  <a:srgbClr val="0070C0"/>
                </a:solidFill>
                <a:latin typeface="Georgia" pitchFamily="18" charset="0"/>
              </a:rPr>
              <a:t>Fakulta elektrotechniky a informatiky</a:t>
            </a:r>
          </a:p>
          <a:p>
            <a:endParaRPr lang="cs-CZ" sz="6400" dirty="0" smtClean="0">
              <a:solidFill>
                <a:srgbClr val="0070C0"/>
              </a:solidFill>
              <a:latin typeface="Georgia" pitchFamily="18" charset="0"/>
              <a:cs typeface="Times New Roman" pitchFamily="18" charset="0"/>
            </a:endParaRPr>
          </a:p>
          <a:p>
            <a:endParaRPr lang="cs-CZ" sz="6400" dirty="0" smtClean="0">
              <a:solidFill>
                <a:srgbClr val="0070C0"/>
              </a:solidFill>
              <a:latin typeface="Georgia" pitchFamily="18" charset="0"/>
              <a:cs typeface="Times New Roman" pitchFamily="18" charset="0"/>
            </a:endParaRPr>
          </a:p>
          <a:p>
            <a:endParaRPr lang="cs-CZ" sz="6400" dirty="0" smtClean="0">
              <a:solidFill>
                <a:srgbClr val="0070C0"/>
              </a:solidFill>
              <a:latin typeface="Georgia" pitchFamily="18" charset="0"/>
              <a:cs typeface="Times New Roman" pitchFamily="18" charset="0"/>
            </a:endParaRPr>
          </a:p>
          <a:p>
            <a:r>
              <a:rPr lang="cs-CZ" sz="6400" dirty="0" smtClean="0">
                <a:solidFill>
                  <a:srgbClr val="0070C0"/>
                </a:solidFill>
                <a:latin typeface="Georgia" pitchFamily="18" charset="0"/>
                <a:cs typeface="Times New Roman" pitchFamily="18" charset="0"/>
              </a:rPr>
              <a:t>4. února 2016</a:t>
            </a:r>
          </a:p>
          <a:p>
            <a:endParaRPr lang="cs-CZ" sz="5500" dirty="0" smtClean="0">
              <a:solidFill>
                <a:srgbClr val="0070C0"/>
              </a:solidFill>
              <a:latin typeface="Georgia" pitchFamily="18" charset="0"/>
              <a:cs typeface="Times New Roman" pitchFamily="18" charset="0"/>
            </a:endParaRPr>
          </a:p>
          <a:p>
            <a:endParaRPr lang="cs-CZ" sz="5500" dirty="0" smtClean="0">
              <a:solidFill>
                <a:srgbClr val="0070C0"/>
              </a:solidFill>
              <a:latin typeface="Georgia" pitchFamily="18" charset="0"/>
              <a:cs typeface="Times New Roman" pitchFamily="18" charset="0"/>
            </a:endParaRPr>
          </a:p>
          <a:p>
            <a:endParaRPr lang="cs-CZ" sz="1400" dirty="0" smtClean="0">
              <a:solidFill>
                <a:srgbClr val="0070C0"/>
              </a:solidFill>
              <a:cs typeface="Times New Roman" pitchFamily="18" charset="0"/>
            </a:endParaRPr>
          </a:p>
          <a:p>
            <a:endParaRPr lang="cs-CZ" sz="1400" dirty="0" smtClean="0">
              <a:solidFill>
                <a:srgbClr val="0070C0"/>
              </a:solidFill>
              <a:cs typeface="Times New Roman" pitchFamily="18" charset="0"/>
            </a:endParaRPr>
          </a:p>
          <a:p>
            <a:endParaRPr lang="cs-CZ" sz="1400" dirty="0" smtClean="0">
              <a:solidFill>
                <a:srgbClr val="0070C0"/>
              </a:solidFill>
              <a:cs typeface="Times New Roman" pitchFamily="18" charset="0"/>
            </a:endParaRPr>
          </a:p>
          <a:p>
            <a:endParaRPr lang="cs-CZ" sz="1400" dirty="0" smtClean="0">
              <a:solidFill>
                <a:srgbClr val="0070C0"/>
              </a:solidFill>
              <a:cs typeface="Times New Roman" pitchFamily="18" charset="0"/>
            </a:endParaRPr>
          </a:p>
        </p:txBody>
      </p:sp>
      <p:sp>
        <p:nvSpPr>
          <p:cNvPr id="7" name="TextovéPole 6"/>
          <p:cNvSpPr txBox="1"/>
          <p:nvPr/>
        </p:nvSpPr>
        <p:spPr>
          <a:xfrm>
            <a:off x="2915816" y="1412776"/>
            <a:ext cx="3385863" cy="646331"/>
          </a:xfrm>
          <a:prstGeom prst="rect">
            <a:avLst/>
          </a:prstGeom>
          <a:noFill/>
        </p:spPr>
        <p:txBody>
          <a:bodyPr wrap="none" rtlCol="0">
            <a:spAutoFit/>
          </a:bodyPr>
          <a:lstStyle/>
          <a:p>
            <a:r>
              <a:rPr lang="cs-CZ" sz="3600" dirty="0" smtClean="0">
                <a:solidFill>
                  <a:srgbClr val="FF0000"/>
                </a:solidFill>
                <a:latin typeface="Georgia" pitchFamily="18" charset="0"/>
              </a:rPr>
              <a:t>ŠKOMAM 2016</a:t>
            </a:r>
            <a:endParaRPr lang="cs-CZ" sz="3600" dirty="0">
              <a:solidFill>
                <a:srgbClr val="FF0000"/>
              </a:solidFill>
              <a:latin typeface="Georgia" pitchFamily="18" charset="0"/>
            </a:endParaRPr>
          </a:p>
        </p:txBody>
      </p:sp>
      <p:pic>
        <p:nvPicPr>
          <p:cNvPr id="5" name="Obrázek 4" descr="ostrava 1.png"/>
          <p:cNvPicPr>
            <a:picLocks noChangeAspect="1"/>
          </p:cNvPicPr>
          <p:nvPr/>
        </p:nvPicPr>
        <p:blipFill>
          <a:blip r:embed="rId3" cstate="print"/>
          <a:stretch>
            <a:fillRect/>
          </a:stretch>
        </p:blipFill>
        <p:spPr>
          <a:xfrm>
            <a:off x="3635896" y="2708920"/>
            <a:ext cx="1440160" cy="639407"/>
          </a:xfrm>
          <a:prstGeom prst="rect">
            <a:avLst/>
          </a:prstGeom>
        </p:spPr>
      </p:pic>
      <p:pic>
        <p:nvPicPr>
          <p:cNvPr id="6" name="Obrázek 5" descr="fei 1.jpg"/>
          <p:cNvPicPr>
            <a:picLocks noChangeAspect="1"/>
          </p:cNvPicPr>
          <p:nvPr/>
        </p:nvPicPr>
        <p:blipFill>
          <a:blip r:embed="rId4" cstate="print"/>
          <a:stretch>
            <a:fillRect/>
          </a:stretch>
        </p:blipFill>
        <p:spPr>
          <a:xfrm>
            <a:off x="755576" y="2204864"/>
            <a:ext cx="1677524" cy="1944216"/>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1"/>
          <p:cNvSpPr txBox="1">
            <a:spLocks noChangeArrowheads="1"/>
          </p:cNvSpPr>
          <p:nvPr/>
        </p:nvSpPr>
        <p:spPr bwMode="auto">
          <a:xfrm>
            <a:off x="3563888" y="980728"/>
            <a:ext cx="2232248" cy="4341831"/>
          </a:xfrm>
          <a:prstGeom prst="rect">
            <a:avLst/>
          </a:prstGeom>
          <a:noFill/>
          <a:ln w="9525">
            <a:noFill/>
            <a:round/>
            <a:headEnd/>
            <a:tailEnd/>
          </a:ln>
        </p:spPr>
        <p:txBody>
          <a:bodyPr wrap="square" lIns="90000" tIns="46800" rIns="90000" bIns="46800">
            <a:spAutoFit/>
          </a:bodyPr>
          <a:lstStyle/>
          <a:p>
            <a:pP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cs-CZ" sz="5400" dirty="0" smtClean="0">
              <a:solidFill>
                <a:srgbClr val="000000"/>
              </a:solidFill>
              <a:latin typeface="Georgia" pitchFamily="18" charset="0"/>
              <a:cs typeface="Times New Roman" pitchFamily="18" charset="0"/>
            </a:endParaRPr>
          </a:p>
          <a:p>
            <a:pP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5400" dirty="0" smtClean="0">
                <a:solidFill>
                  <a:srgbClr val="000000"/>
                </a:solidFill>
                <a:latin typeface="Georgia" pitchFamily="18" charset="0"/>
                <a:cs typeface="Times New Roman" pitchFamily="18" charset="0"/>
              </a:rPr>
              <a:t>1</a:t>
            </a:r>
            <a:r>
              <a:rPr lang="cs-CZ" sz="5400" dirty="0">
                <a:solidFill>
                  <a:srgbClr val="000000"/>
                </a:solidFill>
                <a:latin typeface="Georgia" pitchFamily="18" charset="0"/>
                <a:cs typeface="Times New Roman" pitchFamily="18" charset="0"/>
              </a:rPr>
              <a:t>. </a:t>
            </a:r>
            <a:r>
              <a:rPr lang="cs-CZ" sz="5400" dirty="0" smtClean="0">
                <a:solidFill>
                  <a:srgbClr val="000000"/>
                </a:solidFill>
                <a:latin typeface="Georgia" pitchFamily="18" charset="0"/>
                <a:cs typeface="Times New Roman" pitchFamily="18" charset="0"/>
              </a:rPr>
              <a:t>ÚT</a:t>
            </a:r>
          </a:p>
          <a:p>
            <a:pP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5400" dirty="0" smtClean="0">
                <a:solidFill>
                  <a:srgbClr val="000000"/>
                </a:solidFill>
                <a:latin typeface="Georgia" pitchFamily="18" charset="0"/>
                <a:cs typeface="Times New Roman" pitchFamily="18" charset="0"/>
              </a:rPr>
              <a:t>2</a:t>
            </a:r>
            <a:r>
              <a:rPr lang="cs-CZ" sz="5400" dirty="0">
                <a:solidFill>
                  <a:srgbClr val="000000"/>
                </a:solidFill>
                <a:latin typeface="Georgia" pitchFamily="18" charset="0"/>
                <a:cs typeface="Times New Roman" pitchFamily="18" charset="0"/>
              </a:rPr>
              <a:t>. </a:t>
            </a:r>
            <a:r>
              <a:rPr lang="cs-CZ" sz="5400" dirty="0" smtClean="0">
                <a:solidFill>
                  <a:srgbClr val="000000"/>
                </a:solidFill>
                <a:latin typeface="Georgia" pitchFamily="18" charset="0"/>
                <a:cs typeface="Times New Roman" pitchFamily="18" charset="0"/>
              </a:rPr>
              <a:t>ÚT</a:t>
            </a:r>
          </a:p>
          <a:p>
            <a:pP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5400" dirty="0" smtClean="0">
                <a:solidFill>
                  <a:srgbClr val="000000"/>
                </a:solidFill>
                <a:latin typeface="Georgia" pitchFamily="18" charset="0"/>
                <a:cs typeface="Times New Roman" pitchFamily="18" charset="0"/>
              </a:rPr>
              <a:t>3</a:t>
            </a:r>
            <a:r>
              <a:rPr lang="cs-CZ" sz="5400" dirty="0">
                <a:solidFill>
                  <a:srgbClr val="000000"/>
                </a:solidFill>
                <a:latin typeface="Georgia" pitchFamily="18" charset="0"/>
                <a:cs typeface="Times New Roman" pitchFamily="18" charset="0"/>
              </a:rPr>
              <a:t>. </a:t>
            </a:r>
            <a:r>
              <a:rPr lang="cs-CZ" sz="5400" dirty="0" smtClean="0">
                <a:solidFill>
                  <a:srgbClr val="000000"/>
                </a:solidFill>
                <a:latin typeface="Georgia" pitchFamily="18" charset="0"/>
                <a:cs typeface="Times New Roman" pitchFamily="18" charset="0"/>
              </a:rPr>
              <a:t>ÚT</a:t>
            </a:r>
          </a:p>
          <a:p>
            <a:pPr algn="ct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cs-CZ" sz="2000" dirty="0" smtClean="0">
              <a:solidFill>
                <a:srgbClr val="000000"/>
              </a:solidFill>
              <a:latin typeface="Times New Roman" pitchFamily="18" charset="0"/>
              <a:cs typeface="Times New Roman" pitchFamily="18" charset="0"/>
            </a:endParaRPr>
          </a:p>
          <a:p>
            <a:pPr algn="ct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cs-CZ" sz="2000" dirty="0" smtClean="0">
              <a:solidFill>
                <a:srgbClr val="000000"/>
              </a:solidFill>
              <a:latin typeface="Times New Roman" pitchFamily="18" charset="0"/>
              <a:cs typeface="Times New Roman" pitchFamily="18" charset="0"/>
            </a:endParaRPr>
          </a:p>
          <a:p>
            <a:pPr algn="ct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cs-CZ" sz="2000" dirty="0" smtClean="0">
              <a:solidFill>
                <a:srgbClr val="000000"/>
              </a:solidFill>
              <a:latin typeface="Times New Roman" pitchFamily="18" charset="0"/>
              <a:cs typeface="Times New Roman" pitchFamily="18" charset="0"/>
            </a:endParaRPr>
          </a:p>
        </p:txBody>
      </p:sp>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1"/>
          <p:cNvSpPr txBox="1">
            <a:spLocks noChangeArrowheads="1"/>
          </p:cNvSpPr>
          <p:nvPr/>
        </p:nvSpPr>
        <p:spPr bwMode="auto">
          <a:xfrm>
            <a:off x="827584" y="980728"/>
            <a:ext cx="7488832" cy="4187942"/>
          </a:xfrm>
          <a:prstGeom prst="rect">
            <a:avLst/>
          </a:prstGeom>
          <a:noFill/>
          <a:ln w="9525">
            <a:noFill/>
            <a:round/>
            <a:headEnd/>
            <a:tailEnd/>
          </a:ln>
        </p:spPr>
        <p:txBody>
          <a:bodyPr wrap="square" lIns="90000" tIns="46800" rIns="90000" bIns="46800">
            <a:spAutoFit/>
          </a:bodyPr>
          <a:lstStyle/>
          <a:p>
            <a:pP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cs-CZ" sz="5400" dirty="0" smtClean="0">
              <a:solidFill>
                <a:srgbClr val="000000"/>
              </a:solidFill>
              <a:latin typeface="Georgia" pitchFamily="18" charset="0"/>
              <a:cs typeface="Times New Roman" pitchFamily="18" charset="0"/>
            </a:endParaRPr>
          </a:p>
          <a:p>
            <a:pP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4400" dirty="0" smtClean="0">
                <a:solidFill>
                  <a:srgbClr val="000000"/>
                </a:solidFill>
                <a:latin typeface="Georgia" pitchFamily="18" charset="0"/>
                <a:cs typeface="Times New Roman" pitchFamily="18" charset="0"/>
              </a:rPr>
              <a:t>Cítíte-li se skvěle, </a:t>
            </a:r>
          </a:p>
          <a:p>
            <a:pP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4400" dirty="0" smtClean="0">
                <a:solidFill>
                  <a:srgbClr val="000000"/>
                </a:solidFill>
                <a:latin typeface="Georgia" pitchFamily="18" charset="0"/>
                <a:cs typeface="Times New Roman" pitchFamily="18" charset="0"/>
              </a:rPr>
              <a:t>buďte bez obav. </a:t>
            </a:r>
          </a:p>
          <a:p>
            <a:pP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4400" dirty="0" smtClean="0">
                <a:solidFill>
                  <a:srgbClr val="000000"/>
                </a:solidFill>
                <a:latin typeface="Georgia" pitchFamily="18" charset="0"/>
                <a:cs typeface="Times New Roman" pitchFamily="18" charset="0"/>
              </a:rPr>
              <a:t>To přejde.</a:t>
            </a:r>
          </a:p>
          <a:p>
            <a:pP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cs-CZ" sz="1200" dirty="0" smtClean="0">
              <a:solidFill>
                <a:srgbClr val="000000"/>
              </a:solidFill>
              <a:latin typeface="Georgia" pitchFamily="18" charset="0"/>
              <a:cs typeface="Times New Roman" pitchFamily="18" charset="0"/>
            </a:endParaRPr>
          </a:p>
          <a:p>
            <a:pP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2800" dirty="0" smtClean="0">
                <a:solidFill>
                  <a:srgbClr val="000000"/>
                </a:solidFill>
                <a:latin typeface="Georgia" pitchFamily="18" charset="0"/>
                <a:cs typeface="Times New Roman" pitchFamily="18" charset="0"/>
              </a:rPr>
              <a:t>BOLINGŮV POSTULÁT.</a:t>
            </a:r>
            <a:endParaRPr lang="cs-CZ" sz="2800" dirty="0" smtClean="0">
              <a:solidFill>
                <a:srgbClr val="000000"/>
              </a:solidFill>
              <a:latin typeface="Times New Roman" pitchFamily="18" charset="0"/>
              <a:cs typeface="Times New Roman" pitchFamily="18" charset="0"/>
            </a:endParaRPr>
          </a:p>
          <a:p>
            <a:pPr algn="ct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cs-CZ" sz="2000" dirty="0" smtClean="0">
              <a:solidFill>
                <a:srgbClr val="000000"/>
              </a:solidFill>
              <a:latin typeface="Times New Roman" pitchFamily="18" charset="0"/>
              <a:cs typeface="Times New Roman" pitchFamily="18" charset="0"/>
            </a:endParaRPr>
          </a:p>
          <a:p>
            <a:pPr algn="ct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cs-CZ" sz="2000" dirty="0" smtClean="0">
              <a:solidFill>
                <a:srgbClr val="000000"/>
              </a:solidFill>
              <a:latin typeface="Times New Roman" pitchFamily="18" charset="0"/>
              <a:cs typeface="Times New Roman" pitchFamily="18" charset="0"/>
            </a:endParaRPr>
          </a:p>
        </p:txBody>
      </p:sp>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ovéPole 1"/>
          <p:cNvSpPr txBox="1"/>
          <p:nvPr/>
        </p:nvSpPr>
        <p:spPr>
          <a:xfrm>
            <a:off x="467544" y="260648"/>
            <a:ext cx="5420028" cy="646331"/>
          </a:xfrm>
          <a:prstGeom prst="rect">
            <a:avLst/>
          </a:prstGeom>
          <a:noFill/>
        </p:spPr>
        <p:txBody>
          <a:bodyPr wrap="square" rtlCol="0">
            <a:spAutoFit/>
          </a:bodyPr>
          <a:lstStyle/>
          <a:p>
            <a:pP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3600" dirty="0" smtClean="0">
                <a:solidFill>
                  <a:srgbClr val="0070C0"/>
                </a:solidFill>
                <a:latin typeface="Georgia" pitchFamily="18" charset="0"/>
                <a:cs typeface="Times New Roman" pitchFamily="18" charset="0"/>
              </a:rPr>
              <a:t>Co mne zaujalo</a:t>
            </a:r>
            <a:endParaRPr lang="cs-CZ" sz="3600" dirty="0">
              <a:solidFill>
                <a:srgbClr val="0070C0"/>
              </a:solidFill>
              <a:latin typeface="Georgia" pitchFamily="18" charset="0"/>
              <a:cs typeface="Times New Roman" pitchFamily="18" charset="0"/>
            </a:endParaRPr>
          </a:p>
        </p:txBody>
      </p:sp>
      <p:sp>
        <p:nvSpPr>
          <p:cNvPr id="3" name="TextovéPole 2"/>
          <p:cNvSpPr txBox="1"/>
          <p:nvPr/>
        </p:nvSpPr>
        <p:spPr>
          <a:xfrm>
            <a:off x="539552" y="908720"/>
            <a:ext cx="8280920" cy="5232202"/>
          </a:xfrm>
          <a:prstGeom prst="rect">
            <a:avLst/>
          </a:prstGeom>
          <a:noFill/>
        </p:spPr>
        <p:txBody>
          <a:bodyPr wrap="square" rtlCol="0">
            <a:spAutoFit/>
          </a:bodyPr>
          <a:lstStyle/>
          <a:p>
            <a:pPr indent="-180000">
              <a:buFont typeface="Arial" pitchFamily="34" charset="0"/>
              <a:buChar char="•"/>
            </a:pPr>
            <a:r>
              <a:rPr lang="cs-CZ" sz="1400" dirty="0" smtClean="0">
                <a:latin typeface="Georgia" pitchFamily="18" charset="0"/>
              </a:rPr>
              <a:t>kniha </a:t>
            </a:r>
            <a:r>
              <a:rPr lang="cs-CZ" sz="1400" dirty="0" smtClean="0">
                <a:solidFill>
                  <a:srgbClr val="0070C0"/>
                </a:solidFill>
                <a:latin typeface="Georgia" pitchFamily="18" charset="0"/>
              </a:rPr>
              <a:t>Básník/román o Ivanu Blatném </a:t>
            </a:r>
            <a:r>
              <a:rPr lang="cs-CZ" sz="1400" dirty="0" smtClean="0">
                <a:latin typeface="Georgia" pitchFamily="18" charset="0"/>
              </a:rPr>
              <a:t>(Martin Reiner)</a:t>
            </a:r>
          </a:p>
          <a:p>
            <a:pPr indent="-180000">
              <a:buFont typeface="Arial" pitchFamily="34" charset="0"/>
              <a:buChar char="•"/>
            </a:pPr>
            <a:r>
              <a:rPr lang="cs-CZ" sz="1400" dirty="0" smtClean="0">
                <a:solidFill>
                  <a:srgbClr val="0070C0"/>
                </a:solidFill>
                <a:latin typeface="Georgia" pitchFamily="18" charset="0"/>
              </a:rPr>
              <a:t>Unwort</a:t>
            </a:r>
            <a:r>
              <a:rPr lang="cs-CZ" sz="1400" dirty="0" smtClean="0">
                <a:latin typeface="Georgia" pitchFamily="18" charset="0"/>
              </a:rPr>
              <a:t> - každý rok je vyhlašuje Gesellschaft für die Deutsche Sprache</a:t>
            </a:r>
          </a:p>
          <a:p>
            <a:pPr indent="-360000" defTabSz="180000"/>
            <a:r>
              <a:rPr lang="cs-CZ" sz="1400" dirty="0" smtClean="0"/>
              <a:t>	</a:t>
            </a:r>
            <a:r>
              <a:rPr lang="cs-CZ" sz="1200" dirty="0" smtClean="0">
                <a:latin typeface="Georgia" pitchFamily="18" charset="0"/>
              </a:rPr>
              <a:t>Pojem </a:t>
            </a:r>
            <a:r>
              <a:rPr lang="cs-CZ" sz="1200" dirty="0" smtClean="0">
                <a:solidFill>
                  <a:srgbClr val="0070C0"/>
                </a:solidFill>
                <a:latin typeface="Georgia" pitchFamily="18" charset="0"/>
              </a:rPr>
              <a:t>„Humankapital“ </a:t>
            </a:r>
            <a:r>
              <a:rPr lang="cs-CZ" sz="1200" dirty="0" smtClean="0">
                <a:latin typeface="Georgia" pitchFamily="18" charset="0"/>
              </a:rPr>
              <a:t>(lidský kapitál) byl v roce 2004 v Německu zvolen „paslovem roku“ </a:t>
            </a:r>
            <a:r>
              <a:rPr lang="cs-CZ" sz="1200" dirty="0" smtClean="0">
                <a:solidFill>
                  <a:srgbClr val="0070C0"/>
                </a:solidFill>
                <a:latin typeface="Georgia" pitchFamily="18" charset="0"/>
              </a:rPr>
              <a:t>(Unwort des Jahres)</a:t>
            </a:r>
            <a:r>
              <a:rPr lang="cs-CZ" sz="1200" dirty="0" smtClean="0">
                <a:latin typeface="Georgia" pitchFamily="18" charset="0"/>
              </a:rPr>
              <a:t>. </a:t>
            </a:r>
          </a:p>
          <a:p>
            <a:pPr indent="-180000" defTabSz="180000"/>
            <a:r>
              <a:rPr lang="cs-CZ" sz="1200" dirty="0" smtClean="0">
                <a:latin typeface="Georgia" pitchFamily="18" charset="0"/>
              </a:rPr>
              <a:t>	Zdůvodnění: tento pojem degraduje nejen pracovní síly v podnicích, nýbrž lidi vůbec, na jen ekonomicky zajímavé 	veličiny. Hodnocení lidí jakožto lidských kapitálů odpovídá znehodnocení člověka tam, kde už zjevně žádný kapitál 	nepředstavuje. Liessmann, K. P. </a:t>
            </a:r>
            <a:r>
              <a:rPr lang="cs-CZ" sz="1200" i="1" dirty="0" smtClean="0">
                <a:solidFill>
                  <a:srgbClr val="0070C0"/>
                </a:solidFill>
                <a:latin typeface="Georgia" pitchFamily="18" charset="0"/>
              </a:rPr>
              <a:t>Hodnota člověka</a:t>
            </a:r>
            <a:r>
              <a:rPr lang="cs-CZ" sz="1200" dirty="0" smtClean="0">
                <a:latin typeface="Georgia" pitchFamily="18" charset="0"/>
              </a:rPr>
              <a:t>. Praha: VIZE 97.</a:t>
            </a:r>
          </a:p>
          <a:p>
            <a:pPr indent="-180000" defTabSz="180000">
              <a:buFont typeface="Arial" pitchFamily="34" charset="0"/>
              <a:buChar char="•"/>
            </a:pPr>
            <a:r>
              <a:rPr lang="cs-CZ" sz="1200" dirty="0" smtClean="0">
                <a:latin typeface="Georgia" pitchFamily="18" charset="0"/>
              </a:rPr>
              <a:t>Liessmann, K. P. (2015). </a:t>
            </a:r>
            <a:r>
              <a:rPr lang="cs-CZ" sz="1200" i="1" dirty="0" smtClean="0">
                <a:solidFill>
                  <a:srgbClr val="0070C0"/>
                </a:solidFill>
                <a:latin typeface="Georgia" pitchFamily="18" charset="0"/>
              </a:rPr>
              <a:t>Hodina duchů. Praxe nevzdělanosti. Polemický spis.</a:t>
            </a:r>
            <a:r>
              <a:rPr lang="cs-CZ" sz="1200" dirty="0" smtClean="0">
                <a:latin typeface="Georgia" pitchFamily="18" charset="0"/>
              </a:rPr>
              <a:t> Praha: Academia.</a:t>
            </a:r>
            <a:endParaRPr lang="cs-CZ" sz="1200" i="1" dirty="0" smtClean="0">
              <a:solidFill>
                <a:srgbClr val="0070C0"/>
              </a:solidFill>
              <a:latin typeface="Georgia" pitchFamily="18" charset="0"/>
            </a:endParaRPr>
          </a:p>
          <a:p>
            <a:pPr indent="-180000" defTabSz="180000">
              <a:buFont typeface="Arial" pitchFamily="34" charset="0"/>
              <a:buChar char="•"/>
            </a:pPr>
            <a:r>
              <a:rPr lang="cs-CZ" sz="1200" i="1" dirty="0" smtClean="0">
                <a:latin typeface="Georgia" pitchFamily="18" charset="0"/>
              </a:rPr>
              <a:t>Zpravodaj</a:t>
            </a:r>
            <a:r>
              <a:rPr lang="cs-CZ" sz="1200" dirty="0" smtClean="0">
                <a:latin typeface="Georgia" pitchFamily="18" charset="0"/>
              </a:rPr>
              <a:t>, XXVI., 9/2015. </a:t>
            </a:r>
            <a:r>
              <a:rPr lang="cs-CZ" sz="1200" dirty="0" smtClean="0">
                <a:solidFill>
                  <a:srgbClr val="0070C0"/>
                </a:solidFill>
                <a:latin typeface="Georgia" pitchFamily="18" charset="0"/>
              </a:rPr>
              <a:t>Počítače nezlepšují výsledky žáků. </a:t>
            </a:r>
            <a:r>
              <a:rPr lang="cs-CZ" sz="1200" dirty="0" smtClean="0">
                <a:latin typeface="Georgia" pitchFamily="18" charset="0"/>
              </a:rPr>
              <a:t>Výsledky studie  OECD.</a:t>
            </a:r>
          </a:p>
          <a:p>
            <a:pPr indent="-180000">
              <a:buFont typeface="Arial" pitchFamily="34" charset="0"/>
              <a:buChar char="•"/>
            </a:pPr>
            <a:r>
              <a:rPr lang="cs-CZ" sz="1400" dirty="0" smtClean="0">
                <a:latin typeface="Georgia" pitchFamily="18" charset="0"/>
              </a:rPr>
              <a:t>dva mladí němečtí turisté v Singapuru</a:t>
            </a:r>
          </a:p>
          <a:p>
            <a:pPr indent="-180000">
              <a:buFont typeface="Arial" pitchFamily="34" charset="0"/>
              <a:buChar char="•"/>
            </a:pPr>
            <a:r>
              <a:rPr lang="cs-CZ" sz="1400" dirty="0" smtClean="0">
                <a:latin typeface="Georgia" pitchFamily="18" charset="0"/>
              </a:rPr>
              <a:t>nejlepší střední škola na světě - </a:t>
            </a:r>
            <a:r>
              <a:rPr lang="cs-CZ" sz="1400" dirty="0" smtClean="0">
                <a:solidFill>
                  <a:schemeClr val="accent1"/>
                </a:solidFill>
                <a:latin typeface="Georgia" pitchFamily="18" charset="0"/>
              </a:rPr>
              <a:t>Raffles Institution</a:t>
            </a:r>
            <a:r>
              <a:rPr lang="cs-CZ" sz="1400" dirty="0" smtClean="0">
                <a:latin typeface="Georgia" pitchFamily="18" charset="0"/>
              </a:rPr>
              <a:t>, Singapore</a:t>
            </a:r>
          </a:p>
          <a:p>
            <a:pPr indent="-180000">
              <a:buFont typeface="Arial" pitchFamily="34" charset="0"/>
              <a:buChar char="•"/>
            </a:pPr>
            <a:r>
              <a:rPr lang="cs-CZ" sz="1400" dirty="0" smtClean="0">
                <a:solidFill>
                  <a:srgbClr val="0070C0"/>
                </a:solidFill>
                <a:latin typeface="Georgia" pitchFamily="18" charset="0"/>
              </a:rPr>
              <a:t>Eton College, </a:t>
            </a:r>
            <a:r>
              <a:rPr lang="cs-CZ" sz="1400" dirty="0" smtClean="0">
                <a:latin typeface="Georgia" pitchFamily="18" charset="0"/>
              </a:rPr>
              <a:t>založena 1440 (1300 žáků, 13-18 let, z Etonu jezdí pro inspiraci do Singapuru na RI)</a:t>
            </a:r>
          </a:p>
          <a:p>
            <a:pPr indent="-180000">
              <a:lnSpc>
                <a:spcPct val="200000"/>
              </a:lnSpc>
            </a:pPr>
            <a:endParaRPr lang="cs-CZ" sz="1400" dirty="0" smtClean="0">
              <a:latin typeface="Georgia" pitchFamily="18" charset="0"/>
            </a:endParaRPr>
          </a:p>
          <a:p>
            <a:pPr indent="-180000">
              <a:lnSpc>
                <a:spcPct val="200000"/>
              </a:lnSpc>
            </a:pPr>
            <a:endParaRPr lang="cs-CZ" sz="1400" dirty="0" smtClean="0">
              <a:latin typeface="Georgia" pitchFamily="18" charset="0"/>
            </a:endParaRPr>
          </a:p>
          <a:p>
            <a:pPr indent="-180000">
              <a:lnSpc>
                <a:spcPct val="200000"/>
              </a:lnSpc>
              <a:buFont typeface="Arial" pitchFamily="34" charset="0"/>
              <a:buChar char="•"/>
            </a:pPr>
            <a:endParaRPr lang="cs-CZ" sz="1400" dirty="0" smtClean="0">
              <a:latin typeface="Georgia" pitchFamily="18" charset="0"/>
            </a:endParaRPr>
          </a:p>
          <a:p>
            <a:pPr indent="-180000">
              <a:lnSpc>
                <a:spcPct val="200000"/>
              </a:lnSpc>
              <a:buFont typeface="Arial" pitchFamily="34" charset="0"/>
              <a:buChar char="•"/>
            </a:pPr>
            <a:endParaRPr lang="cs-CZ" sz="1400" dirty="0" smtClean="0">
              <a:latin typeface="Georgia" pitchFamily="18" charset="0"/>
            </a:endParaRPr>
          </a:p>
          <a:p>
            <a:pPr indent="-180000">
              <a:lnSpc>
                <a:spcPct val="200000"/>
              </a:lnSpc>
              <a:buFont typeface="Arial" pitchFamily="34" charset="0"/>
              <a:buChar char="•"/>
            </a:pPr>
            <a:r>
              <a:rPr lang="cs-CZ" sz="1400" dirty="0" smtClean="0">
                <a:latin typeface="Georgia" pitchFamily="18" charset="0"/>
              </a:rPr>
              <a:t>snob</a:t>
            </a:r>
          </a:p>
          <a:p>
            <a:pPr indent="-180000"/>
            <a:endParaRPr lang="cs-CZ" sz="1400" dirty="0" smtClean="0">
              <a:latin typeface="Georgia" pitchFamily="18" charset="0"/>
            </a:endParaRPr>
          </a:p>
          <a:p>
            <a:pPr marL="180000" indent="-180000"/>
            <a:endParaRPr lang="cs-CZ" i="1" dirty="0" smtClean="0"/>
          </a:p>
          <a:p>
            <a:pPr marL="180000" indent="-180000"/>
            <a:endParaRPr lang="cs-CZ" dirty="0"/>
          </a:p>
        </p:txBody>
      </p:sp>
      <p:pic>
        <p:nvPicPr>
          <p:cNvPr id="5" name="Obrázek 4" descr="eaton 1.jpg"/>
          <p:cNvPicPr>
            <a:picLocks noChangeAspect="1"/>
          </p:cNvPicPr>
          <p:nvPr/>
        </p:nvPicPr>
        <p:blipFill>
          <a:blip r:embed="rId2" cstate="print"/>
          <a:stretch>
            <a:fillRect/>
          </a:stretch>
        </p:blipFill>
        <p:spPr>
          <a:xfrm>
            <a:off x="755576" y="3284984"/>
            <a:ext cx="2376264" cy="1425758"/>
          </a:xfrm>
          <a:prstGeom prst="rect">
            <a:avLst/>
          </a:prstGeom>
        </p:spPr>
      </p:pic>
      <p:pic>
        <p:nvPicPr>
          <p:cNvPr id="6" name="Obrázek 5" descr="eaton 2.jpg"/>
          <p:cNvPicPr>
            <a:picLocks noChangeAspect="1"/>
          </p:cNvPicPr>
          <p:nvPr/>
        </p:nvPicPr>
        <p:blipFill>
          <a:blip r:embed="rId3" cstate="print"/>
          <a:stretch>
            <a:fillRect/>
          </a:stretch>
        </p:blipFill>
        <p:spPr>
          <a:xfrm>
            <a:off x="3347864" y="3356992"/>
            <a:ext cx="2449827" cy="1469896"/>
          </a:xfrm>
          <a:prstGeom prst="rect">
            <a:avLst/>
          </a:prstGeom>
        </p:spPr>
      </p:pic>
      <p:pic>
        <p:nvPicPr>
          <p:cNvPr id="7" name="Obrázek 6" descr="eaton 3.jpg"/>
          <p:cNvPicPr>
            <a:picLocks noChangeAspect="1"/>
          </p:cNvPicPr>
          <p:nvPr/>
        </p:nvPicPr>
        <p:blipFill>
          <a:blip r:embed="rId4" cstate="print"/>
          <a:stretch>
            <a:fillRect/>
          </a:stretch>
        </p:blipFill>
        <p:spPr>
          <a:xfrm>
            <a:off x="6300192" y="3356992"/>
            <a:ext cx="1277496" cy="1675084"/>
          </a:xfrm>
          <a:prstGeom prst="rect">
            <a:avLst/>
          </a:prstGeom>
        </p:spPr>
      </p:pic>
      <p:sp>
        <p:nvSpPr>
          <p:cNvPr id="8" name="Obdélník 7"/>
          <p:cNvSpPr/>
          <p:nvPr/>
        </p:nvSpPr>
        <p:spPr>
          <a:xfrm>
            <a:off x="539552" y="5661248"/>
            <a:ext cx="8136904" cy="400110"/>
          </a:xfrm>
          <a:prstGeom prst="rect">
            <a:avLst/>
          </a:prstGeom>
        </p:spPr>
        <p:txBody>
          <a:bodyPr wrap="square">
            <a:spAutoFit/>
          </a:bodyPr>
          <a:lstStyle/>
          <a:p>
            <a:endParaRPr lang="cs-CZ" sz="1000" i="1" dirty="0" smtClean="0">
              <a:latin typeface="Georgia" pitchFamily="18" charset="0"/>
            </a:endParaRPr>
          </a:p>
          <a:p>
            <a:endParaRPr lang="cs-CZ" sz="1000" i="1" dirty="0" smtClean="0">
              <a:latin typeface="Georgia" pitchFamily="18"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p:cNvSpPr txBox="1"/>
          <p:nvPr/>
        </p:nvSpPr>
        <p:spPr>
          <a:xfrm>
            <a:off x="539552" y="260648"/>
            <a:ext cx="6406743" cy="646331"/>
          </a:xfrm>
          <a:prstGeom prst="rect">
            <a:avLst/>
          </a:prstGeom>
          <a:noFill/>
        </p:spPr>
        <p:txBody>
          <a:bodyPr wrap="square" rtlCol="0">
            <a:spAutoFit/>
          </a:bodyPr>
          <a:lstStyle/>
          <a:p>
            <a:r>
              <a:rPr lang="cs-CZ" sz="3600" dirty="0" smtClean="0">
                <a:solidFill>
                  <a:srgbClr val="0070C0"/>
                </a:solidFill>
                <a:latin typeface="Georgia" pitchFamily="18" charset="0"/>
                <a:cs typeface="Times New Roman" pitchFamily="18" charset="0"/>
              </a:rPr>
              <a:t>Konrad Paul Liessmann</a:t>
            </a:r>
            <a:endParaRPr lang="cs-CZ" sz="3600" dirty="0">
              <a:solidFill>
                <a:srgbClr val="0070C0"/>
              </a:solidFill>
              <a:latin typeface="Georgia" pitchFamily="18" charset="0"/>
              <a:cs typeface="Times New Roman" pitchFamily="18" charset="0"/>
            </a:endParaRPr>
          </a:p>
        </p:txBody>
      </p:sp>
      <p:sp>
        <p:nvSpPr>
          <p:cNvPr id="4" name="TextovéPole 3"/>
          <p:cNvSpPr txBox="1"/>
          <p:nvPr/>
        </p:nvSpPr>
        <p:spPr>
          <a:xfrm>
            <a:off x="467544" y="980728"/>
            <a:ext cx="8280920" cy="2400657"/>
          </a:xfrm>
          <a:prstGeom prst="rect">
            <a:avLst/>
          </a:prstGeom>
          <a:noFill/>
        </p:spPr>
        <p:txBody>
          <a:bodyPr wrap="square" rtlCol="0">
            <a:spAutoFit/>
          </a:bodyPr>
          <a:lstStyle/>
          <a:p>
            <a:pPr indent="-360000" defTabSz="360000"/>
            <a:r>
              <a:rPr lang="cs-CZ" dirty="0" smtClean="0">
                <a:latin typeface="Georgia" pitchFamily="18" charset="0"/>
              </a:rPr>
              <a:t>Liessmann, K. P.: </a:t>
            </a:r>
            <a:r>
              <a:rPr lang="cs-CZ" i="1" dirty="0" smtClean="0">
                <a:solidFill>
                  <a:srgbClr val="0070C0"/>
                </a:solidFill>
                <a:latin typeface="Georgia" pitchFamily="18" charset="0"/>
              </a:rPr>
              <a:t>Geisterstunde: Praxis der Unbildung. Eine Streitschrift</a:t>
            </a:r>
            <a:r>
              <a:rPr lang="cs-CZ" dirty="0" smtClean="0">
                <a:solidFill>
                  <a:srgbClr val="0070C0"/>
                </a:solidFill>
                <a:latin typeface="Georgia" pitchFamily="18" charset="0"/>
              </a:rPr>
              <a:t>.</a:t>
            </a:r>
          </a:p>
          <a:p>
            <a:pPr indent="-360000" defTabSz="360000"/>
            <a:r>
              <a:rPr lang="cs-CZ" sz="1200" dirty="0" smtClean="0">
                <a:latin typeface="Georgia" pitchFamily="18" charset="0"/>
              </a:rPr>
              <a:t>Wien, Paul Zsolnay 2014. (Hodina duchů: Praxe nevzdělanosti. Polemika)</a:t>
            </a:r>
          </a:p>
          <a:p>
            <a:pPr indent="-360000" defTabSz="360000"/>
            <a:endParaRPr lang="cs-CZ" sz="1200" dirty="0" smtClean="0">
              <a:latin typeface="Georgia" pitchFamily="18" charset="0"/>
            </a:endParaRPr>
          </a:p>
          <a:p>
            <a:pPr indent="-360000" defTabSz="360000"/>
            <a:endParaRPr lang="cs-CZ" sz="1200" dirty="0" smtClean="0">
              <a:latin typeface="Georgia" pitchFamily="18" charset="0"/>
            </a:endParaRPr>
          </a:p>
          <a:p>
            <a:pPr indent="-360000" defTabSz="360000"/>
            <a:r>
              <a:rPr lang="cs-CZ" sz="1400" dirty="0" smtClean="0">
                <a:latin typeface="Georgia" pitchFamily="18" charset="0"/>
              </a:rPr>
              <a:t>Ve škole je „reálný život“ na škodu. S oblibou tvrdíme, že žijeme ve společnosti vědění, ale paradoxně usilujeme o to, aby se škola podřídila potřebám bezprostředního života. Dle Liessmanna jsme nedorostli základnímu významu výrazu škola, který je odvozen od </a:t>
            </a:r>
            <a:r>
              <a:rPr lang="cs-CZ" sz="1400" i="1" dirty="0" smtClean="0">
                <a:solidFill>
                  <a:srgbClr val="0070C0"/>
                </a:solidFill>
                <a:latin typeface="Georgia" pitchFamily="18" charset="0"/>
              </a:rPr>
              <a:t>scholé, </a:t>
            </a:r>
            <a:r>
              <a:rPr lang="cs-CZ" sz="1400" dirty="0" smtClean="0">
                <a:latin typeface="Georgia" pitchFamily="18" charset="0"/>
              </a:rPr>
              <a:t>tedy řeckého výrazu pro osvobozenou 	činnost či „volný čas“. Osvobození jsou žáci a studenti právě od praxe, od tlaku bezprostředního života. Právě z této každodennosti mají být vytrženi. </a:t>
            </a:r>
          </a:p>
          <a:p>
            <a:pPr indent="-360000" defTabSz="360000"/>
            <a:endParaRPr lang="cs-CZ" sz="1400" dirty="0" smtClean="0">
              <a:latin typeface="Georgia" pitchFamily="18" charset="0"/>
            </a:endParaRPr>
          </a:p>
          <a:p>
            <a:pPr indent="-360000" defTabSz="360000"/>
            <a:r>
              <a:rPr lang="cs-CZ" sz="1000" i="1" dirty="0" smtClean="0">
                <a:latin typeface="Georgia" pitchFamily="18" charset="0"/>
              </a:rPr>
              <a:t>Zdroj: LN, 31. ledna 2015</a:t>
            </a:r>
          </a:p>
        </p:txBody>
      </p:sp>
      <p:pic>
        <p:nvPicPr>
          <p:cNvPr id="5" name="Obrázek 4" descr="Liessmann 3.jpg"/>
          <p:cNvPicPr>
            <a:picLocks noChangeAspect="1"/>
          </p:cNvPicPr>
          <p:nvPr/>
        </p:nvPicPr>
        <p:blipFill>
          <a:blip r:embed="rId3" cstate="print"/>
          <a:stretch>
            <a:fillRect/>
          </a:stretch>
        </p:blipFill>
        <p:spPr>
          <a:xfrm>
            <a:off x="467544" y="3717032"/>
            <a:ext cx="1440160" cy="2348497"/>
          </a:xfrm>
          <a:prstGeom prst="rect">
            <a:avLst/>
          </a:prstGeom>
        </p:spPr>
      </p:pic>
      <p:pic>
        <p:nvPicPr>
          <p:cNvPr id="6" name="Obrázek 5" descr="Liessmann 4.jpg"/>
          <p:cNvPicPr>
            <a:picLocks noChangeAspect="1"/>
          </p:cNvPicPr>
          <p:nvPr/>
        </p:nvPicPr>
        <p:blipFill>
          <a:blip r:embed="rId4" cstate="print"/>
          <a:stretch>
            <a:fillRect/>
          </a:stretch>
        </p:blipFill>
        <p:spPr>
          <a:xfrm>
            <a:off x="2051720" y="3717032"/>
            <a:ext cx="1920021" cy="2376264"/>
          </a:xfrm>
          <a:prstGeom prst="rect">
            <a:avLst/>
          </a:prstGeom>
        </p:spPr>
      </p:pic>
      <p:pic>
        <p:nvPicPr>
          <p:cNvPr id="8" name="Obrázek 7" descr="Liessmann 1.jpg"/>
          <p:cNvPicPr>
            <a:picLocks noChangeAspect="1"/>
          </p:cNvPicPr>
          <p:nvPr/>
        </p:nvPicPr>
        <p:blipFill>
          <a:blip r:embed="rId5" cstate="print"/>
          <a:stretch>
            <a:fillRect/>
          </a:stretch>
        </p:blipFill>
        <p:spPr>
          <a:xfrm>
            <a:off x="6156176" y="3549013"/>
            <a:ext cx="1908213" cy="2544284"/>
          </a:xfrm>
          <a:prstGeom prst="rect">
            <a:avLst/>
          </a:prstGeom>
        </p:spPr>
      </p:pic>
      <p:pic>
        <p:nvPicPr>
          <p:cNvPr id="9" name="Obrázek 8" descr="Liessmann 9.jpg"/>
          <p:cNvPicPr>
            <a:picLocks noChangeAspect="1"/>
          </p:cNvPicPr>
          <p:nvPr/>
        </p:nvPicPr>
        <p:blipFill>
          <a:blip r:embed="rId6" cstate="print"/>
          <a:stretch>
            <a:fillRect/>
          </a:stretch>
        </p:blipFill>
        <p:spPr>
          <a:xfrm>
            <a:off x="4139952" y="3573016"/>
            <a:ext cx="1887777" cy="2520280"/>
          </a:xfrm>
          <a:prstGeom prst="rect">
            <a:avLst/>
          </a:prstGeom>
        </p:spPr>
      </p:pic>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1187624" y="1412776"/>
            <a:ext cx="7272808" cy="4555093"/>
          </a:xfrm>
          <a:prstGeom prst="rect">
            <a:avLst/>
          </a:prstGeom>
        </p:spPr>
        <p:txBody>
          <a:bodyPr wrap="square">
            <a:spAutoFit/>
          </a:bodyPr>
          <a:lstStyle/>
          <a:p>
            <a:r>
              <a:rPr lang="cs-CZ" sz="2800" dirty="0" smtClean="0">
                <a:solidFill>
                  <a:srgbClr val="0070C0"/>
                </a:solidFill>
                <a:latin typeface="Georgia" pitchFamily="18" charset="0"/>
              </a:rPr>
              <a:t>Konkurenceschopnost je jak boží milost. Člověk ji buď má, anebo nemá. Ti, kdo ji mají, budou spaseni. Ti však, kdo zhřešili nekonkurenceschopností, budou zatraceni.     </a:t>
            </a:r>
            <a:r>
              <a:rPr lang="cs-CZ" sz="2800" dirty="0" smtClean="0">
                <a:solidFill>
                  <a:srgbClr val="0070C0"/>
                </a:solidFill>
              </a:rPr>
              <a:t>			</a:t>
            </a:r>
            <a:r>
              <a:rPr lang="cs-CZ" dirty="0" smtClean="0">
                <a:solidFill>
                  <a:srgbClr val="0070C0"/>
                </a:solidFill>
              </a:rPr>
              <a:t>	</a:t>
            </a:r>
            <a:endParaRPr lang="cs-CZ" sz="1100" i="1" dirty="0" smtClean="0"/>
          </a:p>
          <a:p>
            <a:endParaRPr lang="cs-CZ" sz="1100" i="1" dirty="0" smtClean="0"/>
          </a:p>
          <a:p>
            <a:endParaRPr lang="cs-CZ" sz="1100" i="1" dirty="0" smtClean="0"/>
          </a:p>
          <a:p>
            <a:endParaRPr lang="cs-CZ" sz="1100" i="1" dirty="0" smtClean="0"/>
          </a:p>
          <a:p>
            <a:endParaRPr lang="cs-CZ" sz="1100" i="1" dirty="0" smtClean="0"/>
          </a:p>
          <a:p>
            <a:endParaRPr lang="cs-CZ" sz="1100" i="1" dirty="0" smtClean="0"/>
          </a:p>
          <a:p>
            <a:endParaRPr lang="cs-CZ" sz="1100" i="1" dirty="0" smtClean="0"/>
          </a:p>
          <a:p>
            <a:endParaRPr lang="cs-CZ" sz="1100" i="1" dirty="0" smtClean="0"/>
          </a:p>
          <a:p>
            <a:endParaRPr lang="cs-CZ" sz="1100" i="1" dirty="0" smtClean="0"/>
          </a:p>
          <a:p>
            <a:endParaRPr lang="cs-CZ" sz="1100" i="1" dirty="0" smtClean="0"/>
          </a:p>
          <a:p>
            <a:endParaRPr lang="cs-CZ" sz="1100" i="1" dirty="0" smtClean="0"/>
          </a:p>
          <a:p>
            <a:endParaRPr lang="cs-CZ" sz="1100" i="1" dirty="0" smtClean="0"/>
          </a:p>
          <a:p>
            <a:endParaRPr lang="cs-CZ" sz="1100" i="1" dirty="0" smtClean="0"/>
          </a:p>
          <a:p>
            <a:endParaRPr lang="cs-CZ" dirty="0"/>
          </a:p>
        </p:txBody>
      </p:sp>
      <p:sp>
        <p:nvSpPr>
          <p:cNvPr id="3" name="Nadpis 2"/>
          <p:cNvSpPr>
            <a:spLocks noGrp="1"/>
          </p:cNvSpPr>
          <p:nvPr>
            <p:ph type="title"/>
          </p:nvPr>
        </p:nvSpPr>
        <p:spPr/>
        <p:txBody>
          <a:bodyPr>
            <a:normAutofit/>
          </a:bodyPr>
          <a:lstStyle/>
          <a:p>
            <a:r>
              <a:rPr lang="cs-CZ" sz="3600" dirty="0" smtClean="0">
                <a:solidFill>
                  <a:srgbClr val="0070C0"/>
                </a:solidFill>
                <a:latin typeface="Georgia" pitchFamily="18" charset="0"/>
              </a:rPr>
              <a:t>Konkurenceschopnost</a:t>
            </a:r>
            <a:endParaRPr lang="cs-CZ" sz="3600" dirty="0">
              <a:solidFill>
                <a:srgbClr val="0070C0"/>
              </a:solidFill>
              <a:latin typeface="Georgia" pitchFamily="18" charset="0"/>
            </a:endParaRPr>
          </a:p>
        </p:txBody>
      </p:sp>
      <p:pic>
        <p:nvPicPr>
          <p:cNvPr id="4" name="Obrázek 3" descr="Petrella 1.jpg"/>
          <p:cNvPicPr>
            <a:picLocks noChangeAspect="1"/>
          </p:cNvPicPr>
          <p:nvPr/>
        </p:nvPicPr>
        <p:blipFill>
          <a:blip r:embed="rId2" cstate="print"/>
          <a:stretch>
            <a:fillRect/>
          </a:stretch>
        </p:blipFill>
        <p:spPr>
          <a:xfrm>
            <a:off x="1331640" y="3645024"/>
            <a:ext cx="2095500" cy="1394460"/>
          </a:xfrm>
          <a:prstGeom prst="rect">
            <a:avLst/>
          </a:prstGeom>
        </p:spPr>
      </p:pic>
      <p:pic>
        <p:nvPicPr>
          <p:cNvPr id="5" name="Obrázek 4" descr="Petrella 2.jpg"/>
          <p:cNvPicPr>
            <a:picLocks noChangeAspect="1"/>
          </p:cNvPicPr>
          <p:nvPr/>
        </p:nvPicPr>
        <p:blipFill>
          <a:blip r:embed="rId3" cstate="print"/>
          <a:stretch>
            <a:fillRect/>
          </a:stretch>
        </p:blipFill>
        <p:spPr>
          <a:xfrm>
            <a:off x="6012160" y="3356992"/>
            <a:ext cx="1800200" cy="2510805"/>
          </a:xfrm>
          <a:prstGeom prst="rect">
            <a:avLst/>
          </a:prstGeom>
        </p:spPr>
      </p:pic>
      <p:sp>
        <p:nvSpPr>
          <p:cNvPr id="6" name="Obdélník 5"/>
          <p:cNvSpPr/>
          <p:nvPr/>
        </p:nvSpPr>
        <p:spPr>
          <a:xfrm>
            <a:off x="1331640" y="5085184"/>
            <a:ext cx="2773516" cy="553998"/>
          </a:xfrm>
          <a:prstGeom prst="rect">
            <a:avLst/>
          </a:prstGeom>
        </p:spPr>
        <p:txBody>
          <a:bodyPr wrap="none">
            <a:spAutoFit/>
          </a:bodyPr>
          <a:lstStyle/>
          <a:p>
            <a:r>
              <a:rPr lang="cs-CZ" dirty="0" smtClean="0">
                <a:solidFill>
                  <a:srgbClr val="FF0000"/>
                </a:solidFill>
                <a:latin typeface="Georgia" pitchFamily="18" charset="0"/>
              </a:rPr>
              <a:t>Prof. Dr. Ricardo Petrella</a:t>
            </a:r>
          </a:p>
          <a:p>
            <a:r>
              <a:rPr lang="cs-CZ" sz="1200" dirty="0" smtClean="0">
                <a:solidFill>
                  <a:srgbClr val="FF0000"/>
                </a:solidFill>
                <a:latin typeface="Georgia" pitchFamily="18" charset="0"/>
              </a:rPr>
              <a:t>Université Catholique de Louvain</a:t>
            </a:r>
            <a:endParaRPr lang="cs-CZ" sz="1200" dirty="0">
              <a:solidFill>
                <a:srgbClr val="FF0000"/>
              </a:solidFill>
              <a:latin typeface="Georgia" pitchFamily="18"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ovéPole 1"/>
          <p:cNvSpPr txBox="1"/>
          <p:nvPr/>
        </p:nvSpPr>
        <p:spPr>
          <a:xfrm>
            <a:off x="467544" y="260648"/>
            <a:ext cx="5420028" cy="646331"/>
          </a:xfrm>
          <a:prstGeom prst="rect">
            <a:avLst/>
          </a:prstGeom>
          <a:noFill/>
        </p:spPr>
        <p:txBody>
          <a:bodyPr wrap="square" rtlCol="0">
            <a:spAutoFit/>
          </a:bodyPr>
          <a:lstStyle/>
          <a:p>
            <a:pP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3600" dirty="0" smtClean="0">
                <a:solidFill>
                  <a:srgbClr val="0070C0"/>
                </a:solidFill>
                <a:latin typeface="Georgia" pitchFamily="18" charset="0"/>
                <a:cs typeface="Times New Roman" pitchFamily="18" charset="0"/>
              </a:rPr>
              <a:t>Co mne zaujalo</a:t>
            </a:r>
            <a:endParaRPr lang="cs-CZ" sz="3600" dirty="0">
              <a:solidFill>
                <a:srgbClr val="0070C0"/>
              </a:solidFill>
              <a:latin typeface="Georgia" pitchFamily="18" charset="0"/>
              <a:cs typeface="Times New Roman" pitchFamily="18" charset="0"/>
            </a:endParaRPr>
          </a:p>
        </p:txBody>
      </p:sp>
      <p:sp>
        <p:nvSpPr>
          <p:cNvPr id="8" name="Obdélník 7"/>
          <p:cNvSpPr/>
          <p:nvPr/>
        </p:nvSpPr>
        <p:spPr>
          <a:xfrm>
            <a:off x="539552" y="5661248"/>
            <a:ext cx="8136904" cy="400110"/>
          </a:xfrm>
          <a:prstGeom prst="rect">
            <a:avLst/>
          </a:prstGeom>
        </p:spPr>
        <p:txBody>
          <a:bodyPr wrap="square">
            <a:spAutoFit/>
          </a:bodyPr>
          <a:lstStyle/>
          <a:p>
            <a:endParaRPr lang="cs-CZ" sz="1000" i="1" dirty="0" smtClean="0">
              <a:latin typeface="Georgia" pitchFamily="18" charset="0"/>
            </a:endParaRPr>
          </a:p>
          <a:p>
            <a:endParaRPr lang="cs-CZ" sz="1000" i="1" dirty="0" smtClean="0">
              <a:latin typeface="Georgia" pitchFamily="18" charset="0"/>
            </a:endParaRPr>
          </a:p>
        </p:txBody>
      </p:sp>
      <p:sp>
        <p:nvSpPr>
          <p:cNvPr id="10" name="TextovéPole 9"/>
          <p:cNvSpPr txBox="1"/>
          <p:nvPr/>
        </p:nvSpPr>
        <p:spPr>
          <a:xfrm>
            <a:off x="611560" y="980728"/>
            <a:ext cx="7776864" cy="5262979"/>
          </a:xfrm>
          <a:prstGeom prst="rect">
            <a:avLst/>
          </a:prstGeom>
          <a:noFill/>
        </p:spPr>
        <p:txBody>
          <a:bodyPr wrap="square" rtlCol="0">
            <a:spAutoFit/>
          </a:bodyPr>
          <a:lstStyle/>
          <a:p>
            <a:r>
              <a:rPr lang="cs-CZ" sz="3200" dirty="0" smtClean="0">
                <a:solidFill>
                  <a:srgbClr val="FF0000"/>
                </a:solidFill>
                <a:latin typeface="Georgia" pitchFamily="18" charset="0"/>
              </a:rPr>
              <a:t>7 matematických problémů tisíciletí</a:t>
            </a:r>
          </a:p>
          <a:p>
            <a:r>
              <a:rPr lang="cs-CZ" sz="1400" dirty="0" smtClean="0">
                <a:latin typeface="Georgia" pitchFamily="18" charset="0"/>
              </a:rPr>
              <a:t>V květnu roku 2000 oznámil </a:t>
            </a:r>
            <a:r>
              <a:rPr lang="cs-CZ" sz="1400" dirty="0" smtClean="0">
                <a:solidFill>
                  <a:srgbClr val="0070C0"/>
                </a:solidFill>
                <a:latin typeface="Georgia" pitchFamily="18" charset="0"/>
              </a:rPr>
              <a:t>Clayův matematický ústav (CMI) </a:t>
            </a:r>
            <a:r>
              <a:rPr lang="cs-CZ" sz="1400" dirty="0" smtClean="0">
                <a:latin typeface="Georgia" pitchFamily="18" charset="0"/>
              </a:rPr>
              <a:t>na zasedání v Paříži, že vypisuje sedm cen po jednom milionu dolarů za vyřešení každého z matematických problémů, které mezinárodní komise matematiků označila za sedm nejdůležitějších a nejtěžších problémů současnosti.</a:t>
            </a:r>
          </a:p>
          <a:p>
            <a:pPr marL="342900" indent="-342900">
              <a:buFont typeface="+mj-lt"/>
              <a:buAutoNum type="arabicPeriod"/>
            </a:pPr>
            <a:r>
              <a:rPr lang="cs-CZ" sz="2000" dirty="0" smtClean="0">
                <a:solidFill>
                  <a:srgbClr val="0070C0"/>
                </a:solidFill>
                <a:latin typeface="Georgia" pitchFamily="18" charset="0"/>
              </a:rPr>
              <a:t>Riemannova hypotéza</a:t>
            </a:r>
          </a:p>
          <a:p>
            <a:pPr marL="342900" indent="-342900">
              <a:buFont typeface="+mj-lt"/>
              <a:buAutoNum type="arabicPeriod"/>
            </a:pPr>
            <a:r>
              <a:rPr lang="cs-CZ" sz="2000" dirty="0" smtClean="0">
                <a:solidFill>
                  <a:srgbClr val="0070C0"/>
                </a:solidFill>
                <a:latin typeface="Georgia" pitchFamily="18" charset="0"/>
              </a:rPr>
              <a:t>Yangova-Millsova teorie a hypotéza hmotnostních rozdílů</a:t>
            </a:r>
          </a:p>
          <a:p>
            <a:pPr marL="342900" indent="-342900">
              <a:buFont typeface="+mj-lt"/>
              <a:buAutoNum type="arabicPeriod"/>
            </a:pPr>
            <a:r>
              <a:rPr lang="cs-CZ" sz="2000" dirty="0" smtClean="0">
                <a:solidFill>
                  <a:srgbClr val="0070C0"/>
                </a:solidFill>
                <a:latin typeface="Georgia" pitchFamily="18" charset="0"/>
              </a:rPr>
              <a:t>Problém P versus NP</a:t>
            </a:r>
          </a:p>
          <a:p>
            <a:pPr marL="342900" indent="-342900">
              <a:buFont typeface="+mj-lt"/>
              <a:buAutoNum type="arabicPeriod"/>
            </a:pPr>
            <a:r>
              <a:rPr lang="cs-CZ" sz="2000" dirty="0" smtClean="0">
                <a:solidFill>
                  <a:srgbClr val="0070C0"/>
                </a:solidFill>
                <a:latin typeface="Georgia" pitchFamily="18" charset="0"/>
              </a:rPr>
              <a:t>Navierovy-Stokesovy rovnice</a:t>
            </a:r>
          </a:p>
          <a:p>
            <a:pPr marL="342900" indent="-342900">
              <a:buFont typeface="+mj-lt"/>
              <a:buAutoNum type="arabicPeriod"/>
            </a:pPr>
            <a:r>
              <a:rPr lang="cs-CZ" sz="2000" dirty="0" smtClean="0">
                <a:solidFill>
                  <a:srgbClr val="0070C0"/>
                </a:solidFill>
                <a:latin typeface="Georgia" pitchFamily="18" charset="0"/>
              </a:rPr>
              <a:t>Poincarého domněnka </a:t>
            </a:r>
          </a:p>
          <a:p>
            <a:pPr marL="342900" indent="-342900"/>
            <a:r>
              <a:rPr lang="cs-CZ" sz="2000" dirty="0" smtClean="0">
                <a:solidFill>
                  <a:srgbClr val="0070C0"/>
                </a:solidFill>
                <a:latin typeface="Georgia" pitchFamily="18" charset="0"/>
              </a:rPr>
              <a:t>	</a:t>
            </a:r>
            <a:r>
              <a:rPr lang="cs-CZ" sz="1400" dirty="0" smtClean="0">
                <a:latin typeface="Georgia" pitchFamily="18" charset="0"/>
              </a:rPr>
              <a:t>(Grigorij Perelman 2002, 2006, odmítl 1 mil. USD)</a:t>
            </a:r>
          </a:p>
          <a:p>
            <a:pPr marL="342900" indent="-342900">
              <a:buFont typeface="+mj-lt"/>
              <a:buAutoNum type="arabicPeriod"/>
            </a:pPr>
            <a:r>
              <a:rPr lang="cs-CZ" sz="2000" dirty="0" smtClean="0">
                <a:solidFill>
                  <a:srgbClr val="0070C0"/>
                </a:solidFill>
                <a:latin typeface="Georgia" pitchFamily="18" charset="0"/>
              </a:rPr>
              <a:t>Birchova a Swinnerton-Dyerova domněnka</a:t>
            </a:r>
            <a:r>
              <a:rPr lang="cs-CZ" sz="2000" dirty="0" smtClean="0">
                <a:latin typeface="Georgia" pitchFamily="18" charset="0"/>
              </a:rPr>
              <a:t>        </a:t>
            </a:r>
            <a:r>
              <a:rPr lang="cs-CZ" sz="1200" dirty="0" smtClean="0">
                <a:solidFill>
                  <a:srgbClr val="FF0000"/>
                </a:solidFill>
                <a:latin typeface="Georgia" pitchFamily="18" charset="0"/>
              </a:rPr>
              <a:t>G. Perelman (</a:t>
            </a:r>
            <a:r>
              <a:rPr lang="en-US" sz="1200" dirty="0" smtClean="0">
                <a:solidFill>
                  <a:srgbClr val="FF0000"/>
                </a:solidFill>
                <a:latin typeface="Georgia" pitchFamily="18" charset="0"/>
              </a:rPr>
              <a:t>*</a:t>
            </a:r>
            <a:r>
              <a:rPr lang="cs-CZ" sz="1200" dirty="0" smtClean="0">
                <a:solidFill>
                  <a:srgbClr val="FF0000"/>
                </a:solidFill>
                <a:latin typeface="Georgia" pitchFamily="18" charset="0"/>
              </a:rPr>
              <a:t>1966)</a:t>
            </a:r>
            <a:r>
              <a:rPr lang="cs-CZ" sz="1400" dirty="0" smtClean="0">
                <a:latin typeface="Georgia" pitchFamily="18" charset="0"/>
              </a:rPr>
              <a:t>	</a:t>
            </a:r>
            <a:endParaRPr lang="cs-CZ" sz="1400" dirty="0" smtClean="0">
              <a:solidFill>
                <a:srgbClr val="0070C0"/>
              </a:solidFill>
              <a:latin typeface="Georgia" pitchFamily="18" charset="0"/>
            </a:endParaRPr>
          </a:p>
          <a:p>
            <a:pPr marL="342900" indent="-342900">
              <a:buFont typeface="+mj-lt"/>
              <a:buAutoNum type="arabicPeriod"/>
            </a:pPr>
            <a:r>
              <a:rPr lang="cs-CZ" sz="2000" dirty="0" smtClean="0">
                <a:solidFill>
                  <a:srgbClr val="0070C0"/>
                </a:solidFill>
                <a:latin typeface="Georgia" pitchFamily="18" charset="0"/>
              </a:rPr>
              <a:t>Hodgeova domněnka</a:t>
            </a:r>
          </a:p>
          <a:p>
            <a:pPr marL="342900" indent="-342900"/>
            <a:r>
              <a:rPr lang="cs-CZ" sz="1400" dirty="0" smtClean="0">
                <a:latin typeface="Georgia" pitchFamily="18" charset="0"/>
              </a:rPr>
              <a:t>Riemannova hypotéza je jediný dosud nevyřešený problém z Hilbertova seznamu z roku 1900.</a:t>
            </a:r>
          </a:p>
          <a:p>
            <a:pPr marL="342900" indent="-342900"/>
            <a:endParaRPr lang="cs-CZ" sz="1400" dirty="0" smtClean="0">
              <a:solidFill>
                <a:srgbClr val="0070C0"/>
              </a:solidFill>
              <a:latin typeface="Georgia" pitchFamily="18" charset="0"/>
            </a:endParaRPr>
          </a:p>
          <a:p>
            <a:pPr marL="342900" indent="-342900"/>
            <a:endParaRPr lang="cs-CZ" sz="1400" dirty="0" smtClean="0">
              <a:latin typeface="Georgia" pitchFamily="18" charset="0"/>
            </a:endParaRPr>
          </a:p>
          <a:p>
            <a:pPr marL="342900" indent="-342900"/>
            <a:r>
              <a:rPr lang="cs-CZ" sz="1400" dirty="0" smtClean="0">
                <a:latin typeface="Georgia" pitchFamily="18" charset="0"/>
              </a:rPr>
              <a:t>							</a:t>
            </a:r>
          </a:p>
          <a:p>
            <a:pPr marL="342900" indent="-342900"/>
            <a:endParaRPr lang="cs-CZ" sz="1400" dirty="0" smtClean="0">
              <a:latin typeface="Georgia" pitchFamily="18" charset="0"/>
            </a:endParaRPr>
          </a:p>
          <a:p>
            <a:endParaRPr lang="cs-CZ" dirty="0"/>
          </a:p>
        </p:txBody>
      </p:sp>
      <p:pic>
        <p:nvPicPr>
          <p:cNvPr id="5" name="Obrázek 4" descr="Perelman 1.jpg"/>
          <p:cNvPicPr>
            <a:picLocks noChangeAspect="1"/>
          </p:cNvPicPr>
          <p:nvPr/>
        </p:nvPicPr>
        <p:blipFill>
          <a:blip r:embed="rId2" cstate="print"/>
          <a:stretch>
            <a:fillRect/>
          </a:stretch>
        </p:blipFill>
        <p:spPr>
          <a:xfrm>
            <a:off x="6372200" y="3068960"/>
            <a:ext cx="1584176" cy="1188132"/>
          </a:xfrm>
          <a:prstGeom prst="rect">
            <a:avLst/>
          </a:prstGeom>
        </p:spPr>
      </p:pic>
      <p:pic>
        <p:nvPicPr>
          <p:cNvPr id="6" name="Obrázek 5" descr="Hilbert 1.png"/>
          <p:cNvPicPr>
            <a:picLocks noChangeAspect="1"/>
          </p:cNvPicPr>
          <p:nvPr/>
        </p:nvPicPr>
        <p:blipFill>
          <a:blip r:embed="rId3" cstate="print"/>
          <a:stretch>
            <a:fillRect/>
          </a:stretch>
        </p:blipFill>
        <p:spPr>
          <a:xfrm>
            <a:off x="755576" y="5085184"/>
            <a:ext cx="1584176" cy="1186603"/>
          </a:xfrm>
          <a:prstGeom prst="rect">
            <a:avLst/>
          </a:prstGeom>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922114"/>
          </a:xfrm>
        </p:spPr>
        <p:txBody>
          <a:bodyPr>
            <a:normAutofit/>
          </a:bodyPr>
          <a:lstStyle/>
          <a:p>
            <a:r>
              <a:rPr lang="cs-CZ" sz="3600" dirty="0" smtClean="0">
                <a:solidFill>
                  <a:srgbClr val="0070C0"/>
                </a:solidFill>
                <a:latin typeface="Georgia" pitchFamily="18" charset="0"/>
              </a:rPr>
              <a:t>Test z matematiky, který mne zaujal</a:t>
            </a:r>
            <a:endParaRPr lang="cs-CZ" sz="3600" dirty="0">
              <a:solidFill>
                <a:srgbClr val="0070C0"/>
              </a:solidFill>
              <a:latin typeface="Georgia" pitchFamily="18" charset="0"/>
            </a:endParaRPr>
          </a:p>
        </p:txBody>
      </p:sp>
      <p:graphicFrame>
        <p:nvGraphicFramePr>
          <p:cNvPr id="238594" name="Object 2"/>
          <p:cNvGraphicFramePr>
            <a:graphicFrameLocks noChangeAspect="1"/>
          </p:cNvGraphicFramePr>
          <p:nvPr/>
        </p:nvGraphicFramePr>
        <p:xfrm>
          <a:off x="3638550" y="3016250"/>
          <a:ext cx="1866900" cy="825500"/>
        </p:xfrm>
        <a:graphic>
          <a:graphicData uri="http://schemas.openxmlformats.org/presentationml/2006/ole">
            <p:oleObj spid="_x0000_s514050" name="Objekt prostředí balíčkovače" showAsIcon="1" r:id="rId3" imgW="1867320" imgH="825840" progId="Package">
              <p:embed/>
            </p:oleObj>
          </a:graphicData>
        </a:graphic>
      </p:graphicFrame>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1"/>
          <p:cNvSpPr txBox="1">
            <a:spLocks noChangeArrowheads="1"/>
          </p:cNvSpPr>
          <p:nvPr/>
        </p:nvSpPr>
        <p:spPr bwMode="auto">
          <a:xfrm>
            <a:off x="685800" y="332656"/>
            <a:ext cx="7772400" cy="1080120"/>
          </a:xfrm>
          <a:prstGeom prst="rect">
            <a:avLst/>
          </a:prstGeom>
          <a:noFill/>
          <a:ln w="9525">
            <a:noFill/>
            <a:round/>
            <a:headEnd/>
            <a:tailEnd/>
          </a:ln>
        </p:spPr>
        <p:txBody>
          <a:bodyPr lIns="90000" tIns="46800" rIns="90000" bIns="46800" anchor="ctr"/>
          <a:lstStyle/>
          <a:p>
            <a:pPr algn="ct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3600" dirty="0">
                <a:solidFill>
                  <a:srgbClr val="0070C0"/>
                </a:solidFill>
                <a:latin typeface="Georgia" pitchFamily="18" charset="0"/>
                <a:cs typeface="Times New Roman" pitchFamily="18" charset="0"/>
              </a:rPr>
              <a:t>ABERO</a:t>
            </a:r>
          </a:p>
        </p:txBody>
      </p:sp>
      <p:sp>
        <p:nvSpPr>
          <p:cNvPr id="6147" name="Text Box 2"/>
          <p:cNvSpPr txBox="1">
            <a:spLocks noChangeArrowheads="1"/>
          </p:cNvSpPr>
          <p:nvPr/>
        </p:nvSpPr>
        <p:spPr bwMode="auto">
          <a:xfrm>
            <a:off x="827584" y="1484784"/>
            <a:ext cx="7632848" cy="4968552"/>
          </a:xfrm>
          <a:prstGeom prst="rect">
            <a:avLst/>
          </a:prstGeom>
          <a:noFill/>
          <a:ln w="9525">
            <a:noFill/>
            <a:round/>
            <a:headEnd/>
            <a:tailEnd/>
          </a:ln>
        </p:spPr>
        <p:txBody>
          <a:bodyPr lIns="90000" tIns="46800" rIns="90000" bIns="46800"/>
          <a:lstStyle/>
          <a:p>
            <a:pPr algn="ctr">
              <a:spcBef>
                <a:spcPts val="800"/>
              </a:spcBef>
              <a:buClr>
                <a:srgbClr val="898989"/>
              </a:buClr>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3200" b="1" dirty="0">
                <a:solidFill>
                  <a:srgbClr val="FF0000"/>
                </a:solidFill>
                <a:latin typeface="Georgia" pitchFamily="18" charset="0"/>
                <a:cs typeface="Times New Roman" pitchFamily="18" charset="0"/>
              </a:rPr>
              <a:t>Pozdrav matematiků</a:t>
            </a:r>
          </a:p>
          <a:p>
            <a:pPr>
              <a:spcBef>
                <a:spcPts val="800"/>
              </a:spcBef>
              <a:buClr>
                <a:srgbClr val="0000FF"/>
              </a:buClr>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2800" dirty="0">
                <a:solidFill>
                  <a:srgbClr val="0000FF"/>
                </a:solidFill>
                <a:latin typeface="Georgia" pitchFamily="18" charset="0"/>
                <a:cs typeface="Times New Roman" pitchFamily="18" charset="0"/>
              </a:rPr>
              <a:t>Sestrojte trojúhelník ABC, je-li dáno </a:t>
            </a:r>
            <a:r>
              <a:rPr lang="cs-CZ" sz="2800" i="1" dirty="0">
                <a:solidFill>
                  <a:srgbClr val="0000FF"/>
                </a:solidFill>
                <a:latin typeface="Georgia" pitchFamily="18" charset="0"/>
                <a:cs typeface="Times New Roman" pitchFamily="18" charset="0"/>
              </a:rPr>
              <a:t>(a, b, </a:t>
            </a:r>
            <a:r>
              <a:rPr lang="el-GR" sz="2800" i="1" dirty="0" smtClean="0">
                <a:solidFill>
                  <a:srgbClr val="0000FF"/>
                </a:solidFill>
                <a:latin typeface="Georgia" pitchFamily="18" charset="0"/>
                <a:cs typeface="Times New Roman" pitchFamily="18" charset="0"/>
              </a:rPr>
              <a:t>ρ</a:t>
            </a:r>
            <a:r>
              <a:rPr lang="cs-CZ" sz="2800" i="1" dirty="0" smtClean="0">
                <a:solidFill>
                  <a:srgbClr val="0000FF"/>
                </a:solidFill>
                <a:latin typeface="Georgia" pitchFamily="18" charset="0"/>
                <a:cs typeface="Times New Roman" pitchFamily="18" charset="0"/>
              </a:rPr>
              <a:t>).</a:t>
            </a:r>
            <a:r>
              <a:rPr lang="cs-CZ" sz="2800" dirty="0" smtClean="0">
                <a:solidFill>
                  <a:srgbClr val="0000FF"/>
                </a:solidFill>
                <a:latin typeface="Georgia" pitchFamily="18" charset="0"/>
                <a:cs typeface="Times New Roman" pitchFamily="18" charset="0"/>
              </a:rPr>
              <a:t>‏</a:t>
            </a:r>
          </a:p>
          <a:p>
            <a:pPr>
              <a:spcBef>
                <a:spcPts val="600"/>
              </a:spcBef>
              <a:buClr>
                <a:srgbClr val="0000FF"/>
              </a:buClr>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l-GR" sz="2000" i="1" dirty="0" smtClean="0">
                <a:solidFill>
                  <a:srgbClr val="0000FF"/>
                </a:solidFill>
                <a:latin typeface="Georgia" pitchFamily="18" charset="0"/>
                <a:cs typeface="Times New Roman" pitchFamily="18" charset="0"/>
              </a:rPr>
              <a:t>ρ</a:t>
            </a:r>
            <a:r>
              <a:rPr lang="cs-CZ" sz="2000" i="1" dirty="0" smtClean="0">
                <a:solidFill>
                  <a:srgbClr val="0000FF"/>
                </a:solidFill>
                <a:latin typeface="Georgia" pitchFamily="18" charset="0"/>
                <a:cs typeface="Times New Roman" pitchFamily="18" charset="0"/>
              </a:rPr>
              <a:t>  -  poloměr kružnice vepsané</a:t>
            </a:r>
          </a:p>
          <a:p>
            <a:pPr>
              <a:spcBef>
                <a:spcPts val="600"/>
              </a:spcBef>
              <a:buClr>
                <a:srgbClr val="0000FF"/>
              </a:buClr>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2400" i="1" dirty="0" smtClean="0">
                <a:solidFill>
                  <a:srgbClr val="000000"/>
                </a:solidFill>
                <a:latin typeface="Georgia" pitchFamily="18" charset="0"/>
                <a:cs typeface="Times New Roman" pitchFamily="18" charset="0"/>
              </a:rPr>
              <a:t>(a, b, ρ) → (a, b, c)</a:t>
            </a:r>
            <a:r>
              <a:rPr lang="cs-CZ" sz="2800" i="1" dirty="0" smtClean="0">
                <a:solidFill>
                  <a:srgbClr val="000000"/>
                </a:solidFill>
                <a:latin typeface="Georgia" pitchFamily="18" charset="0"/>
                <a:cs typeface="Times New Roman" pitchFamily="18" charset="0"/>
              </a:rPr>
              <a:t/>
            </a:r>
            <a:br>
              <a:rPr lang="cs-CZ" sz="2800" i="1" dirty="0" smtClean="0">
                <a:solidFill>
                  <a:srgbClr val="000000"/>
                </a:solidFill>
                <a:latin typeface="Georgia" pitchFamily="18" charset="0"/>
                <a:cs typeface="Times New Roman" pitchFamily="18" charset="0"/>
              </a:rPr>
            </a:br>
            <a:r>
              <a:rPr lang="cs-CZ" sz="2400" i="1" dirty="0" smtClean="0">
                <a:solidFill>
                  <a:srgbClr val="000000"/>
                </a:solidFill>
                <a:latin typeface="Georgia" pitchFamily="18" charset="0"/>
                <a:cs typeface="Times New Roman" pitchFamily="18" charset="0"/>
              </a:rPr>
              <a:t>c=c(a,b,ρ)</a:t>
            </a:r>
          </a:p>
          <a:p>
            <a:pPr algn="ctr">
              <a:spcBef>
                <a:spcPts val="600"/>
              </a:spcBef>
              <a:buClr>
                <a:srgbClr val="0000FF"/>
              </a:buClr>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2800" i="1" dirty="0" smtClean="0">
                <a:solidFill>
                  <a:srgbClr val="000000"/>
                </a:solidFill>
                <a:latin typeface="Georgia" pitchFamily="18" charset="0"/>
                <a:cs typeface="Times New Roman" pitchFamily="18" charset="0"/>
              </a:rPr>
              <a:t/>
            </a:r>
            <a:br>
              <a:rPr lang="cs-CZ" sz="2800" i="1" dirty="0" smtClean="0">
                <a:solidFill>
                  <a:srgbClr val="000000"/>
                </a:solidFill>
                <a:latin typeface="Georgia" pitchFamily="18" charset="0"/>
                <a:cs typeface="Times New Roman" pitchFamily="18" charset="0"/>
              </a:rPr>
            </a:br>
            <a:endParaRPr lang="cs-CZ" sz="1400" i="1" dirty="0" smtClean="0">
              <a:solidFill>
                <a:srgbClr val="000000"/>
              </a:solidFill>
              <a:latin typeface="Georgia" pitchFamily="18" charset="0"/>
              <a:cs typeface="Times New Roman" pitchFamily="18" charset="0"/>
            </a:endParaRPr>
          </a:p>
          <a:p>
            <a:pPr algn="ctr">
              <a:spcBef>
                <a:spcPts val="600"/>
              </a:spcBef>
              <a:buClr>
                <a:srgbClr val="0000FF"/>
              </a:buClr>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cs-CZ" sz="1200" i="1" dirty="0" smtClean="0">
              <a:solidFill>
                <a:srgbClr val="0000FF"/>
              </a:solidFill>
              <a:latin typeface="Georgia" pitchFamily="18" charset="0"/>
              <a:cs typeface="Times New Roman" pitchFamily="18" charset="0"/>
            </a:endParaRPr>
          </a:p>
          <a:p>
            <a:pPr algn="ctr">
              <a:spcBef>
                <a:spcPts val="600"/>
              </a:spcBef>
              <a:buClr>
                <a:srgbClr val="0000FF"/>
              </a:buClr>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2400" i="1" dirty="0" smtClean="0">
                <a:solidFill>
                  <a:srgbClr val="FF0000"/>
                </a:solidFill>
                <a:latin typeface="Georgia" pitchFamily="18" charset="0"/>
                <a:cs typeface="Times New Roman" pitchFamily="18" charset="0"/>
              </a:rPr>
              <a:t>c</a:t>
            </a:r>
            <a:r>
              <a:rPr lang="cs-CZ" sz="2400" i="1" baseline="30000" dirty="0" smtClean="0">
                <a:solidFill>
                  <a:srgbClr val="FF0000"/>
                </a:solidFill>
                <a:latin typeface="Georgia" pitchFamily="18" charset="0"/>
                <a:cs typeface="Times New Roman" pitchFamily="18" charset="0"/>
              </a:rPr>
              <a:t>3</a:t>
            </a:r>
            <a:r>
              <a:rPr lang="cs-CZ" sz="2400" i="1" dirty="0" smtClean="0">
                <a:solidFill>
                  <a:srgbClr val="FF0000"/>
                </a:solidFill>
                <a:latin typeface="Georgia" pitchFamily="18" charset="0"/>
                <a:cs typeface="Times New Roman" pitchFamily="18" charset="0"/>
              </a:rPr>
              <a:t>-(a+b)c</a:t>
            </a:r>
            <a:r>
              <a:rPr lang="cs-CZ" sz="2400" i="1" baseline="30000" dirty="0" smtClean="0">
                <a:solidFill>
                  <a:srgbClr val="FF0000"/>
                </a:solidFill>
                <a:latin typeface="Georgia" pitchFamily="18" charset="0"/>
                <a:cs typeface="Times New Roman" pitchFamily="18" charset="0"/>
              </a:rPr>
              <a:t>2</a:t>
            </a:r>
            <a:r>
              <a:rPr lang="cs-CZ" sz="2400" i="1" dirty="0" smtClean="0">
                <a:solidFill>
                  <a:srgbClr val="FF0000"/>
                </a:solidFill>
                <a:latin typeface="Georgia" pitchFamily="18" charset="0"/>
                <a:cs typeface="Times New Roman" pitchFamily="18" charset="0"/>
              </a:rPr>
              <a:t>-[(a-b)</a:t>
            </a:r>
            <a:r>
              <a:rPr lang="cs-CZ" sz="2400" i="1" baseline="30000" dirty="0" smtClean="0">
                <a:solidFill>
                  <a:srgbClr val="FF0000"/>
                </a:solidFill>
                <a:latin typeface="Georgia" pitchFamily="18" charset="0"/>
                <a:cs typeface="Times New Roman" pitchFamily="18" charset="0"/>
              </a:rPr>
              <a:t>2</a:t>
            </a:r>
            <a:r>
              <a:rPr lang="cs-CZ" sz="2400" i="1" dirty="0" smtClean="0">
                <a:solidFill>
                  <a:srgbClr val="FF0000"/>
                </a:solidFill>
                <a:latin typeface="Georgia" pitchFamily="18" charset="0"/>
                <a:cs typeface="Times New Roman" pitchFamily="18" charset="0"/>
              </a:rPr>
              <a:t>- 4ρ</a:t>
            </a:r>
            <a:r>
              <a:rPr lang="cs-CZ" sz="2400" i="1" baseline="30000" dirty="0" smtClean="0">
                <a:solidFill>
                  <a:srgbClr val="FF0000"/>
                </a:solidFill>
                <a:latin typeface="Georgia" pitchFamily="18" charset="0"/>
                <a:cs typeface="Times New Roman" pitchFamily="18" charset="0"/>
              </a:rPr>
              <a:t>2</a:t>
            </a:r>
            <a:r>
              <a:rPr lang="cs-CZ" sz="2400" i="1" dirty="0" smtClean="0">
                <a:solidFill>
                  <a:srgbClr val="FF0000"/>
                </a:solidFill>
                <a:latin typeface="Georgia" pitchFamily="18" charset="0"/>
                <a:cs typeface="Times New Roman" pitchFamily="18" charset="0"/>
              </a:rPr>
              <a:t>]c+[(a-b)</a:t>
            </a:r>
            <a:r>
              <a:rPr lang="cs-CZ" sz="2400" i="1" baseline="30000" dirty="0" smtClean="0">
                <a:solidFill>
                  <a:srgbClr val="FF0000"/>
                </a:solidFill>
                <a:latin typeface="Georgia" pitchFamily="18" charset="0"/>
                <a:cs typeface="Times New Roman" pitchFamily="18" charset="0"/>
              </a:rPr>
              <a:t>2 </a:t>
            </a:r>
            <a:r>
              <a:rPr lang="cs-CZ" sz="2400" i="1" dirty="0" smtClean="0">
                <a:solidFill>
                  <a:srgbClr val="FF0000"/>
                </a:solidFill>
                <a:latin typeface="Georgia" pitchFamily="18" charset="0"/>
                <a:cs typeface="Times New Roman" pitchFamily="18" charset="0"/>
              </a:rPr>
              <a:t>+4ρ</a:t>
            </a:r>
            <a:r>
              <a:rPr lang="cs-CZ" sz="2400" i="1" baseline="30000" dirty="0" smtClean="0">
                <a:solidFill>
                  <a:srgbClr val="FF0000"/>
                </a:solidFill>
                <a:latin typeface="Georgia" pitchFamily="18" charset="0"/>
                <a:cs typeface="Times New Roman" pitchFamily="18" charset="0"/>
              </a:rPr>
              <a:t>2</a:t>
            </a:r>
            <a:r>
              <a:rPr lang="cs-CZ" sz="2400" i="1" dirty="0" smtClean="0">
                <a:solidFill>
                  <a:srgbClr val="FF0000"/>
                </a:solidFill>
                <a:latin typeface="Georgia" pitchFamily="18" charset="0"/>
                <a:cs typeface="Times New Roman" pitchFamily="18" charset="0"/>
              </a:rPr>
              <a:t>](a+b)=0</a:t>
            </a:r>
          </a:p>
          <a:p>
            <a:pPr>
              <a:spcBef>
                <a:spcPts val="600"/>
              </a:spcBef>
              <a:buClr>
                <a:srgbClr val="0000FF"/>
              </a:buClr>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cs-CZ" dirty="0" smtClean="0">
              <a:latin typeface="Georgia" pitchFamily="18" charset="0"/>
              <a:cs typeface="Times New Roman" pitchFamily="18" charset="0"/>
            </a:endParaRPr>
          </a:p>
          <a:p>
            <a:pPr algn="ctr">
              <a:spcBef>
                <a:spcPts val="600"/>
              </a:spcBef>
              <a:buClr>
                <a:srgbClr val="0000FF"/>
              </a:buClr>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cs-CZ" sz="2400" i="1" dirty="0" smtClean="0">
              <a:solidFill>
                <a:srgbClr val="0000FF"/>
              </a:solidFill>
              <a:latin typeface="Times New Roman" pitchFamily="18" charset="0"/>
              <a:cs typeface="Times New Roman" pitchFamily="18" charset="0"/>
            </a:endParaRPr>
          </a:p>
          <a:p>
            <a:pPr algn="ctr">
              <a:spcBef>
                <a:spcPts val="600"/>
              </a:spcBef>
              <a:buClr>
                <a:srgbClr val="0000FF"/>
              </a:buClr>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2400" i="1" dirty="0" smtClean="0">
                <a:solidFill>
                  <a:srgbClr val="0000FF"/>
                </a:solidFill>
                <a:latin typeface="Times New Roman" pitchFamily="18" charset="0"/>
                <a:cs typeface="Times New Roman" pitchFamily="18" charset="0"/>
              </a:rPr>
              <a:t> </a:t>
            </a:r>
          </a:p>
          <a:p>
            <a:pPr algn="ctr">
              <a:spcBef>
                <a:spcPts val="600"/>
              </a:spcBef>
              <a:buClr>
                <a:srgbClr val="0000FF"/>
              </a:buClr>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cs-CZ" sz="2400" i="1" dirty="0">
              <a:solidFill>
                <a:srgbClr val="0000FF"/>
              </a:solidFill>
              <a:latin typeface="Times New Roman" pitchFamily="18" charset="0"/>
              <a:cs typeface="Times New Roman" pitchFamily="18" charset="0"/>
            </a:endParaRPr>
          </a:p>
        </p:txBody>
      </p:sp>
      <p:pic>
        <p:nvPicPr>
          <p:cNvPr id="4" name="Obrázek 3" descr="abero.png"/>
          <p:cNvPicPr>
            <a:picLocks noChangeAspect="1"/>
          </p:cNvPicPr>
          <p:nvPr/>
        </p:nvPicPr>
        <p:blipFill>
          <a:blip r:embed="rId3" cstate="print"/>
          <a:stretch>
            <a:fillRect/>
          </a:stretch>
        </p:blipFill>
        <p:spPr>
          <a:xfrm>
            <a:off x="4572000" y="2636912"/>
            <a:ext cx="3976804" cy="1944216"/>
          </a:xfrm>
          <a:prstGeom prst="rect">
            <a:avLst/>
          </a:prstGeom>
        </p:spPr>
      </p:pic>
    </p:spTree>
  </p:cSld>
  <p:clrMapOvr>
    <a:masterClrMapping/>
  </p:clrMapOvr>
  <p:transition spd="slow" advTm="5120"/>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ext Box 1"/>
          <p:cNvSpPr txBox="1">
            <a:spLocks noChangeArrowheads="1"/>
          </p:cNvSpPr>
          <p:nvPr/>
        </p:nvSpPr>
        <p:spPr bwMode="auto">
          <a:xfrm>
            <a:off x="827585" y="914400"/>
            <a:ext cx="7488832" cy="3849388"/>
          </a:xfrm>
          <a:prstGeom prst="rect">
            <a:avLst/>
          </a:prstGeom>
          <a:noFill/>
          <a:ln w="9525">
            <a:noFill/>
            <a:round/>
            <a:headEnd/>
            <a:tailEnd/>
          </a:ln>
          <a:effectLst/>
        </p:spPr>
        <p:txBody>
          <a:bodyPr wrap="square" lIns="90000" tIns="46800" rIns="90000" bIns="46800">
            <a:spAutoFit/>
          </a:bodyPr>
          <a:lstStyle/>
          <a:p>
            <a:pPr>
              <a:buClr>
                <a:srgbClr val="0033CC"/>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cs-CZ" sz="3200" dirty="0">
              <a:solidFill>
                <a:srgbClr val="0070C0"/>
              </a:solidFill>
              <a:latin typeface="Georgia" pitchFamily="18" charset="0"/>
            </a:endParaRPr>
          </a:p>
          <a:p>
            <a:pPr>
              <a:buClr>
                <a:srgbClr val="0033CC"/>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cs-CZ" sz="3200" dirty="0">
                <a:solidFill>
                  <a:srgbClr val="FF0000"/>
                </a:solidFill>
                <a:latin typeface="Georgia" pitchFamily="18" charset="0"/>
              </a:rPr>
              <a:t>Kvadratura kruhu</a:t>
            </a:r>
            <a:r>
              <a:rPr lang="cs-CZ" sz="3200" dirty="0">
                <a:solidFill>
                  <a:srgbClr val="0070C0"/>
                </a:solidFill>
                <a:latin typeface="Georgia" pitchFamily="18" charset="0"/>
              </a:rPr>
              <a:t/>
            </a:r>
            <a:br>
              <a:rPr lang="cs-CZ" sz="3200" dirty="0">
                <a:solidFill>
                  <a:srgbClr val="0070C0"/>
                </a:solidFill>
                <a:latin typeface="Georgia" pitchFamily="18" charset="0"/>
              </a:rPr>
            </a:br>
            <a:endParaRPr lang="cs-CZ" sz="3200" dirty="0">
              <a:solidFill>
                <a:srgbClr val="0070C0"/>
              </a:solidFill>
              <a:latin typeface="Georgia" pitchFamily="18" charset="0"/>
            </a:endParaRPr>
          </a:p>
          <a:p>
            <a:pPr>
              <a:buClr>
                <a:srgbClr val="0033CC"/>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cs-CZ" sz="3200" dirty="0">
                <a:solidFill>
                  <a:srgbClr val="FF0000"/>
                </a:solidFill>
                <a:latin typeface="Georgia" pitchFamily="18" charset="0"/>
              </a:rPr>
              <a:t>Trisekce úhlu</a:t>
            </a:r>
            <a:r>
              <a:rPr lang="cs-CZ" sz="3200" dirty="0">
                <a:solidFill>
                  <a:srgbClr val="0070C0"/>
                </a:solidFill>
                <a:latin typeface="Georgia" pitchFamily="18" charset="0"/>
              </a:rPr>
              <a:t/>
            </a:r>
            <a:br>
              <a:rPr lang="cs-CZ" sz="3200" dirty="0">
                <a:solidFill>
                  <a:srgbClr val="0070C0"/>
                </a:solidFill>
                <a:latin typeface="Georgia" pitchFamily="18" charset="0"/>
              </a:rPr>
            </a:br>
            <a:endParaRPr lang="cs-CZ" sz="3200" dirty="0">
              <a:solidFill>
                <a:srgbClr val="0070C0"/>
              </a:solidFill>
              <a:latin typeface="Georgia" pitchFamily="18" charset="0"/>
            </a:endParaRPr>
          </a:p>
          <a:p>
            <a:pPr>
              <a:buClr>
                <a:srgbClr val="0033CC"/>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cs-CZ" sz="3200" dirty="0">
                <a:solidFill>
                  <a:srgbClr val="FF0000"/>
                </a:solidFill>
                <a:latin typeface="Georgia" pitchFamily="18" charset="0"/>
              </a:rPr>
              <a:t>Reduplikace krychle</a:t>
            </a:r>
            <a:br>
              <a:rPr lang="cs-CZ" sz="3200" dirty="0">
                <a:solidFill>
                  <a:srgbClr val="FF0000"/>
                </a:solidFill>
                <a:latin typeface="Georgia" pitchFamily="18" charset="0"/>
              </a:rPr>
            </a:br>
            <a:r>
              <a:rPr lang="cs-CZ" sz="2000" i="1" dirty="0">
                <a:solidFill>
                  <a:srgbClr val="0070C0"/>
                </a:solidFill>
                <a:latin typeface="Georgia" pitchFamily="18" charset="0"/>
              </a:rPr>
              <a:t>(Délský - Délfský problém)</a:t>
            </a:r>
            <a:r>
              <a:rPr lang="ar-SA" sz="2000" i="1" dirty="0">
                <a:solidFill>
                  <a:srgbClr val="0070C0"/>
                </a:solidFill>
              </a:rPr>
              <a:t>‏</a:t>
            </a:r>
            <a:endParaRPr lang="cs-CZ" sz="2000" i="1" dirty="0">
              <a:solidFill>
                <a:srgbClr val="0070C0"/>
              </a:solidFill>
            </a:endParaRPr>
          </a:p>
          <a:p>
            <a:pPr>
              <a:buClr>
                <a:srgbClr val="0033CC"/>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cs-CZ" sz="3200" i="1" dirty="0">
              <a:solidFill>
                <a:srgbClr val="0033CC"/>
              </a:solidFill>
            </a:endParaRPr>
          </a:p>
        </p:txBody>
      </p:sp>
      <p:sp>
        <p:nvSpPr>
          <p:cNvPr id="3" name="Nadpis 2"/>
          <p:cNvSpPr>
            <a:spLocks noGrp="1"/>
          </p:cNvSpPr>
          <p:nvPr>
            <p:ph type="title"/>
          </p:nvPr>
        </p:nvSpPr>
        <p:spPr>
          <a:xfrm>
            <a:off x="457200" y="274638"/>
            <a:ext cx="8229600" cy="634082"/>
          </a:xfrm>
        </p:spPr>
        <p:txBody>
          <a:bodyPr>
            <a:noAutofit/>
          </a:bodyPr>
          <a:lstStyle/>
          <a:p>
            <a:r>
              <a:rPr lang="cs-CZ" sz="3200" dirty="0" smtClean="0">
                <a:solidFill>
                  <a:srgbClr val="0070C0"/>
                </a:solidFill>
                <a:latin typeface="Georgia" pitchFamily="18" charset="0"/>
              </a:rPr>
              <a:t>Tři klasické problémy antické matematiky</a:t>
            </a:r>
            <a:endParaRPr lang="cs-CZ" sz="3200" dirty="0">
              <a:solidFill>
                <a:srgbClr val="0070C0"/>
              </a:solidFill>
              <a:latin typeface="Georgia" pitchFamily="18" charset="0"/>
            </a:endParaRPr>
          </a:p>
        </p:txBody>
      </p:sp>
      <p:pic>
        <p:nvPicPr>
          <p:cNvPr id="5" name="Obrázek 4" descr="kvadratura.jpg"/>
          <p:cNvPicPr>
            <a:picLocks noChangeAspect="1"/>
          </p:cNvPicPr>
          <p:nvPr/>
        </p:nvPicPr>
        <p:blipFill>
          <a:blip r:embed="rId3" cstate="print"/>
          <a:stretch>
            <a:fillRect/>
          </a:stretch>
        </p:blipFill>
        <p:spPr>
          <a:xfrm>
            <a:off x="6300192" y="1340768"/>
            <a:ext cx="1224136" cy="1224136"/>
          </a:xfrm>
          <a:prstGeom prst="rect">
            <a:avLst/>
          </a:prstGeom>
        </p:spPr>
      </p:pic>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p:cNvSpPr txBox="1"/>
          <p:nvPr/>
        </p:nvSpPr>
        <p:spPr>
          <a:xfrm>
            <a:off x="467544" y="260648"/>
            <a:ext cx="7920880" cy="584775"/>
          </a:xfrm>
          <a:prstGeom prst="rect">
            <a:avLst/>
          </a:prstGeom>
          <a:noFill/>
        </p:spPr>
        <p:txBody>
          <a:bodyPr wrap="square" rtlCol="0">
            <a:spAutoFit/>
          </a:bodyPr>
          <a:lstStyle/>
          <a:p>
            <a:r>
              <a:rPr lang="cs-CZ" sz="3200" dirty="0" smtClean="0">
                <a:solidFill>
                  <a:srgbClr val="0070C0"/>
                </a:solidFill>
                <a:latin typeface="Georgia" pitchFamily="18" charset="0"/>
                <a:cs typeface="Times New Roman" pitchFamily="18" charset="0"/>
              </a:rPr>
              <a:t>Sestrojte trojúhelník, je-li dáno (</a:t>
            </a:r>
            <a:r>
              <a:rPr lang="cs-CZ" sz="3200" i="1" dirty="0" smtClean="0">
                <a:solidFill>
                  <a:srgbClr val="0070C0"/>
                </a:solidFill>
                <a:latin typeface="Georgia" pitchFamily="18" charset="0"/>
                <a:cs typeface="Times New Roman" pitchFamily="18" charset="0"/>
              </a:rPr>
              <a:t>x,y, z</a:t>
            </a:r>
            <a:r>
              <a:rPr lang="cs-CZ" sz="3200" dirty="0" smtClean="0">
                <a:solidFill>
                  <a:srgbClr val="0070C0"/>
                </a:solidFill>
                <a:latin typeface="Georgia" pitchFamily="18" charset="0"/>
                <a:cs typeface="Times New Roman" pitchFamily="18" charset="0"/>
              </a:rPr>
              <a:t>)</a:t>
            </a:r>
            <a:endParaRPr lang="cs-CZ" sz="3200" dirty="0">
              <a:solidFill>
                <a:srgbClr val="0070C0"/>
              </a:solidFill>
              <a:latin typeface="Georgia" pitchFamily="18" charset="0"/>
              <a:cs typeface="Times New Roman" pitchFamily="18" charset="0"/>
            </a:endParaRPr>
          </a:p>
        </p:txBody>
      </p:sp>
      <p:pic>
        <p:nvPicPr>
          <p:cNvPr id="4" name="Obrázek 3" descr="trojúhelník.png"/>
          <p:cNvPicPr>
            <a:picLocks noChangeAspect="1"/>
          </p:cNvPicPr>
          <p:nvPr/>
        </p:nvPicPr>
        <p:blipFill>
          <a:blip r:embed="rId3" cstate="print"/>
          <a:stretch>
            <a:fillRect/>
          </a:stretch>
        </p:blipFill>
        <p:spPr>
          <a:xfrm>
            <a:off x="899592" y="1340768"/>
            <a:ext cx="2738858" cy="2232248"/>
          </a:xfrm>
          <a:prstGeom prst="rect">
            <a:avLst/>
          </a:prstGeom>
        </p:spPr>
      </p:pic>
      <p:sp>
        <p:nvSpPr>
          <p:cNvPr id="5" name="TextovéPole 4"/>
          <p:cNvSpPr txBox="1"/>
          <p:nvPr/>
        </p:nvSpPr>
        <p:spPr>
          <a:xfrm>
            <a:off x="611560" y="4149080"/>
            <a:ext cx="6696744" cy="954107"/>
          </a:xfrm>
          <a:prstGeom prst="rect">
            <a:avLst/>
          </a:prstGeom>
          <a:noFill/>
        </p:spPr>
        <p:txBody>
          <a:bodyPr wrap="square" rtlCol="0">
            <a:spAutoFit/>
          </a:bodyPr>
          <a:lstStyle/>
          <a:p>
            <a:r>
              <a:rPr lang="cs-CZ" sz="2800" i="1" dirty="0" smtClean="0">
                <a:latin typeface="Times New Roman" pitchFamily="18" charset="0"/>
                <a:cs typeface="Times New Roman" pitchFamily="18" charset="0"/>
              </a:rPr>
              <a:t>M=</a:t>
            </a:r>
            <a:r>
              <a:rPr lang="en-US" sz="2800" i="1" dirty="0" smtClean="0">
                <a:latin typeface="Times New Roman" pitchFamily="18" charset="0"/>
                <a:cs typeface="Times New Roman" pitchFamily="18" charset="0"/>
              </a:rPr>
              <a:t>{</a:t>
            </a:r>
            <a:r>
              <a:rPr lang="cs-CZ" sz="2800" i="1" dirty="0" smtClean="0">
                <a:latin typeface="Times New Roman" pitchFamily="18" charset="0"/>
                <a:cs typeface="Times New Roman" pitchFamily="18" charset="0"/>
              </a:rPr>
              <a:t>a, b, c,</a:t>
            </a:r>
            <a:r>
              <a:rPr lang="en-US" sz="2800" i="1" dirty="0" smtClean="0">
                <a:latin typeface="Times New Roman" pitchFamily="18" charset="0"/>
                <a:cs typeface="Times New Roman" pitchFamily="18" charset="0"/>
              </a:rPr>
              <a:t> </a:t>
            </a:r>
            <a:r>
              <a:rPr lang="cs-CZ" sz="2800" i="1" dirty="0" smtClean="0">
                <a:latin typeface="Times New Roman" pitchFamily="18" charset="0"/>
                <a:cs typeface="Times New Roman" pitchFamily="18" charset="0"/>
              </a:rPr>
              <a:t>α, </a:t>
            </a:r>
            <a:r>
              <a:rPr lang="el-GR" sz="2800" i="1" dirty="0" smtClean="0">
                <a:latin typeface="Times New Roman" pitchFamily="18" charset="0"/>
                <a:cs typeface="Times New Roman" pitchFamily="18" charset="0"/>
              </a:rPr>
              <a:t>β</a:t>
            </a:r>
            <a:r>
              <a:rPr lang="cs-CZ" sz="2800" i="1" dirty="0" smtClean="0">
                <a:latin typeface="Times New Roman" pitchFamily="18" charset="0"/>
                <a:cs typeface="Times New Roman" pitchFamily="18" charset="0"/>
              </a:rPr>
              <a:t>, </a:t>
            </a:r>
            <a:r>
              <a:rPr lang="el-GR" sz="2800" i="1" dirty="0" smtClean="0">
                <a:latin typeface="Times New Roman" pitchFamily="18" charset="0"/>
                <a:cs typeface="Times New Roman" pitchFamily="18" charset="0"/>
              </a:rPr>
              <a:t>γ</a:t>
            </a:r>
            <a:r>
              <a:rPr lang="cs-CZ" sz="2800" i="1" dirty="0" smtClean="0">
                <a:latin typeface="Times New Roman" pitchFamily="18" charset="0"/>
                <a:cs typeface="Times New Roman" pitchFamily="18" charset="0"/>
              </a:rPr>
              <a:t>,</a:t>
            </a:r>
            <a:r>
              <a:rPr lang="en-US" sz="2800" i="1" dirty="0" smtClean="0">
                <a:latin typeface="Times New Roman" pitchFamily="18" charset="0"/>
                <a:cs typeface="Times New Roman" pitchFamily="18" charset="0"/>
              </a:rPr>
              <a:t> </a:t>
            </a:r>
            <a:r>
              <a:rPr lang="cs-CZ" sz="2800" i="1" dirty="0" smtClean="0">
                <a:latin typeface="Times New Roman" pitchFamily="18" charset="0"/>
                <a:cs typeface="Times New Roman" pitchFamily="18" charset="0"/>
              </a:rPr>
              <a:t>t</a:t>
            </a:r>
            <a:r>
              <a:rPr lang="cs-CZ" sz="2800" i="1" baseline="-25000" dirty="0" smtClean="0">
                <a:latin typeface="Times New Roman" pitchFamily="18" charset="0"/>
                <a:cs typeface="Times New Roman" pitchFamily="18" charset="0"/>
              </a:rPr>
              <a:t>a </a:t>
            </a:r>
            <a:r>
              <a:rPr lang="cs-CZ" sz="2800" i="1" dirty="0" smtClean="0">
                <a:latin typeface="Times New Roman" pitchFamily="18" charset="0"/>
                <a:cs typeface="Times New Roman" pitchFamily="18" charset="0"/>
              </a:rPr>
              <a:t>,</a:t>
            </a:r>
            <a:r>
              <a:rPr lang="en-US" sz="2800" i="1" dirty="0" smtClean="0">
                <a:latin typeface="Times New Roman" pitchFamily="18" charset="0"/>
                <a:cs typeface="Times New Roman" pitchFamily="18" charset="0"/>
              </a:rPr>
              <a:t> </a:t>
            </a:r>
            <a:r>
              <a:rPr lang="cs-CZ" sz="2800" i="1" dirty="0" smtClean="0">
                <a:latin typeface="Times New Roman" pitchFamily="18" charset="0"/>
                <a:cs typeface="Times New Roman" pitchFamily="18" charset="0"/>
              </a:rPr>
              <a:t>t</a:t>
            </a:r>
            <a:r>
              <a:rPr lang="cs-CZ" sz="2800" i="1" baseline="-25000" dirty="0" smtClean="0">
                <a:latin typeface="Times New Roman" pitchFamily="18" charset="0"/>
                <a:cs typeface="Times New Roman" pitchFamily="18" charset="0"/>
              </a:rPr>
              <a:t>b</a:t>
            </a:r>
            <a:r>
              <a:rPr lang="cs-CZ" sz="2800" i="1" dirty="0" smtClean="0">
                <a:latin typeface="Times New Roman" pitchFamily="18" charset="0"/>
                <a:cs typeface="Times New Roman" pitchFamily="18" charset="0"/>
              </a:rPr>
              <a:t> ,</a:t>
            </a:r>
            <a:r>
              <a:rPr lang="en-US" sz="2800" i="1" dirty="0" smtClean="0">
                <a:latin typeface="Times New Roman" pitchFamily="18" charset="0"/>
                <a:cs typeface="Times New Roman" pitchFamily="18" charset="0"/>
              </a:rPr>
              <a:t> </a:t>
            </a:r>
            <a:r>
              <a:rPr lang="cs-CZ" sz="2800" i="1" dirty="0" smtClean="0">
                <a:latin typeface="Times New Roman" pitchFamily="18" charset="0"/>
                <a:cs typeface="Times New Roman" pitchFamily="18" charset="0"/>
              </a:rPr>
              <a:t>t</a:t>
            </a:r>
            <a:r>
              <a:rPr lang="cs-CZ" sz="2800" i="1" baseline="-25000" dirty="0" smtClean="0">
                <a:latin typeface="Times New Roman" pitchFamily="18" charset="0"/>
                <a:cs typeface="Times New Roman" pitchFamily="18" charset="0"/>
              </a:rPr>
              <a:t>c </a:t>
            </a:r>
            <a:r>
              <a:rPr lang="cs-CZ" sz="2800" i="1" dirty="0" smtClean="0">
                <a:latin typeface="Times New Roman" pitchFamily="18" charset="0"/>
                <a:cs typeface="Times New Roman" pitchFamily="18" charset="0"/>
              </a:rPr>
              <a:t>,</a:t>
            </a:r>
            <a:r>
              <a:rPr lang="en-US" sz="2800" i="1" baseline="-25000" dirty="0" smtClean="0">
                <a:latin typeface="Times New Roman" pitchFamily="18" charset="0"/>
                <a:cs typeface="Times New Roman" pitchFamily="18" charset="0"/>
              </a:rPr>
              <a:t> </a:t>
            </a:r>
            <a:r>
              <a:rPr lang="cs-CZ" sz="2800" i="1" dirty="0" smtClean="0">
                <a:latin typeface="Times New Roman" pitchFamily="18" charset="0"/>
                <a:cs typeface="Times New Roman" pitchFamily="18" charset="0"/>
              </a:rPr>
              <a:t>v</a:t>
            </a:r>
            <a:r>
              <a:rPr lang="cs-CZ" sz="2800" i="1" baseline="-25000" dirty="0" smtClean="0">
                <a:latin typeface="Times New Roman" pitchFamily="18" charset="0"/>
                <a:cs typeface="Times New Roman" pitchFamily="18" charset="0"/>
              </a:rPr>
              <a:t>a </a:t>
            </a:r>
            <a:r>
              <a:rPr lang="cs-CZ" sz="2800" i="1" dirty="0" smtClean="0">
                <a:latin typeface="Times New Roman" pitchFamily="18" charset="0"/>
                <a:cs typeface="Times New Roman" pitchFamily="18" charset="0"/>
              </a:rPr>
              <a:t>,</a:t>
            </a:r>
            <a:r>
              <a:rPr lang="en-US" sz="2800" i="1" dirty="0" smtClean="0">
                <a:latin typeface="Times New Roman" pitchFamily="18" charset="0"/>
                <a:cs typeface="Times New Roman" pitchFamily="18" charset="0"/>
              </a:rPr>
              <a:t> </a:t>
            </a:r>
            <a:r>
              <a:rPr lang="cs-CZ" sz="2800" i="1" dirty="0" smtClean="0">
                <a:latin typeface="Times New Roman" pitchFamily="18" charset="0"/>
                <a:cs typeface="Times New Roman" pitchFamily="18" charset="0"/>
              </a:rPr>
              <a:t>v</a:t>
            </a:r>
            <a:r>
              <a:rPr lang="cs-CZ" sz="2800" i="1" baseline="-25000" dirty="0" smtClean="0">
                <a:latin typeface="Times New Roman" pitchFamily="18" charset="0"/>
                <a:cs typeface="Times New Roman" pitchFamily="18" charset="0"/>
              </a:rPr>
              <a:t>b</a:t>
            </a:r>
            <a:r>
              <a:rPr lang="cs-CZ" sz="2800" i="1" dirty="0" smtClean="0">
                <a:latin typeface="Times New Roman" pitchFamily="18" charset="0"/>
                <a:cs typeface="Times New Roman" pitchFamily="18" charset="0"/>
              </a:rPr>
              <a:t> ,</a:t>
            </a:r>
            <a:r>
              <a:rPr lang="en-US" sz="2800" i="1" dirty="0" smtClean="0">
                <a:latin typeface="Times New Roman" pitchFamily="18" charset="0"/>
                <a:cs typeface="Times New Roman" pitchFamily="18" charset="0"/>
              </a:rPr>
              <a:t> </a:t>
            </a:r>
            <a:r>
              <a:rPr lang="cs-CZ" sz="2800" i="1" dirty="0" smtClean="0">
                <a:latin typeface="Times New Roman" pitchFamily="18" charset="0"/>
                <a:cs typeface="Times New Roman" pitchFamily="18" charset="0"/>
              </a:rPr>
              <a:t>v</a:t>
            </a:r>
            <a:r>
              <a:rPr lang="cs-CZ" sz="2800" i="1" baseline="-25000" dirty="0" smtClean="0">
                <a:latin typeface="Times New Roman" pitchFamily="18" charset="0"/>
                <a:cs typeface="Times New Roman" pitchFamily="18" charset="0"/>
              </a:rPr>
              <a:t>c</a:t>
            </a:r>
            <a:r>
              <a:rPr lang="en-US" sz="2800" i="1" baseline="-25000" dirty="0" smtClean="0">
                <a:latin typeface="Times New Roman" pitchFamily="18" charset="0"/>
                <a:cs typeface="Times New Roman" pitchFamily="18" charset="0"/>
              </a:rPr>
              <a:t> </a:t>
            </a:r>
            <a:r>
              <a:rPr lang="cs-CZ" sz="2800" i="1" dirty="0" smtClean="0">
                <a:latin typeface="Times New Roman" pitchFamily="18" charset="0"/>
                <a:cs typeface="Times New Roman" pitchFamily="18" charset="0"/>
              </a:rPr>
              <a:t>,</a:t>
            </a:r>
            <a:r>
              <a:rPr lang="en-US" sz="2800" i="1" dirty="0" smtClean="0">
                <a:latin typeface="Times New Roman" pitchFamily="18" charset="0"/>
                <a:cs typeface="Times New Roman" pitchFamily="18" charset="0"/>
              </a:rPr>
              <a:t> </a:t>
            </a:r>
            <a:r>
              <a:rPr lang="cs-CZ" sz="2800" i="1" dirty="0" smtClean="0">
                <a:latin typeface="Times New Roman" pitchFamily="18" charset="0"/>
                <a:cs typeface="Times New Roman" pitchFamily="18" charset="0"/>
              </a:rPr>
              <a:t>r, </a:t>
            </a:r>
            <a:r>
              <a:rPr lang="el-GR" sz="2800" i="1" dirty="0" smtClean="0">
                <a:latin typeface="Times New Roman" pitchFamily="18" charset="0"/>
                <a:cs typeface="Times New Roman" pitchFamily="18" charset="0"/>
              </a:rPr>
              <a:t>ρ</a:t>
            </a:r>
            <a:r>
              <a:rPr lang="en-US" sz="2800" i="1" dirty="0" smtClean="0">
                <a:latin typeface="Times New Roman" pitchFamily="18" charset="0"/>
                <a:cs typeface="Times New Roman" pitchFamily="18" charset="0"/>
              </a:rPr>
              <a:t>}</a:t>
            </a:r>
          </a:p>
          <a:p>
            <a:endParaRPr lang="cs-CZ" sz="2800" i="1" dirty="0">
              <a:latin typeface="Times New Roman" pitchFamily="18" charset="0"/>
              <a:cs typeface="Times New Roman" pitchFamily="18" charset="0"/>
            </a:endParaRPr>
          </a:p>
        </p:txBody>
      </p:sp>
      <p:sp>
        <p:nvSpPr>
          <p:cNvPr id="6" name="TextovéPole 5"/>
          <p:cNvSpPr txBox="1"/>
          <p:nvPr/>
        </p:nvSpPr>
        <p:spPr>
          <a:xfrm>
            <a:off x="971600" y="3212976"/>
            <a:ext cx="316112" cy="369332"/>
          </a:xfrm>
          <a:prstGeom prst="rect">
            <a:avLst/>
          </a:prstGeom>
          <a:noFill/>
        </p:spPr>
        <p:txBody>
          <a:bodyPr wrap="none" rtlCol="0">
            <a:spAutoFit/>
          </a:bodyPr>
          <a:lstStyle/>
          <a:p>
            <a:r>
              <a:rPr lang="el-GR" i="1" dirty="0" smtClean="0">
                <a:latin typeface="Times New Roman" pitchFamily="18" charset="0"/>
                <a:cs typeface="Times New Roman" pitchFamily="18" charset="0"/>
              </a:rPr>
              <a:t>α</a:t>
            </a:r>
            <a:endParaRPr lang="cs-CZ" i="1" dirty="0">
              <a:latin typeface="Times New Roman" pitchFamily="18" charset="0"/>
              <a:cs typeface="Times New Roman" pitchFamily="18" charset="0"/>
            </a:endParaRPr>
          </a:p>
        </p:txBody>
      </p:sp>
      <p:sp>
        <p:nvSpPr>
          <p:cNvPr id="7" name="TextovéPole 6"/>
          <p:cNvSpPr txBox="1"/>
          <p:nvPr/>
        </p:nvSpPr>
        <p:spPr>
          <a:xfrm>
            <a:off x="3203848" y="3212976"/>
            <a:ext cx="308098" cy="369332"/>
          </a:xfrm>
          <a:prstGeom prst="rect">
            <a:avLst/>
          </a:prstGeom>
          <a:noFill/>
        </p:spPr>
        <p:txBody>
          <a:bodyPr wrap="none" rtlCol="0">
            <a:spAutoFit/>
          </a:bodyPr>
          <a:lstStyle/>
          <a:p>
            <a:r>
              <a:rPr lang="el-GR" i="1" dirty="0" smtClean="0">
                <a:latin typeface="Times New Roman" pitchFamily="18" charset="0"/>
                <a:cs typeface="Times New Roman" pitchFamily="18" charset="0"/>
              </a:rPr>
              <a:t>β</a:t>
            </a:r>
            <a:endParaRPr lang="cs-CZ" i="1" dirty="0">
              <a:latin typeface="Times New Roman" pitchFamily="18" charset="0"/>
              <a:cs typeface="Times New Roman" pitchFamily="18" charset="0"/>
            </a:endParaRPr>
          </a:p>
        </p:txBody>
      </p:sp>
      <p:sp>
        <p:nvSpPr>
          <p:cNvPr id="8" name="TextovéPole 7"/>
          <p:cNvSpPr txBox="1"/>
          <p:nvPr/>
        </p:nvSpPr>
        <p:spPr>
          <a:xfrm>
            <a:off x="2123728" y="1412776"/>
            <a:ext cx="276038" cy="369332"/>
          </a:xfrm>
          <a:prstGeom prst="rect">
            <a:avLst/>
          </a:prstGeom>
          <a:noFill/>
        </p:spPr>
        <p:txBody>
          <a:bodyPr wrap="none" rtlCol="0">
            <a:spAutoFit/>
          </a:bodyPr>
          <a:lstStyle/>
          <a:p>
            <a:r>
              <a:rPr lang="el-GR" i="1" dirty="0" smtClean="0">
                <a:latin typeface="Times New Roman" pitchFamily="18" charset="0"/>
                <a:cs typeface="Times New Roman" pitchFamily="18" charset="0"/>
              </a:rPr>
              <a:t>γ</a:t>
            </a:r>
            <a:endParaRPr lang="cs-CZ" i="1" dirty="0">
              <a:latin typeface="Times New Roman" pitchFamily="18" charset="0"/>
              <a:cs typeface="Times New Roman" pitchFamily="18" charset="0"/>
            </a:endParaRPr>
          </a:p>
        </p:txBody>
      </p:sp>
      <p:sp>
        <p:nvSpPr>
          <p:cNvPr id="9" name="TextovéPole 8"/>
          <p:cNvSpPr txBox="1"/>
          <p:nvPr/>
        </p:nvSpPr>
        <p:spPr>
          <a:xfrm>
            <a:off x="611560" y="3573016"/>
            <a:ext cx="325730" cy="369332"/>
          </a:xfrm>
          <a:prstGeom prst="rect">
            <a:avLst/>
          </a:prstGeom>
          <a:noFill/>
        </p:spPr>
        <p:txBody>
          <a:bodyPr wrap="none" rtlCol="0">
            <a:spAutoFit/>
          </a:bodyPr>
          <a:lstStyle/>
          <a:p>
            <a:r>
              <a:rPr lang="cs-CZ" i="1" dirty="0" smtClean="0">
                <a:latin typeface="Times New Roman" pitchFamily="18" charset="0"/>
                <a:cs typeface="Times New Roman" pitchFamily="18" charset="0"/>
              </a:rPr>
              <a:t>A</a:t>
            </a:r>
            <a:endParaRPr lang="cs-CZ" i="1" dirty="0">
              <a:latin typeface="Times New Roman" pitchFamily="18" charset="0"/>
              <a:cs typeface="Times New Roman" pitchFamily="18" charset="0"/>
            </a:endParaRPr>
          </a:p>
        </p:txBody>
      </p:sp>
      <p:sp>
        <p:nvSpPr>
          <p:cNvPr id="10" name="TextovéPole 9"/>
          <p:cNvSpPr txBox="1"/>
          <p:nvPr/>
        </p:nvSpPr>
        <p:spPr>
          <a:xfrm>
            <a:off x="3635896" y="3573016"/>
            <a:ext cx="338554" cy="369332"/>
          </a:xfrm>
          <a:prstGeom prst="rect">
            <a:avLst/>
          </a:prstGeom>
          <a:noFill/>
        </p:spPr>
        <p:txBody>
          <a:bodyPr wrap="none" rtlCol="0">
            <a:spAutoFit/>
          </a:bodyPr>
          <a:lstStyle/>
          <a:p>
            <a:r>
              <a:rPr lang="cs-CZ" i="1" dirty="0" smtClean="0">
                <a:latin typeface="Times New Roman" pitchFamily="18" charset="0"/>
                <a:cs typeface="Times New Roman" pitchFamily="18" charset="0"/>
              </a:rPr>
              <a:t>B</a:t>
            </a:r>
            <a:endParaRPr lang="cs-CZ" i="1" dirty="0">
              <a:latin typeface="Times New Roman" pitchFamily="18" charset="0"/>
              <a:cs typeface="Times New Roman" pitchFamily="18" charset="0"/>
            </a:endParaRPr>
          </a:p>
        </p:txBody>
      </p:sp>
      <p:sp>
        <p:nvSpPr>
          <p:cNvPr id="11" name="TextovéPole 10"/>
          <p:cNvSpPr txBox="1"/>
          <p:nvPr/>
        </p:nvSpPr>
        <p:spPr>
          <a:xfrm>
            <a:off x="2123728" y="980728"/>
            <a:ext cx="338554" cy="369332"/>
          </a:xfrm>
          <a:prstGeom prst="rect">
            <a:avLst/>
          </a:prstGeom>
          <a:noFill/>
        </p:spPr>
        <p:txBody>
          <a:bodyPr wrap="none" rtlCol="0">
            <a:spAutoFit/>
          </a:bodyPr>
          <a:lstStyle/>
          <a:p>
            <a:r>
              <a:rPr lang="cs-CZ" i="1" dirty="0" smtClean="0">
                <a:latin typeface="Times New Roman" pitchFamily="18" charset="0"/>
                <a:cs typeface="Times New Roman" pitchFamily="18" charset="0"/>
              </a:rPr>
              <a:t>C</a:t>
            </a:r>
            <a:endParaRPr lang="cs-CZ" i="1" dirty="0">
              <a:latin typeface="Times New Roman" pitchFamily="18" charset="0"/>
              <a:cs typeface="Times New Roman" pitchFamily="18" charset="0"/>
            </a:endParaRPr>
          </a:p>
        </p:txBody>
      </p:sp>
      <p:sp>
        <p:nvSpPr>
          <p:cNvPr id="12" name="TextovéPole 11"/>
          <p:cNvSpPr txBox="1"/>
          <p:nvPr/>
        </p:nvSpPr>
        <p:spPr>
          <a:xfrm>
            <a:off x="2915816" y="2060848"/>
            <a:ext cx="303288" cy="369332"/>
          </a:xfrm>
          <a:prstGeom prst="rect">
            <a:avLst/>
          </a:prstGeom>
          <a:noFill/>
        </p:spPr>
        <p:txBody>
          <a:bodyPr wrap="none" rtlCol="0">
            <a:spAutoFit/>
          </a:bodyPr>
          <a:lstStyle/>
          <a:p>
            <a:r>
              <a:rPr lang="cs-CZ" i="1" dirty="0" smtClean="0">
                <a:latin typeface="Times New Roman" pitchFamily="18" charset="0"/>
                <a:cs typeface="Times New Roman" pitchFamily="18" charset="0"/>
              </a:rPr>
              <a:t>a</a:t>
            </a:r>
            <a:endParaRPr lang="cs-CZ" i="1" dirty="0">
              <a:latin typeface="Times New Roman" pitchFamily="18" charset="0"/>
              <a:cs typeface="Times New Roman" pitchFamily="18" charset="0"/>
            </a:endParaRPr>
          </a:p>
        </p:txBody>
      </p:sp>
      <p:sp>
        <p:nvSpPr>
          <p:cNvPr id="13" name="TextovéPole 12"/>
          <p:cNvSpPr txBox="1"/>
          <p:nvPr/>
        </p:nvSpPr>
        <p:spPr>
          <a:xfrm>
            <a:off x="1259632" y="2132856"/>
            <a:ext cx="306494" cy="369332"/>
          </a:xfrm>
          <a:prstGeom prst="rect">
            <a:avLst/>
          </a:prstGeom>
          <a:noFill/>
        </p:spPr>
        <p:txBody>
          <a:bodyPr wrap="none" rtlCol="0">
            <a:spAutoFit/>
          </a:bodyPr>
          <a:lstStyle/>
          <a:p>
            <a:r>
              <a:rPr lang="cs-CZ" i="1" dirty="0" smtClean="0">
                <a:latin typeface="Times New Roman" pitchFamily="18" charset="0"/>
                <a:cs typeface="Times New Roman" pitchFamily="18" charset="0"/>
              </a:rPr>
              <a:t>b</a:t>
            </a:r>
            <a:endParaRPr lang="cs-CZ" i="1" dirty="0">
              <a:latin typeface="Times New Roman" pitchFamily="18" charset="0"/>
              <a:cs typeface="Times New Roman" pitchFamily="18" charset="0"/>
            </a:endParaRPr>
          </a:p>
        </p:txBody>
      </p:sp>
      <p:sp>
        <p:nvSpPr>
          <p:cNvPr id="14" name="TextovéPole 13"/>
          <p:cNvSpPr txBox="1"/>
          <p:nvPr/>
        </p:nvSpPr>
        <p:spPr>
          <a:xfrm>
            <a:off x="2123728" y="3573016"/>
            <a:ext cx="287258" cy="369332"/>
          </a:xfrm>
          <a:prstGeom prst="rect">
            <a:avLst/>
          </a:prstGeom>
          <a:noFill/>
        </p:spPr>
        <p:txBody>
          <a:bodyPr wrap="none" rtlCol="0">
            <a:spAutoFit/>
          </a:bodyPr>
          <a:lstStyle/>
          <a:p>
            <a:r>
              <a:rPr lang="cs-CZ" i="1" dirty="0" smtClean="0">
                <a:latin typeface="Times New Roman" pitchFamily="18" charset="0"/>
                <a:cs typeface="Times New Roman" pitchFamily="18" charset="0"/>
              </a:rPr>
              <a:t>c</a:t>
            </a:r>
            <a:endParaRPr lang="cs-CZ" i="1" dirty="0">
              <a:latin typeface="Times New Roman" pitchFamily="18" charset="0"/>
              <a:cs typeface="Times New Roman" pitchFamily="18" charset="0"/>
            </a:endParaRPr>
          </a:p>
        </p:txBody>
      </p:sp>
      <p:graphicFrame>
        <p:nvGraphicFramePr>
          <p:cNvPr id="17" name="Objekt 16"/>
          <p:cNvGraphicFramePr>
            <a:graphicFrameLocks noChangeAspect="1"/>
          </p:cNvGraphicFramePr>
          <p:nvPr/>
        </p:nvGraphicFramePr>
        <p:xfrm>
          <a:off x="4355976" y="1916832"/>
          <a:ext cx="2784309" cy="864096"/>
        </p:xfrm>
        <a:graphic>
          <a:graphicData uri="http://schemas.openxmlformats.org/presentationml/2006/ole">
            <p:oleObj spid="_x0000_s423938" name="Equation" r:id="rId4" imgW="1473120" imgH="457200" progId="Equation.DSMT4">
              <p:embed/>
            </p:oleObj>
          </a:graphicData>
        </a:graphic>
      </p:graphicFrame>
      <p:sp>
        <p:nvSpPr>
          <p:cNvPr id="18" name="Obdélník 17"/>
          <p:cNvSpPr/>
          <p:nvPr/>
        </p:nvSpPr>
        <p:spPr>
          <a:xfrm>
            <a:off x="683568" y="4725144"/>
            <a:ext cx="7488832" cy="954107"/>
          </a:xfrm>
          <a:prstGeom prst="rect">
            <a:avLst/>
          </a:prstGeom>
        </p:spPr>
        <p:txBody>
          <a:bodyPr wrap="square">
            <a:spAutoFit/>
          </a:bodyPr>
          <a:lstStyle/>
          <a:p>
            <a:pPr defTabSz="540000"/>
            <a:r>
              <a:rPr lang="cs-CZ" sz="2800" i="1" dirty="0" smtClean="0">
                <a:latin typeface="Times New Roman" pitchFamily="18" charset="0"/>
                <a:cs typeface="Times New Roman" pitchFamily="18" charset="0"/>
              </a:rPr>
              <a:t>r	</a:t>
            </a:r>
            <a:r>
              <a:rPr lang="cs-CZ" sz="2000" dirty="0" smtClean="0">
                <a:latin typeface="Georgia" pitchFamily="18" charset="0"/>
                <a:cs typeface="Times New Roman" pitchFamily="18" charset="0"/>
              </a:rPr>
              <a:t>poloměr kružnice trojúhelníku opsané</a:t>
            </a:r>
          </a:p>
          <a:p>
            <a:pPr defTabSz="540000"/>
            <a:r>
              <a:rPr lang="el-GR" sz="2800" i="1" dirty="0" smtClean="0">
                <a:latin typeface="Times New Roman" pitchFamily="18" charset="0"/>
                <a:cs typeface="Times New Roman" pitchFamily="18" charset="0"/>
              </a:rPr>
              <a:t>ρ </a:t>
            </a:r>
            <a:r>
              <a:rPr lang="cs-CZ" sz="2800" i="1" dirty="0" smtClean="0">
                <a:latin typeface="Times New Roman" pitchFamily="18" charset="0"/>
                <a:cs typeface="Times New Roman" pitchFamily="18" charset="0"/>
              </a:rPr>
              <a:t>	</a:t>
            </a:r>
            <a:r>
              <a:rPr lang="cs-CZ" sz="2000" dirty="0" smtClean="0">
                <a:latin typeface="Georgia" pitchFamily="18" charset="0"/>
                <a:cs typeface="Times New Roman" pitchFamily="18" charset="0"/>
              </a:rPr>
              <a:t>poloměr kružnice trojúhelníku vepsané</a:t>
            </a:r>
            <a:endParaRPr lang="cs-CZ" sz="2000"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gn="l"/>
            <a:r>
              <a:rPr lang="cs-CZ" sz="3200" dirty="0" smtClean="0">
                <a:solidFill>
                  <a:schemeClr val="accent1"/>
                </a:solidFill>
                <a:latin typeface="Georgia" pitchFamily="18" charset="0"/>
                <a:cs typeface="Times New Roman" pitchFamily="18" charset="0"/>
              </a:rPr>
              <a:t>Literatura</a:t>
            </a:r>
            <a:endParaRPr lang="cs-CZ" sz="3200" dirty="0">
              <a:solidFill>
                <a:schemeClr val="accent1"/>
              </a:solidFill>
              <a:latin typeface="Georgia" pitchFamily="18" charset="0"/>
              <a:cs typeface="Times New Roman" pitchFamily="18" charset="0"/>
            </a:endParaRPr>
          </a:p>
        </p:txBody>
      </p:sp>
      <p:sp>
        <p:nvSpPr>
          <p:cNvPr id="3" name="Obdélník 2"/>
          <p:cNvSpPr/>
          <p:nvPr/>
        </p:nvSpPr>
        <p:spPr>
          <a:xfrm>
            <a:off x="467544" y="1484784"/>
            <a:ext cx="8424936" cy="3508653"/>
          </a:xfrm>
          <a:prstGeom prst="rect">
            <a:avLst/>
          </a:prstGeom>
        </p:spPr>
        <p:txBody>
          <a:bodyPr wrap="square">
            <a:spAutoFit/>
          </a:bodyPr>
          <a:lstStyle/>
          <a:p>
            <a:pPr marL="342900" indent="-342900">
              <a:buFont typeface="+mj-lt"/>
              <a:buAutoNum type="arabicPeriod"/>
            </a:pPr>
            <a:r>
              <a:rPr lang="cs-CZ" sz="1600" dirty="0" smtClean="0">
                <a:latin typeface="Georgia" pitchFamily="18" charset="0"/>
                <a:cs typeface="Times New Roman" pitchFamily="18" charset="0"/>
              </a:rPr>
              <a:t>Kolman, V. (2011). </a:t>
            </a:r>
            <a:r>
              <a:rPr lang="cs-CZ" sz="1600" i="1" dirty="0" smtClean="0">
                <a:latin typeface="Georgia" pitchFamily="18" charset="0"/>
                <a:cs typeface="Times New Roman" pitchFamily="18" charset="0"/>
              </a:rPr>
              <a:t>Idea, číslo, pravidlo. </a:t>
            </a:r>
            <a:r>
              <a:rPr lang="cs-CZ" sz="1600" dirty="0" smtClean="0">
                <a:latin typeface="Georgia" pitchFamily="18" charset="0"/>
                <a:cs typeface="Times New Roman" pitchFamily="18" charset="0"/>
              </a:rPr>
              <a:t>Praha: Filosofia.</a:t>
            </a:r>
          </a:p>
          <a:p>
            <a:pPr marL="342900" indent="-342900" defTabSz="360000">
              <a:buFont typeface="+mj-lt"/>
              <a:buAutoNum type="arabicPeriod"/>
            </a:pPr>
            <a:r>
              <a:rPr lang="cs-CZ" sz="1600" dirty="0" smtClean="0">
                <a:latin typeface="Georgia" pitchFamily="18" charset="0"/>
                <a:cs typeface="Times New Roman" pitchFamily="18" charset="0"/>
              </a:rPr>
              <a:t>Kolman, V. (2008). </a:t>
            </a:r>
            <a:r>
              <a:rPr lang="cs-CZ" sz="1600" i="1" dirty="0" smtClean="0">
                <a:latin typeface="Georgia" pitchFamily="18" charset="0"/>
                <a:cs typeface="Times New Roman" pitchFamily="18" charset="0"/>
              </a:rPr>
              <a:t>Filosofie čísla. Praha: </a:t>
            </a:r>
            <a:r>
              <a:rPr lang="cs-CZ" sz="1600" dirty="0" smtClean="0">
                <a:latin typeface="Georgia" pitchFamily="18" charset="0"/>
                <a:cs typeface="Times New Roman" pitchFamily="18" charset="0"/>
              </a:rPr>
              <a:t>Filosofia.</a:t>
            </a:r>
          </a:p>
          <a:p>
            <a:pPr marL="342900" indent="-342900">
              <a:buFont typeface="+mj-lt"/>
              <a:buAutoNum type="arabicPeriod"/>
            </a:pPr>
            <a:r>
              <a:rPr lang="cs-CZ" sz="1600" dirty="0" smtClean="0">
                <a:latin typeface="Georgia" pitchFamily="18" charset="0"/>
                <a:cs typeface="Times New Roman" pitchFamily="18" charset="0"/>
              </a:rPr>
              <a:t>Sousedík, P. (2008). </a:t>
            </a:r>
            <a:r>
              <a:rPr lang="cs-CZ" sz="1600" i="1" dirty="0" smtClean="0">
                <a:latin typeface="Georgia" pitchFamily="18" charset="0"/>
                <a:cs typeface="Times New Roman" pitchFamily="18" charset="0"/>
              </a:rPr>
              <a:t>Logika pro studenty humanitních oborů. </a:t>
            </a:r>
            <a:r>
              <a:rPr lang="cs-CZ" sz="1600" dirty="0" smtClean="0">
                <a:latin typeface="Georgia" pitchFamily="18" charset="0"/>
                <a:cs typeface="Times New Roman" pitchFamily="18" charset="0"/>
              </a:rPr>
              <a:t>Praha: Vyšehrad.</a:t>
            </a:r>
          </a:p>
          <a:p>
            <a:pPr marL="342900" indent="-342900" defTabSz="360000">
              <a:buFont typeface="+mj-lt"/>
              <a:buAutoNum type="arabicPeriod"/>
            </a:pPr>
            <a:r>
              <a:rPr lang="cs-CZ" sz="1400" dirty="0" smtClean="0">
                <a:latin typeface="Georgia" pitchFamily="18" charset="0"/>
                <a:cs typeface="Times New Roman" pitchFamily="18" charset="0"/>
              </a:rPr>
              <a:t>Novák, L. </a:t>
            </a:r>
            <a:r>
              <a:rPr lang="en-US" sz="1400" dirty="0" smtClean="0">
                <a:latin typeface="Georgia" pitchFamily="18" charset="0"/>
                <a:cs typeface="Times New Roman" pitchFamily="18" charset="0"/>
              </a:rPr>
              <a:t>&amp;</a:t>
            </a:r>
            <a:r>
              <a:rPr lang="cs-CZ" sz="1400" dirty="0" smtClean="0">
                <a:latin typeface="Georgia" pitchFamily="18" charset="0"/>
                <a:cs typeface="Times New Roman" pitchFamily="18" charset="0"/>
              </a:rPr>
              <a:t> Dvořáček, P. (2011). Ú</a:t>
            </a:r>
            <a:r>
              <a:rPr lang="cs-CZ" sz="1400" i="1" dirty="0" smtClean="0">
                <a:latin typeface="Georgia" pitchFamily="18" charset="0"/>
                <a:cs typeface="Times New Roman" pitchFamily="18" charset="0"/>
              </a:rPr>
              <a:t>vod do logiky aristotelovské tradice. </a:t>
            </a:r>
            <a:r>
              <a:rPr lang="cs-CZ" sz="1400" dirty="0" smtClean="0">
                <a:latin typeface="Georgia" pitchFamily="18" charset="0"/>
                <a:cs typeface="Times New Roman" pitchFamily="18" charset="0"/>
              </a:rPr>
              <a:t>Praha: Krystal OP.</a:t>
            </a:r>
          </a:p>
          <a:p>
            <a:pPr marL="342900" indent="-342900">
              <a:buFont typeface="+mj-lt"/>
              <a:buAutoNum type="arabicPeriod"/>
            </a:pPr>
            <a:r>
              <a:rPr lang="cs-CZ" sz="1600" dirty="0" smtClean="0">
                <a:latin typeface="Georgia" pitchFamily="18" charset="0"/>
                <a:cs typeface="Times New Roman" pitchFamily="18" charset="0"/>
              </a:rPr>
              <a:t>Mráz, M.</a:t>
            </a:r>
            <a:r>
              <a:rPr lang="en-US" sz="1600" dirty="0" smtClean="0">
                <a:latin typeface="Georgia" pitchFamily="18" charset="0"/>
                <a:cs typeface="Times New Roman" pitchFamily="18" charset="0"/>
              </a:rPr>
              <a:t> </a:t>
            </a:r>
            <a:r>
              <a:rPr lang="cs-CZ" sz="1600" dirty="0" smtClean="0">
                <a:latin typeface="Georgia" pitchFamily="18" charset="0"/>
                <a:cs typeface="Times New Roman" pitchFamily="18" charset="0"/>
              </a:rPr>
              <a:t>(1988) </a:t>
            </a:r>
            <a:r>
              <a:rPr lang="cs-CZ" sz="1600" i="1" dirty="0" smtClean="0">
                <a:latin typeface="Georgia" pitchFamily="18" charset="0"/>
                <a:cs typeface="Times New Roman" pitchFamily="18" charset="0"/>
              </a:rPr>
              <a:t>K implikaci v Aristotelově logice. </a:t>
            </a:r>
            <a:r>
              <a:rPr lang="cs-CZ" sz="1600" dirty="0" smtClean="0">
                <a:latin typeface="Georgia" pitchFamily="18" charset="0"/>
                <a:cs typeface="Times New Roman" pitchFamily="18" charset="0"/>
              </a:rPr>
              <a:t>Praha: Academia.</a:t>
            </a:r>
          </a:p>
          <a:p>
            <a:pPr marL="342900" indent="-342900">
              <a:buFont typeface="+mj-lt"/>
              <a:buAutoNum type="arabicPeriod"/>
            </a:pPr>
            <a:r>
              <a:rPr lang="cs-CZ" sz="1600" dirty="0" smtClean="0">
                <a:latin typeface="Georgia" pitchFamily="18" charset="0"/>
                <a:cs typeface="Times New Roman" pitchFamily="18" charset="0"/>
              </a:rPr>
              <a:t>Galénos (1958). </a:t>
            </a:r>
            <a:r>
              <a:rPr lang="cs-CZ" sz="1600" i="1" dirty="0" smtClean="0">
                <a:latin typeface="Georgia" pitchFamily="18" charset="0"/>
                <a:cs typeface="Times New Roman" pitchFamily="18" charset="0"/>
              </a:rPr>
              <a:t>Úvod do logiky. </a:t>
            </a:r>
            <a:r>
              <a:rPr lang="cs-CZ" sz="1600" dirty="0" smtClean="0">
                <a:latin typeface="Georgia" pitchFamily="18" charset="0"/>
                <a:cs typeface="Times New Roman" pitchFamily="18" charset="0"/>
              </a:rPr>
              <a:t>Praha: NČAV.</a:t>
            </a:r>
          </a:p>
          <a:p>
            <a:pPr marL="342900" indent="-342900" defTabSz="360000">
              <a:buFont typeface="+mj-lt"/>
              <a:buAutoNum type="arabicPeriod"/>
            </a:pPr>
            <a:r>
              <a:rPr lang="cs-CZ" sz="1600" dirty="0" smtClean="0">
                <a:latin typeface="Georgia" pitchFamily="18" charset="0"/>
                <a:cs typeface="Times New Roman" pitchFamily="18" charset="0"/>
              </a:rPr>
              <a:t>Svoboda, K. (1962). </a:t>
            </a:r>
            <a:r>
              <a:rPr lang="cs-CZ" sz="1600" i="1" dirty="0" smtClean="0">
                <a:latin typeface="Georgia" pitchFamily="18" charset="0"/>
                <a:cs typeface="Times New Roman" pitchFamily="18" charset="0"/>
              </a:rPr>
              <a:t>Zlomky předsokratovských myslitelů. </a:t>
            </a:r>
            <a:r>
              <a:rPr lang="cs-CZ" sz="1600" dirty="0" smtClean="0">
                <a:latin typeface="Georgia" pitchFamily="18" charset="0"/>
                <a:cs typeface="Times New Roman" pitchFamily="18" charset="0"/>
              </a:rPr>
              <a:t>Praha: NČAV.</a:t>
            </a:r>
          </a:p>
          <a:p>
            <a:pPr marL="342900" indent="-342900">
              <a:buFont typeface="+mj-lt"/>
              <a:buAutoNum type="arabicPeriod"/>
            </a:pPr>
            <a:r>
              <a:rPr lang="pl-PL" sz="1600" dirty="0" smtClean="0">
                <a:latin typeface="Georgia" pitchFamily="18" charset="0"/>
                <a:cs typeface="Times New Roman" pitchFamily="18" charset="0"/>
              </a:rPr>
              <a:t>Tarski, A. (1969). </a:t>
            </a:r>
            <a:r>
              <a:rPr lang="pl-PL" sz="1600" i="1" dirty="0" smtClean="0">
                <a:latin typeface="Georgia" pitchFamily="18" charset="0"/>
                <a:cs typeface="Times New Roman" pitchFamily="18" charset="0"/>
              </a:rPr>
              <a:t>Úvod do logiky. </a:t>
            </a:r>
            <a:r>
              <a:rPr lang="cs-CZ" sz="1600" dirty="0" smtClean="0">
                <a:latin typeface="Georgia" pitchFamily="18" charset="0"/>
                <a:cs typeface="Times New Roman" pitchFamily="18" charset="0"/>
              </a:rPr>
              <a:t>Praha: </a:t>
            </a:r>
            <a:r>
              <a:rPr lang="pl-PL" sz="1600" dirty="0" smtClean="0">
                <a:latin typeface="Georgia" pitchFamily="18" charset="0"/>
                <a:cs typeface="Times New Roman" pitchFamily="18" charset="0"/>
              </a:rPr>
              <a:t>Academia.</a:t>
            </a:r>
          </a:p>
          <a:p>
            <a:pPr marL="342900" indent="-342900" defTabSz="360000">
              <a:buFont typeface="+mj-lt"/>
              <a:buAutoNum type="arabicPeriod"/>
            </a:pPr>
            <a:r>
              <a:rPr lang="cs-CZ" sz="1600" dirty="0" smtClean="0">
                <a:latin typeface="Georgia" pitchFamily="18" charset="0"/>
                <a:cs typeface="Times New Roman" pitchFamily="18" charset="0"/>
              </a:rPr>
              <a:t>Jauris, M. (1970). </a:t>
            </a:r>
            <a:r>
              <a:rPr lang="cs-CZ" sz="1600" i="1" dirty="0" smtClean="0">
                <a:latin typeface="Georgia" pitchFamily="18" charset="0"/>
                <a:cs typeface="Times New Roman" pitchFamily="18" charset="0"/>
              </a:rPr>
              <a:t>Logika </a:t>
            </a:r>
            <a:r>
              <a:rPr lang="cs-CZ" sz="1600" dirty="0" smtClean="0">
                <a:latin typeface="Georgia" pitchFamily="18" charset="0"/>
                <a:cs typeface="Times New Roman" pitchFamily="18" charset="0"/>
              </a:rPr>
              <a:t>(učební text logiky pro SVVŠ a gymnasia). Praha: SPN.</a:t>
            </a:r>
          </a:p>
          <a:p>
            <a:pPr marL="342900" indent="-342900" defTabSz="360000">
              <a:buFont typeface="+mj-lt"/>
              <a:buAutoNum type="arabicPeriod"/>
            </a:pPr>
            <a:r>
              <a:rPr lang="cs-CZ" sz="1600" dirty="0" smtClean="0">
                <a:latin typeface="Georgia" pitchFamily="18" charset="0"/>
                <a:cs typeface="Times New Roman" pitchFamily="18" charset="0"/>
              </a:rPr>
              <a:t>Berka, K. </a:t>
            </a:r>
            <a:r>
              <a:rPr lang="en-US" sz="1600" dirty="0" smtClean="0">
                <a:latin typeface="Georgia" pitchFamily="18" charset="0"/>
                <a:cs typeface="Times New Roman" pitchFamily="18" charset="0"/>
              </a:rPr>
              <a:t>&amp;</a:t>
            </a:r>
            <a:r>
              <a:rPr lang="cs-CZ" sz="1600" dirty="0" smtClean="0">
                <a:latin typeface="Georgia" pitchFamily="18" charset="0"/>
                <a:cs typeface="Times New Roman" pitchFamily="18" charset="0"/>
              </a:rPr>
              <a:t> Jauris, M. (1978). </a:t>
            </a:r>
            <a:r>
              <a:rPr lang="cs-CZ" sz="1600" i="1" dirty="0" smtClean="0">
                <a:latin typeface="Georgia" pitchFamily="18" charset="0"/>
                <a:cs typeface="Times New Roman" pitchFamily="18" charset="0"/>
              </a:rPr>
              <a:t>Logika</a:t>
            </a:r>
            <a:r>
              <a:rPr lang="cs-CZ" sz="1600" dirty="0" smtClean="0">
                <a:latin typeface="Georgia" pitchFamily="18" charset="0"/>
                <a:cs typeface="Times New Roman" pitchFamily="18" charset="0"/>
              </a:rPr>
              <a:t> (učebnice pro gymnázia). Praha: SPN.</a:t>
            </a:r>
          </a:p>
          <a:p>
            <a:pPr marL="342900" indent="-342900" defTabSz="360000">
              <a:buFont typeface="+mj-lt"/>
              <a:buAutoNum type="arabicPeriod"/>
            </a:pPr>
            <a:r>
              <a:rPr lang="cs-CZ" sz="1600" dirty="0" smtClean="0">
                <a:latin typeface="Georgia" pitchFamily="18" charset="0"/>
                <a:cs typeface="Times New Roman" pitchFamily="18" charset="0"/>
              </a:rPr>
              <a:t>Fiala, J. (2005). </a:t>
            </a:r>
            <a:r>
              <a:rPr lang="cs-CZ" sz="1600" i="1" dirty="0" smtClean="0">
                <a:latin typeface="Georgia" pitchFamily="18" charset="0"/>
                <a:cs typeface="Times New Roman" pitchFamily="18" charset="0"/>
              </a:rPr>
              <a:t>Analytická filosofie. Úvod</a:t>
            </a:r>
            <a:r>
              <a:rPr lang="cs-CZ" sz="1600" dirty="0" smtClean="0">
                <a:latin typeface="Georgia" pitchFamily="18" charset="0"/>
                <a:cs typeface="Times New Roman" pitchFamily="18" charset="0"/>
              </a:rPr>
              <a:t>. Plzeň: ZČU, O. P. S. ◊ Michal V. Hanzelín.</a:t>
            </a:r>
          </a:p>
          <a:p>
            <a:pPr marL="342900" indent="-342900" defTabSz="360000">
              <a:buFont typeface="+mj-lt"/>
              <a:buAutoNum type="arabicPeriod"/>
            </a:pPr>
            <a:r>
              <a:rPr lang="cs-CZ" sz="1600" dirty="0" smtClean="0">
                <a:latin typeface="Georgia" pitchFamily="18" charset="0"/>
                <a:cs typeface="Times New Roman" pitchFamily="18" charset="0"/>
              </a:rPr>
              <a:t>Sedláček, J. (1898). </a:t>
            </a:r>
            <a:r>
              <a:rPr lang="cs-CZ" sz="1600" i="1" dirty="0" smtClean="0">
                <a:latin typeface="Georgia" pitchFamily="18" charset="0"/>
                <a:cs typeface="Times New Roman" pitchFamily="18" charset="0"/>
              </a:rPr>
              <a:t>Logika pro střední školy. </a:t>
            </a:r>
            <a:r>
              <a:rPr lang="cs-CZ" sz="1600" dirty="0" smtClean="0">
                <a:latin typeface="Georgia" pitchFamily="18" charset="0"/>
                <a:cs typeface="Times New Roman" pitchFamily="18" charset="0"/>
              </a:rPr>
              <a:t>Praha: Nákladem J. Otty.</a:t>
            </a:r>
          </a:p>
          <a:p>
            <a:pPr marL="342900" indent="-342900" defTabSz="360000">
              <a:buFont typeface="+mj-lt"/>
              <a:buAutoNum type="arabicPeriod"/>
            </a:pPr>
            <a:r>
              <a:rPr lang="cs-CZ" sz="1600" dirty="0" smtClean="0">
                <a:latin typeface="Georgia" pitchFamily="18" charset="0"/>
                <a:cs typeface="Times New Roman" pitchFamily="18" charset="0"/>
              </a:rPr>
              <a:t>Selucký, O. (1995). </a:t>
            </a:r>
            <a:r>
              <a:rPr lang="cs-CZ" sz="1600" i="1" dirty="0" smtClean="0">
                <a:latin typeface="Georgia" pitchFamily="18" charset="0"/>
                <a:cs typeface="Times New Roman" pitchFamily="18" charset="0"/>
              </a:rPr>
              <a:t>Logika pro střední školy. </a:t>
            </a:r>
            <a:r>
              <a:rPr lang="cs-CZ" sz="1600" dirty="0" smtClean="0">
                <a:latin typeface="Georgia" pitchFamily="18" charset="0"/>
                <a:cs typeface="Times New Roman" pitchFamily="18" charset="0"/>
              </a:rPr>
              <a:t>Praha: Fortuna.</a:t>
            </a:r>
          </a:p>
          <a:p>
            <a:pPr marL="342900" indent="-342900" defTabSz="360000">
              <a:buFont typeface="+mj-lt"/>
              <a:buAutoNum type="arabicPeriod"/>
            </a:pPr>
            <a:r>
              <a:rPr lang="cs-CZ" sz="1600" dirty="0" smtClean="0">
                <a:latin typeface="Georgia" pitchFamily="18" charset="0"/>
                <a:cs typeface="Times New Roman" pitchFamily="18" charset="0"/>
              </a:rPr>
              <a:t>Kvasz, L. (2011). </a:t>
            </a:r>
            <a:r>
              <a:rPr lang="cs-CZ" sz="1600" i="1" dirty="0" smtClean="0">
                <a:latin typeface="Georgia" pitchFamily="18" charset="0"/>
                <a:cs typeface="Times New Roman" pitchFamily="18" charset="0"/>
              </a:rPr>
              <a:t>Jazyk a změna</a:t>
            </a:r>
            <a:r>
              <a:rPr lang="cs-CZ" sz="1600" dirty="0" smtClean="0">
                <a:latin typeface="Georgia" pitchFamily="18" charset="0"/>
                <a:cs typeface="Times New Roman" pitchFamily="18" charset="0"/>
              </a:rPr>
              <a:t>. Praha: Filosofia.</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p:cNvSpPr txBox="1"/>
          <p:nvPr/>
        </p:nvSpPr>
        <p:spPr>
          <a:xfrm>
            <a:off x="395536" y="260648"/>
            <a:ext cx="8208912" cy="646331"/>
          </a:xfrm>
          <a:prstGeom prst="rect">
            <a:avLst/>
          </a:prstGeom>
          <a:noFill/>
        </p:spPr>
        <p:txBody>
          <a:bodyPr wrap="square" rtlCol="0">
            <a:spAutoFit/>
          </a:bodyPr>
          <a:lstStyle/>
          <a:p>
            <a:r>
              <a:rPr lang="cs-CZ" sz="3600" b="1" dirty="0" smtClean="0">
                <a:solidFill>
                  <a:srgbClr val="FF0000"/>
                </a:solidFill>
                <a:latin typeface="Georgia" pitchFamily="18" charset="0"/>
                <a:cs typeface="Times New Roman" pitchFamily="18" charset="0"/>
              </a:rPr>
              <a:t>600</a:t>
            </a:r>
            <a:r>
              <a:rPr lang="cs-CZ" sz="3600" dirty="0" smtClean="0">
                <a:solidFill>
                  <a:srgbClr val="0070C0"/>
                </a:solidFill>
                <a:latin typeface="Georgia" pitchFamily="18" charset="0"/>
                <a:cs typeface="Times New Roman" pitchFamily="18" charset="0"/>
              </a:rPr>
              <a:t>     Kostnický koncil 1414-1418</a:t>
            </a:r>
            <a:endParaRPr lang="cs-CZ" sz="3600" dirty="0">
              <a:solidFill>
                <a:srgbClr val="0070C0"/>
              </a:solidFill>
              <a:latin typeface="Georgia" pitchFamily="18" charset="0"/>
              <a:cs typeface="Times New Roman" pitchFamily="18" charset="0"/>
            </a:endParaRPr>
          </a:p>
        </p:txBody>
      </p:sp>
      <p:pic>
        <p:nvPicPr>
          <p:cNvPr id="6" name="Obrázek 5" descr="Zabarella 1.jpg"/>
          <p:cNvPicPr>
            <a:picLocks noChangeAspect="1"/>
          </p:cNvPicPr>
          <p:nvPr/>
        </p:nvPicPr>
        <p:blipFill>
          <a:blip r:embed="rId3" cstate="print"/>
          <a:stretch>
            <a:fillRect/>
          </a:stretch>
        </p:blipFill>
        <p:spPr>
          <a:xfrm>
            <a:off x="899592" y="1196752"/>
            <a:ext cx="2160240" cy="2808312"/>
          </a:xfrm>
          <a:prstGeom prst="rect">
            <a:avLst/>
          </a:prstGeom>
        </p:spPr>
      </p:pic>
      <p:pic>
        <p:nvPicPr>
          <p:cNvPr id="4" name="Obrázek 3" descr="Gerson 1.jpg"/>
          <p:cNvPicPr>
            <a:picLocks noChangeAspect="1"/>
          </p:cNvPicPr>
          <p:nvPr/>
        </p:nvPicPr>
        <p:blipFill>
          <a:blip r:embed="rId4" cstate="print"/>
          <a:stretch>
            <a:fillRect/>
          </a:stretch>
        </p:blipFill>
        <p:spPr>
          <a:xfrm>
            <a:off x="3491880" y="1196752"/>
            <a:ext cx="1944216" cy="2809860"/>
          </a:xfrm>
          <a:prstGeom prst="rect">
            <a:avLst/>
          </a:prstGeom>
        </p:spPr>
      </p:pic>
      <p:pic>
        <p:nvPicPr>
          <p:cNvPr id="5" name="Obrázek 4" descr="ailly 1.jpg"/>
          <p:cNvPicPr>
            <a:picLocks noChangeAspect="1"/>
          </p:cNvPicPr>
          <p:nvPr/>
        </p:nvPicPr>
        <p:blipFill>
          <a:blip r:embed="rId5" cstate="print"/>
          <a:stretch>
            <a:fillRect/>
          </a:stretch>
        </p:blipFill>
        <p:spPr>
          <a:xfrm>
            <a:off x="5868144" y="1196752"/>
            <a:ext cx="2016224" cy="2763771"/>
          </a:xfrm>
          <a:prstGeom prst="rect">
            <a:avLst/>
          </a:prstGeom>
        </p:spPr>
      </p:pic>
      <p:sp>
        <p:nvSpPr>
          <p:cNvPr id="7" name="TextovéPole 6"/>
          <p:cNvSpPr txBox="1"/>
          <p:nvPr/>
        </p:nvSpPr>
        <p:spPr>
          <a:xfrm>
            <a:off x="899592" y="4077072"/>
            <a:ext cx="7560840" cy="2339102"/>
          </a:xfrm>
          <a:prstGeom prst="rect">
            <a:avLst/>
          </a:prstGeom>
          <a:noFill/>
        </p:spPr>
        <p:txBody>
          <a:bodyPr wrap="square" rtlCol="0">
            <a:spAutoFit/>
          </a:bodyPr>
          <a:lstStyle/>
          <a:p>
            <a:r>
              <a:rPr lang="en-US" dirty="0" smtClean="0">
                <a:solidFill>
                  <a:srgbClr val="0070C0"/>
                </a:solidFill>
                <a:latin typeface="Georgia" pitchFamily="18" charset="0"/>
              </a:rPr>
              <a:t>F</a:t>
            </a:r>
            <a:r>
              <a:rPr lang="cs-CZ" dirty="0" smtClean="0">
                <a:solidFill>
                  <a:srgbClr val="0070C0"/>
                </a:solidFill>
                <a:latin typeface="Georgia" pitchFamily="18" charset="0"/>
              </a:rPr>
              <a:t>rancesco Zabarella	Jean Gerson	            Pierre d‘Ailly</a:t>
            </a:r>
          </a:p>
          <a:p>
            <a:endParaRPr lang="cs-CZ" dirty="0" smtClean="0"/>
          </a:p>
          <a:p>
            <a:r>
              <a:rPr lang="cs-CZ" b="1" dirty="0" smtClean="0">
                <a:solidFill>
                  <a:srgbClr val="0070C0"/>
                </a:solidFill>
                <a:latin typeface="Georgia" pitchFamily="18" charset="0"/>
              </a:rPr>
              <a:t>NOMINALISTÉ</a:t>
            </a:r>
            <a:r>
              <a:rPr lang="cs-CZ" dirty="0" smtClean="0">
                <a:latin typeface="Georgia" pitchFamily="18" charset="0"/>
              </a:rPr>
              <a:t> </a:t>
            </a:r>
            <a:r>
              <a:rPr lang="cs-CZ" sz="1400" dirty="0" smtClean="0">
                <a:latin typeface="Georgia" pitchFamily="18" charset="0"/>
              </a:rPr>
              <a:t>(Zabarella, Gerson, d‘Ailly)</a:t>
            </a:r>
          </a:p>
          <a:p>
            <a:r>
              <a:rPr lang="cs-CZ" sz="1400" dirty="0" smtClean="0">
                <a:latin typeface="Georgia" pitchFamily="18" charset="0"/>
              </a:rPr>
              <a:t>„universalia sunt realia“, „universalia sunt ante res“</a:t>
            </a:r>
          </a:p>
          <a:p>
            <a:endParaRPr lang="cs-CZ" b="1" dirty="0" smtClean="0">
              <a:solidFill>
                <a:srgbClr val="0070C0"/>
              </a:solidFill>
              <a:latin typeface="Georgia" pitchFamily="18" charset="0"/>
            </a:endParaRPr>
          </a:p>
          <a:p>
            <a:r>
              <a:rPr lang="cs-CZ" b="1" dirty="0" smtClean="0">
                <a:solidFill>
                  <a:srgbClr val="0070C0"/>
                </a:solidFill>
                <a:latin typeface="Georgia" pitchFamily="18" charset="0"/>
              </a:rPr>
              <a:t>REALISTÉ</a:t>
            </a:r>
            <a:r>
              <a:rPr lang="cs-CZ" sz="1400" dirty="0" smtClean="0">
                <a:latin typeface="Georgia" pitchFamily="18" charset="0"/>
              </a:rPr>
              <a:t> (Viklef, Hus)</a:t>
            </a:r>
          </a:p>
          <a:p>
            <a:r>
              <a:rPr lang="cs-CZ" sz="1400" dirty="0" smtClean="0">
                <a:latin typeface="Georgia" pitchFamily="18" charset="0"/>
              </a:rPr>
              <a:t>„universalia sunt nomina“, „universalia sunt post res“</a:t>
            </a:r>
          </a:p>
          <a:p>
            <a:endParaRPr lang="cs-CZ" sz="1400" dirty="0" smtClean="0"/>
          </a:p>
          <a:p>
            <a:r>
              <a:rPr lang="cs-CZ" sz="1400" dirty="0" smtClean="0"/>
              <a:t>	</a:t>
            </a:r>
            <a:endParaRPr lang="cs-CZ" dirty="0"/>
          </a:p>
        </p:txBody>
      </p:sp>
      <p:pic>
        <p:nvPicPr>
          <p:cNvPr id="8" name="Picture 2"/>
          <p:cNvPicPr>
            <a:picLocks noChangeAspect="1" noChangeArrowheads="1"/>
          </p:cNvPicPr>
          <p:nvPr/>
        </p:nvPicPr>
        <p:blipFill>
          <a:blip r:embed="rId6" cstate="print">
            <a:extLst>
              <a:ext uri="{BEBA8EAE-BF5A-486C-A8C5-ECC9F3942E4B}">
                <a14:imgProps xmlns="" xmlns:a14="http://schemas.microsoft.com/office/drawing/2010/main">
                  <a14:imgLayer r:embed="rId7">
                    <a14:imgEffect>
                      <a14:brightnessContrast bright="-16000" contrast="32000"/>
                    </a14:imgEffect>
                  </a14:imgLayer>
                </a14:imgProps>
              </a:ext>
              <a:ext uri="{28A0092B-C50C-407E-A947-70E740481C1C}">
                <a14:useLocalDpi xmlns="" xmlns:a14="http://schemas.microsoft.com/office/drawing/2010/main" val="0"/>
              </a:ext>
            </a:extLst>
          </a:blip>
          <a:srcRect/>
          <a:stretch>
            <a:fillRect/>
          </a:stretch>
        </p:blipFill>
        <p:spPr bwMode="auto">
          <a:xfrm>
            <a:off x="5292080" y="4437112"/>
            <a:ext cx="1445970" cy="187220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9" name="Obrázek 8" descr="Viklef 2.jpg"/>
          <p:cNvPicPr>
            <a:picLocks noChangeAspect="1"/>
          </p:cNvPicPr>
          <p:nvPr/>
        </p:nvPicPr>
        <p:blipFill>
          <a:blip r:embed="rId8" cstate="print"/>
          <a:stretch>
            <a:fillRect/>
          </a:stretch>
        </p:blipFill>
        <p:spPr>
          <a:xfrm>
            <a:off x="6948264" y="4437112"/>
            <a:ext cx="1440160" cy="1887603"/>
          </a:xfrm>
          <a:prstGeom prst="rect">
            <a:avLst/>
          </a:prstGeom>
        </p:spPr>
      </p:pic>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1"/>
          <p:cNvSpPr txBox="1">
            <a:spLocks noChangeArrowheads="1"/>
          </p:cNvSpPr>
          <p:nvPr/>
        </p:nvSpPr>
        <p:spPr bwMode="auto">
          <a:xfrm>
            <a:off x="827584" y="980728"/>
            <a:ext cx="7488832" cy="4003276"/>
          </a:xfrm>
          <a:prstGeom prst="rect">
            <a:avLst/>
          </a:prstGeom>
          <a:noFill/>
          <a:ln w="9525">
            <a:noFill/>
            <a:round/>
            <a:headEnd/>
            <a:tailEnd/>
          </a:ln>
        </p:spPr>
        <p:txBody>
          <a:bodyPr wrap="square" lIns="90000" tIns="46800" rIns="90000" bIns="46800">
            <a:spAutoFit/>
          </a:bodyPr>
          <a:lstStyle/>
          <a:p>
            <a:pP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cs-CZ" sz="5400" dirty="0" smtClean="0">
              <a:solidFill>
                <a:srgbClr val="000000"/>
              </a:solidFill>
              <a:latin typeface="Georgia" pitchFamily="18" charset="0"/>
              <a:cs typeface="Times New Roman" pitchFamily="18" charset="0"/>
            </a:endParaRPr>
          </a:p>
          <a:p>
            <a:pPr algn="ct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4400" dirty="0" smtClean="0">
                <a:solidFill>
                  <a:srgbClr val="000000"/>
                </a:solidFill>
                <a:latin typeface="Georgia" pitchFamily="18" charset="0"/>
                <a:cs typeface="Times New Roman" pitchFamily="18" charset="0"/>
              </a:rPr>
              <a:t>Tato věta neplatí.</a:t>
            </a:r>
          </a:p>
          <a:p>
            <a:pPr algn="ct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cs-CZ" sz="4400" dirty="0" smtClean="0">
              <a:solidFill>
                <a:srgbClr val="000000"/>
              </a:solidFill>
              <a:latin typeface="Georgia" pitchFamily="18" charset="0"/>
              <a:cs typeface="Times New Roman" pitchFamily="18" charset="0"/>
            </a:endParaRPr>
          </a:p>
          <a:p>
            <a:pPr algn="ct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cs-CZ" sz="4400" dirty="0" smtClean="0">
              <a:solidFill>
                <a:srgbClr val="000000"/>
              </a:solidFill>
              <a:latin typeface="Georgia" pitchFamily="18" charset="0"/>
              <a:cs typeface="Times New Roman" pitchFamily="18" charset="0"/>
            </a:endParaRPr>
          </a:p>
          <a:p>
            <a:pPr algn="ct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cs-CZ" sz="2800" dirty="0" smtClean="0">
              <a:solidFill>
                <a:srgbClr val="000000"/>
              </a:solidFill>
              <a:latin typeface="Times New Roman" pitchFamily="18" charset="0"/>
              <a:cs typeface="Times New Roman" pitchFamily="18" charset="0"/>
            </a:endParaRPr>
          </a:p>
          <a:p>
            <a:pPr algn="ct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cs-CZ" sz="2000" dirty="0" smtClean="0">
              <a:solidFill>
                <a:srgbClr val="000000"/>
              </a:solidFill>
              <a:latin typeface="Times New Roman" pitchFamily="18" charset="0"/>
              <a:cs typeface="Times New Roman" pitchFamily="18" charset="0"/>
            </a:endParaRPr>
          </a:p>
          <a:p>
            <a:pPr algn="ct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cs-CZ" sz="2000" dirty="0" smtClean="0">
              <a:solidFill>
                <a:srgbClr val="000000"/>
              </a:solidFill>
              <a:latin typeface="Times New Roman" pitchFamily="18" charset="0"/>
              <a:cs typeface="Times New Roman" pitchFamily="18" charset="0"/>
            </a:endParaRPr>
          </a:p>
        </p:txBody>
      </p:sp>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1"/>
          <p:cNvSpPr txBox="1">
            <a:spLocks noChangeArrowheads="1"/>
          </p:cNvSpPr>
          <p:nvPr/>
        </p:nvSpPr>
        <p:spPr bwMode="auto">
          <a:xfrm>
            <a:off x="827584" y="980728"/>
            <a:ext cx="7488832" cy="2218172"/>
          </a:xfrm>
          <a:prstGeom prst="rect">
            <a:avLst/>
          </a:prstGeom>
          <a:noFill/>
          <a:ln w="9525">
            <a:noFill/>
            <a:round/>
            <a:headEnd/>
            <a:tailEnd/>
          </a:ln>
        </p:spPr>
        <p:txBody>
          <a:bodyPr wrap="square" lIns="90000" tIns="46800" rIns="90000" bIns="46800">
            <a:spAutoFit/>
          </a:bodyPr>
          <a:lstStyle/>
          <a:p>
            <a:pP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cs-CZ" sz="5400" dirty="0" smtClean="0">
              <a:solidFill>
                <a:srgbClr val="000000"/>
              </a:solidFill>
              <a:latin typeface="Georgia" pitchFamily="18" charset="0"/>
              <a:cs typeface="Times New Roman" pitchFamily="18" charset="0"/>
            </a:endParaRPr>
          </a:p>
          <a:p>
            <a:pPr algn="ct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4400" dirty="0" smtClean="0">
                <a:solidFill>
                  <a:srgbClr val="000000"/>
                </a:solidFill>
                <a:latin typeface="Georgia" pitchFamily="18" charset="0"/>
                <a:cs typeface="Times New Roman" pitchFamily="18" charset="0"/>
              </a:rPr>
              <a:t>Já lžu.</a:t>
            </a:r>
            <a:endParaRPr lang="cs-CZ" sz="2800" dirty="0" smtClean="0">
              <a:solidFill>
                <a:srgbClr val="000000"/>
              </a:solidFill>
              <a:latin typeface="Times New Roman" pitchFamily="18" charset="0"/>
              <a:cs typeface="Times New Roman" pitchFamily="18" charset="0"/>
            </a:endParaRPr>
          </a:p>
          <a:p>
            <a:pPr algn="ct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cs-CZ" sz="2000" dirty="0" smtClean="0">
              <a:solidFill>
                <a:srgbClr val="000000"/>
              </a:solidFill>
              <a:latin typeface="Times New Roman" pitchFamily="18" charset="0"/>
              <a:cs typeface="Times New Roman" pitchFamily="18" charset="0"/>
            </a:endParaRPr>
          </a:p>
          <a:p>
            <a:pPr algn="ct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cs-CZ" sz="2000" dirty="0" smtClean="0">
              <a:solidFill>
                <a:srgbClr val="000000"/>
              </a:solidFill>
              <a:latin typeface="Times New Roman" pitchFamily="18" charset="0"/>
              <a:cs typeface="Times New Roman" pitchFamily="18" charset="0"/>
            </a:endParaRPr>
          </a:p>
        </p:txBody>
      </p:sp>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1"/>
          <p:cNvSpPr txBox="1">
            <a:spLocks noChangeArrowheads="1"/>
          </p:cNvSpPr>
          <p:nvPr/>
        </p:nvSpPr>
        <p:spPr bwMode="auto">
          <a:xfrm>
            <a:off x="827584" y="980728"/>
            <a:ext cx="7488832" cy="2372061"/>
          </a:xfrm>
          <a:prstGeom prst="rect">
            <a:avLst/>
          </a:prstGeom>
          <a:noFill/>
          <a:ln w="9525">
            <a:noFill/>
            <a:round/>
            <a:headEnd/>
            <a:tailEnd/>
          </a:ln>
        </p:spPr>
        <p:txBody>
          <a:bodyPr wrap="square" lIns="90000" tIns="46800" rIns="90000" bIns="46800">
            <a:spAutoFit/>
          </a:bodyPr>
          <a:lstStyle/>
          <a:p>
            <a:pP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1600" dirty="0" smtClean="0">
                <a:solidFill>
                  <a:srgbClr val="000000"/>
                </a:solidFill>
                <a:latin typeface="Georgia" pitchFamily="18" charset="0"/>
                <a:cs typeface="Times New Roman" pitchFamily="18" charset="0"/>
              </a:rPr>
              <a:t>Na straně 44 knížky </a:t>
            </a:r>
            <a:r>
              <a:rPr lang="cs-CZ" sz="1600" i="1" dirty="0" smtClean="0">
                <a:solidFill>
                  <a:srgbClr val="0070C0"/>
                </a:solidFill>
                <a:latin typeface="Georgia" pitchFamily="18" charset="0"/>
                <a:cs typeface="Times New Roman" pitchFamily="18" charset="0"/>
              </a:rPr>
              <a:t>Idea, číslo, pravidlo (2011) </a:t>
            </a:r>
            <a:r>
              <a:rPr lang="cs-CZ" sz="1600" dirty="0" smtClean="0">
                <a:solidFill>
                  <a:srgbClr val="000000"/>
                </a:solidFill>
                <a:latin typeface="Georgia" pitchFamily="18" charset="0"/>
                <a:cs typeface="Times New Roman" pitchFamily="18" charset="0"/>
              </a:rPr>
              <a:t>od Vojtěcha Kolmana je uveden výrok jednoho z kandidátů na prezidenta republiky</a:t>
            </a:r>
          </a:p>
          <a:p>
            <a:pP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cs-CZ" sz="1600" dirty="0" smtClean="0">
              <a:solidFill>
                <a:srgbClr val="000000"/>
              </a:solidFill>
              <a:latin typeface="Georgia" pitchFamily="18" charset="0"/>
              <a:cs typeface="Times New Roman" pitchFamily="18" charset="0"/>
            </a:endParaRPr>
          </a:p>
          <a:p>
            <a:pP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cs-CZ" sz="1600" dirty="0" smtClean="0">
              <a:solidFill>
                <a:srgbClr val="000000"/>
              </a:solidFill>
              <a:latin typeface="Georgia" pitchFamily="18" charset="0"/>
              <a:cs typeface="Times New Roman" pitchFamily="18" charset="0"/>
            </a:endParaRPr>
          </a:p>
          <a:p>
            <a:pPr algn="ct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4400" dirty="0" smtClean="0">
                <a:solidFill>
                  <a:srgbClr val="000000"/>
                </a:solidFill>
                <a:latin typeface="Georgia" pitchFamily="18" charset="0"/>
                <a:cs typeface="Times New Roman" pitchFamily="18" charset="0"/>
              </a:rPr>
              <a:t>„Mám morální kredit“</a:t>
            </a:r>
            <a:endParaRPr lang="cs-CZ" sz="2800" dirty="0" smtClean="0">
              <a:solidFill>
                <a:srgbClr val="000000"/>
              </a:solidFill>
              <a:latin typeface="Times New Roman" pitchFamily="18" charset="0"/>
              <a:cs typeface="Times New Roman" pitchFamily="18" charset="0"/>
            </a:endParaRPr>
          </a:p>
          <a:p>
            <a:pPr algn="ct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cs-CZ" sz="2000" dirty="0" smtClean="0">
              <a:solidFill>
                <a:srgbClr val="000000"/>
              </a:solidFill>
              <a:latin typeface="Times New Roman" pitchFamily="18" charset="0"/>
              <a:cs typeface="Times New Roman" pitchFamily="18" charset="0"/>
            </a:endParaRPr>
          </a:p>
          <a:p>
            <a:pPr algn="ct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cs-CZ" sz="2000" dirty="0" smtClean="0">
              <a:solidFill>
                <a:srgbClr val="000000"/>
              </a:solidFill>
              <a:latin typeface="Times New Roman" pitchFamily="18" charset="0"/>
              <a:cs typeface="Times New Roman" pitchFamily="18" charset="0"/>
            </a:endParaRPr>
          </a:p>
        </p:txBody>
      </p:sp>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1"/>
          <p:cNvSpPr txBox="1">
            <a:spLocks noChangeArrowheads="1"/>
          </p:cNvSpPr>
          <p:nvPr/>
        </p:nvSpPr>
        <p:spPr bwMode="auto">
          <a:xfrm>
            <a:off x="827584" y="980728"/>
            <a:ext cx="7488832" cy="4988161"/>
          </a:xfrm>
          <a:prstGeom prst="rect">
            <a:avLst/>
          </a:prstGeom>
          <a:noFill/>
          <a:ln w="9525">
            <a:noFill/>
            <a:round/>
            <a:headEnd/>
            <a:tailEnd/>
          </a:ln>
        </p:spPr>
        <p:txBody>
          <a:bodyPr wrap="square" lIns="90000" tIns="46800" rIns="90000" bIns="46800">
            <a:spAutoFit/>
          </a:bodyPr>
          <a:lstStyle/>
          <a:p>
            <a:pP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cs-CZ" sz="5400" dirty="0" smtClean="0">
              <a:solidFill>
                <a:srgbClr val="000000"/>
              </a:solidFill>
              <a:latin typeface="Georgia" pitchFamily="18" charset="0"/>
              <a:cs typeface="Times New Roman" pitchFamily="18" charset="0"/>
            </a:endParaRPr>
          </a:p>
          <a:p>
            <a:pPr algn="ct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2800" dirty="0" smtClean="0">
                <a:solidFill>
                  <a:srgbClr val="000000"/>
                </a:solidFill>
                <a:latin typeface="Georgia" pitchFamily="18" charset="0"/>
                <a:cs typeface="Times New Roman" pitchFamily="18" charset="0"/>
              </a:rPr>
              <a:t>Logika</a:t>
            </a:r>
          </a:p>
          <a:p>
            <a:pPr algn="ct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1400" dirty="0" smtClean="0">
                <a:solidFill>
                  <a:srgbClr val="000000"/>
                </a:solidFill>
                <a:latin typeface="Georgia" pitchFamily="18" charset="0"/>
                <a:cs typeface="Times New Roman" pitchFamily="18" charset="0"/>
              </a:rPr>
              <a:t>(toto umění je základem všech věd, a proto učitel této vědy nepotřebuje znát vědy ostatní)</a:t>
            </a:r>
          </a:p>
          <a:p>
            <a:pPr algn="ct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1200" dirty="0" smtClean="0">
                <a:solidFill>
                  <a:srgbClr val="000000"/>
                </a:solidFill>
                <a:latin typeface="Georgia" pitchFamily="18" charset="0"/>
                <a:cs typeface="Times New Roman" pitchFamily="18" charset="0"/>
              </a:rPr>
              <a:t>Gersonides ve svém komentáři k Porfyriově úvodu ke </a:t>
            </a:r>
            <a:r>
              <a:rPr lang="cs-CZ" sz="1200" i="1" dirty="0" smtClean="0">
                <a:solidFill>
                  <a:srgbClr val="000000"/>
                </a:solidFill>
                <a:latin typeface="Georgia" pitchFamily="18" charset="0"/>
                <a:cs typeface="Times New Roman" pitchFamily="18" charset="0"/>
              </a:rPr>
              <a:t>Kategoriím</a:t>
            </a:r>
          </a:p>
          <a:p>
            <a:pPr algn="ct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2800" dirty="0" smtClean="0">
                <a:solidFill>
                  <a:srgbClr val="000000"/>
                </a:solidFill>
                <a:latin typeface="Georgia" pitchFamily="18" charset="0"/>
                <a:cs typeface="Times New Roman" pitchFamily="18" charset="0"/>
              </a:rPr>
              <a:t>formální logika</a:t>
            </a:r>
          </a:p>
          <a:p>
            <a:pPr algn="ct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1400" dirty="0" smtClean="0">
                <a:solidFill>
                  <a:srgbClr val="000000"/>
                </a:solidFill>
                <a:latin typeface="Georgia" pitchFamily="18" charset="0"/>
                <a:cs typeface="Times New Roman" pitchFamily="18" charset="0"/>
              </a:rPr>
              <a:t>(není omezena na nějaký konkrétní subjekt)</a:t>
            </a:r>
          </a:p>
          <a:p>
            <a:pPr algn="ct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2800" dirty="0" smtClean="0">
                <a:solidFill>
                  <a:srgbClr val="000000"/>
                </a:solidFill>
                <a:latin typeface="Georgia" pitchFamily="18" charset="0"/>
                <a:cs typeface="Times New Roman" pitchFamily="18" charset="0"/>
              </a:rPr>
              <a:t>              dialektická logika </a:t>
            </a:r>
            <a:r>
              <a:rPr lang="cs-CZ" sz="1400" dirty="0" smtClean="0">
                <a:solidFill>
                  <a:srgbClr val="000000"/>
                </a:solidFill>
                <a:latin typeface="Georgia" pitchFamily="18" charset="0"/>
                <a:cs typeface="Times New Roman" pitchFamily="18" charset="0"/>
              </a:rPr>
              <a:t>(Hegel, Marx)</a:t>
            </a:r>
          </a:p>
          <a:p>
            <a:pPr algn="ct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1400" dirty="0" smtClean="0">
                <a:solidFill>
                  <a:srgbClr val="000000"/>
                </a:solidFill>
                <a:latin typeface="Georgia" pitchFamily="18" charset="0"/>
                <a:cs typeface="Times New Roman" pitchFamily="18" charset="0"/>
              </a:rPr>
              <a:t>(zákony vývoje společnosti)</a:t>
            </a:r>
          </a:p>
          <a:p>
            <a:pPr algn="ct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2800" dirty="0" smtClean="0">
                <a:solidFill>
                  <a:srgbClr val="000000"/>
                </a:solidFill>
                <a:latin typeface="Georgia" pitchFamily="18" charset="0"/>
                <a:cs typeface="Times New Roman" pitchFamily="18" charset="0"/>
              </a:rPr>
              <a:t>        transcendentální logika </a:t>
            </a:r>
            <a:r>
              <a:rPr lang="cs-CZ" sz="1400" dirty="0" smtClean="0">
                <a:solidFill>
                  <a:srgbClr val="000000"/>
                </a:solidFill>
                <a:latin typeface="Georgia" pitchFamily="18" charset="0"/>
                <a:cs typeface="Times New Roman" pitchFamily="18" charset="0"/>
              </a:rPr>
              <a:t>(Kant)</a:t>
            </a:r>
          </a:p>
          <a:p>
            <a:pPr algn="ct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1400" dirty="0" smtClean="0">
                <a:solidFill>
                  <a:srgbClr val="000000"/>
                </a:solidFill>
                <a:latin typeface="Georgia" pitchFamily="18" charset="0"/>
                <a:cs typeface="Times New Roman" pitchFamily="18" charset="0"/>
              </a:rPr>
              <a:t>(zákonitosti empirického světa)</a:t>
            </a:r>
          </a:p>
          <a:p>
            <a:pPr algn="ct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cs-CZ" sz="2800" dirty="0" smtClean="0">
              <a:solidFill>
                <a:srgbClr val="000000"/>
              </a:solidFill>
              <a:latin typeface="Georgia" pitchFamily="18" charset="0"/>
              <a:cs typeface="Times New Roman" pitchFamily="18" charset="0"/>
            </a:endParaRPr>
          </a:p>
          <a:p>
            <a:pPr algn="ct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cs-CZ" sz="1400" dirty="0" smtClean="0">
              <a:solidFill>
                <a:srgbClr val="000000"/>
              </a:solidFill>
              <a:latin typeface="Times New Roman" pitchFamily="18" charset="0"/>
              <a:cs typeface="Times New Roman" pitchFamily="18" charset="0"/>
            </a:endParaRPr>
          </a:p>
          <a:p>
            <a:pPr algn="ct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cs-CZ" sz="2000" dirty="0" smtClean="0">
              <a:solidFill>
                <a:srgbClr val="000000"/>
              </a:solidFill>
              <a:latin typeface="Times New Roman" pitchFamily="18" charset="0"/>
              <a:cs typeface="Times New Roman" pitchFamily="18" charset="0"/>
            </a:endParaRPr>
          </a:p>
          <a:p>
            <a:pPr algn="ct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cs-CZ" sz="2000" dirty="0" smtClean="0">
              <a:solidFill>
                <a:srgbClr val="000000"/>
              </a:solidFill>
              <a:latin typeface="Times New Roman" pitchFamily="18" charset="0"/>
              <a:cs typeface="Times New Roman" pitchFamily="18" charset="0"/>
            </a:endParaRPr>
          </a:p>
        </p:txBody>
      </p:sp>
      <p:pic>
        <p:nvPicPr>
          <p:cNvPr id="3" name="Obrázek 2" descr="gersonides 1.jpg"/>
          <p:cNvPicPr>
            <a:picLocks noChangeAspect="1"/>
          </p:cNvPicPr>
          <p:nvPr/>
        </p:nvPicPr>
        <p:blipFill>
          <a:blip r:embed="rId3" cstate="print"/>
          <a:stretch>
            <a:fillRect/>
          </a:stretch>
        </p:blipFill>
        <p:spPr>
          <a:xfrm>
            <a:off x="467544" y="2708920"/>
            <a:ext cx="2278380" cy="1280160"/>
          </a:xfrm>
          <a:prstGeom prst="rect">
            <a:avLst/>
          </a:prstGeom>
        </p:spPr>
      </p:pic>
      <p:pic>
        <p:nvPicPr>
          <p:cNvPr id="4" name="Obrázek 3" descr="porfirius 1.jpg"/>
          <p:cNvPicPr>
            <a:picLocks noChangeAspect="1"/>
          </p:cNvPicPr>
          <p:nvPr/>
        </p:nvPicPr>
        <p:blipFill>
          <a:blip r:embed="rId4" cstate="print"/>
          <a:stretch>
            <a:fillRect/>
          </a:stretch>
        </p:blipFill>
        <p:spPr>
          <a:xfrm>
            <a:off x="7452320" y="2636912"/>
            <a:ext cx="1005840" cy="1723644"/>
          </a:xfrm>
          <a:prstGeom prst="rect">
            <a:avLst/>
          </a:prstGeom>
        </p:spPr>
      </p:pic>
      <p:pic>
        <p:nvPicPr>
          <p:cNvPr id="5" name="Obrázek 4" descr="Hegel 1.png"/>
          <p:cNvPicPr>
            <a:picLocks noChangeAspect="1"/>
          </p:cNvPicPr>
          <p:nvPr/>
        </p:nvPicPr>
        <p:blipFill>
          <a:blip r:embed="rId5" cstate="print"/>
          <a:stretch>
            <a:fillRect/>
          </a:stretch>
        </p:blipFill>
        <p:spPr>
          <a:xfrm>
            <a:off x="4283968" y="4725144"/>
            <a:ext cx="1085835" cy="1368152"/>
          </a:xfrm>
          <a:prstGeom prst="rect">
            <a:avLst/>
          </a:prstGeom>
        </p:spPr>
      </p:pic>
      <p:pic>
        <p:nvPicPr>
          <p:cNvPr id="6" name="Obrázek 5" descr="kant2.jpg"/>
          <p:cNvPicPr>
            <a:picLocks noChangeAspect="1"/>
          </p:cNvPicPr>
          <p:nvPr/>
        </p:nvPicPr>
        <p:blipFill>
          <a:blip r:embed="rId6" cstate="print"/>
          <a:stretch>
            <a:fillRect/>
          </a:stretch>
        </p:blipFill>
        <p:spPr>
          <a:xfrm>
            <a:off x="2699792" y="4725144"/>
            <a:ext cx="1368152" cy="1606091"/>
          </a:xfrm>
          <a:prstGeom prst="rect">
            <a:avLst/>
          </a:prstGeom>
        </p:spPr>
      </p:pic>
      <p:pic>
        <p:nvPicPr>
          <p:cNvPr id="7" name="Obrázek 6" descr="Marx 4.jpg"/>
          <p:cNvPicPr>
            <a:picLocks noChangeAspect="1"/>
          </p:cNvPicPr>
          <p:nvPr/>
        </p:nvPicPr>
        <p:blipFill>
          <a:blip r:embed="rId7" cstate="print"/>
          <a:stretch>
            <a:fillRect/>
          </a:stretch>
        </p:blipFill>
        <p:spPr>
          <a:xfrm>
            <a:off x="5508104" y="4725144"/>
            <a:ext cx="2598420" cy="1127760"/>
          </a:xfrm>
          <a:prstGeom prst="rect">
            <a:avLst/>
          </a:prstGeom>
        </p:spPr>
      </p:pic>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95536" y="260648"/>
            <a:ext cx="8229600" cy="922114"/>
          </a:xfrm>
        </p:spPr>
        <p:txBody>
          <a:bodyPr>
            <a:normAutofit/>
          </a:bodyPr>
          <a:lstStyle/>
          <a:p>
            <a:pPr algn="l"/>
            <a:r>
              <a:rPr lang="cs-CZ" sz="3200" dirty="0" smtClean="0">
                <a:solidFill>
                  <a:schemeClr val="accent1"/>
                </a:solidFill>
                <a:latin typeface="Georgia" pitchFamily="18" charset="0"/>
                <a:cs typeface="Times New Roman" pitchFamily="18" charset="0"/>
              </a:rPr>
              <a:t>Matematický výraz</a:t>
            </a:r>
            <a:endParaRPr lang="cs-CZ" sz="3200" dirty="0">
              <a:solidFill>
                <a:schemeClr val="accent1"/>
              </a:solidFill>
              <a:latin typeface="Georgia" pitchFamily="18" charset="0"/>
              <a:cs typeface="Times New Roman" pitchFamily="18" charset="0"/>
            </a:endParaRPr>
          </a:p>
        </p:txBody>
      </p:sp>
      <p:graphicFrame>
        <p:nvGraphicFramePr>
          <p:cNvPr id="4" name="Objekt 3"/>
          <p:cNvGraphicFramePr>
            <a:graphicFrameLocks noChangeAspect="1"/>
          </p:cNvGraphicFramePr>
          <p:nvPr/>
        </p:nvGraphicFramePr>
        <p:xfrm>
          <a:off x="467544" y="1124744"/>
          <a:ext cx="7435850" cy="504825"/>
        </p:xfrm>
        <a:graphic>
          <a:graphicData uri="http://schemas.openxmlformats.org/presentationml/2006/ole">
            <p:oleObj spid="_x0000_s345090" name="Equation" r:id="rId3" imgW="2997000" imgH="203040" progId="Equation.DSMT4">
              <p:embed/>
            </p:oleObj>
          </a:graphicData>
        </a:graphic>
      </p:graphicFrame>
      <p:sp>
        <p:nvSpPr>
          <p:cNvPr id="5" name="TextovéPole 4"/>
          <p:cNvSpPr txBox="1"/>
          <p:nvPr/>
        </p:nvSpPr>
        <p:spPr>
          <a:xfrm>
            <a:off x="323528" y="1628800"/>
            <a:ext cx="7560840" cy="1200329"/>
          </a:xfrm>
          <a:prstGeom prst="rect">
            <a:avLst/>
          </a:prstGeom>
          <a:noFill/>
        </p:spPr>
        <p:txBody>
          <a:bodyPr wrap="square" rtlCol="0">
            <a:spAutoFit/>
          </a:bodyPr>
          <a:lstStyle/>
          <a:p>
            <a:r>
              <a:rPr lang="cs-CZ" dirty="0" smtClean="0">
                <a:solidFill>
                  <a:srgbClr val="0070C0"/>
                </a:solidFill>
                <a:latin typeface="Georgia" pitchFamily="18" charset="0"/>
              </a:rPr>
              <a:t>Termy		</a:t>
            </a:r>
            <a:r>
              <a:rPr lang="cs-CZ" dirty="0" smtClean="0">
                <a:latin typeface="Georgia" pitchFamily="18" charset="0"/>
              </a:rPr>
              <a:t>          	</a:t>
            </a:r>
            <a:r>
              <a:rPr lang="cs-CZ" dirty="0" smtClean="0">
                <a:solidFill>
                  <a:srgbClr val="0070C0"/>
                </a:solidFill>
                <a:latin typeface="Georgia" pitchFamily="18" charset="0"/>
              </a:rPr>
              <a:t>Formule</a:t>
            </a:r>
          </a:p>
          <a:p>
            <a:r>
              <a:rPr lang="cs-CZ" dirty="0" smtClean="0">
                <a:latin typeface="Georgia" pitchFamily="18" charset="0"/>
              </a:rPr>
              <a:t>			Výrokové formy		Výroky</a:t>
            </a:r>
          </a:p>
          <a:p>
            <a:r>
              <a:rPr lang="cs-CZ" dirty="0" smtClean="0">
                <a:latin typeface="Georgia" pitchFamily="18" charset="0"/>
              </a:rPr>
              <a:t>			Nerovnice		Nerovnost</a:t>
            </a:r>
          </a:p>
          <a:p>
            <a:r>
              <a:rPr lang="cs-CZ" dirty="0" smtClean="0">
                <a:latin typeface="Georgia" pitchFamily="18" charset="0"/>
              </a:rPr>
              <a:t>			Rovnice			</a:t>
            </a:r>
            <a:r>
              <a:rPr lang="cs-CZ" dirty="0" smtClean="0">
                <a:latin typeface="Georgia" pitchFamily="18" charset="0"/>
              </a:rPr>
              <a:t>Rovnost</a:t>
            </a:r>
            <a:r>
              <a:rPr lang="cs-CZ" dirty="0" smtClean="0">
                <a:latin typeface="Georgia" pitchFamily="18" charset="0"/>
              </a:rPr>
              <a:t>	</a:t>
            </a:r>
            <a:r>
              <a:rPr lang="cs-CZ" dirty="0" smtClean="0"/>
              <a:t>	</a:t>
            </a:r>
            <a:endParaRPr lang="cs-CZ" dirty="0"/>
          </a:p>
        </p:txBody>
      </p:sp>
      <p:graphicFrame>
        <p:nvGraphicFramePr>
          <p:cNvPr id="6" name="Objekt 5"/>
          <p:cNvGraphicFramePr>
            <a:graphicFrameLocks noChangeAspect="1"/>
          </p:cNvGraphicFramePr>
          <p:nvPr/>
        </p:nvGraphicFramePr>
        <p:xfrm>
          <a:off x="467544" y="2996952"/>
          <a:ext cx="2879725" cy="2046287"/>
        </p:xfrm>
        <a:graphic>
          <a:graphicData uri="http://schemas.openxmlformats.org/presentationml/2006/ole">
            <p:oleObj spid="_x0000_s345091" name="Equation" r:id="rId4" imgW="1269720" imgH="901440" progId="Equation.DSMT4">
              <p:embed/>
            </p:oleObj>
          </a:graphicData>
        </a:graphic>
      </p:graphicFrame>
      <p:sp>
        <p:nvSpPr>
          <p:cNvPr id="7" name="TextovéPole 6"/>
          <p:cNvSpPr txBox="1"/>
          <p:nvPr/>
        </p:nvSpPr>
        <p:spPr>
          <a:xfrm>
            <a:off x="4788024" y="2924944"/>
            <a:ext cx="3038011" cy="1569660"/>
          </a:xfrm>
          <a:prstGeom prst="rect">
            <a:avLst/>
          </a:prstGeom>
          <a:noFill/>
        </p:spPr>
        <p:txBody>
          <a:bodyPr wrap="none" rtlCol="0">
            <a:spAutoFit/>
          </a:bodyPr>
          <a:lstStyle/>
          <a:p>
            <a:r>
              <a:rPr lang="cs-CZ" sz="3200" i="1" dirty="0" smtClean="0">
                <a:latin typeface="Georgia" pitchFamily="18" charset="0"/>
              </a:rPr>
              <a:t>O	</a:t>
            </a:r>
            <a:r>
              <a:rPr lang="cs-CZ" sz="2000" i="1" dirty="0" smtClean="0">
                <a:latin typeface="Georgia" pitchFamily="18" charset="0"/>
              </a:rPr>
              <a:t>obor proměnné</a:t>
            </a:r>
            <a:endParaRPr lang="cs-CZ" sz="3200" i="1" dirty="0" smtClean="0">
              <a:latin typeface="Georgia" pitchFamily="18" charset="0"/>
            </a:endParaRPr>
          </a:p>
          <a:p>
            <a:r>
              <a:rPr lang="cs-CZ" sz="3200" i="1" dirty="0" smtClean="0">
                <a:latin typeface="Georgia" pitchFamily="18" charset="0"/>
              </a:rPr>
              <a:t>D	</a:t>
            </a:r>
            <a:r>
              <a:rPr lang="cs-CZ" sz="2000" i="1" dirty="0" smtClean="0">
                <a:latin typeface="Georgia" pitchFamily="18" charset="0"/>
              </a:rPr>
              <a:t>definiční obor</a:t>
            </a:r>
            <a:endParaRPr lang="cs-CZ" sz="3200" i="1" dirty="0" smtClean="0">
              <a:latin typeface="Georgia" pitchFamily="18" charset="0"/>
            </a:endParaRPr>
          </a:p>
          <a:p>
            <a:r>
              <a:rPr lang="cs-CZ" sz="3200" i="1" dirty="0" smtClean="0">
                <a:latin typeface="Georgia" pitchFamily="18" charset="0"/>
              </a:rPr>
              <a:t>P	</a:t>
            </a:r>
            <a:r>
              <a:rPr lang="cs-CZ" sz="2000" i="1" dirty="0" smtClean="0">
                <a:latin typeface="Georgia" pitchFamily="18" charset="0"/>
              </a:rPr>
              <a:t>obor pravdivosti</a:t>
            </a:r>
            <a:endParaRPr lang="cs-CZ" sz="3200" i="1" dirty="0">
              <a:latin typeface="Georgia" pitchFamily="18" charset="0"/>
            </a:endParaRPr>
          </a:p>
        </p:txBody>
      </p:sp>
      <p:sp>
        <p:nvSpPr>
          <p:cNvPr id="9" name="TextovéPole 8"/>
          <p:cNvSpPr txBox="1"/>
          <p:nvPr/>
        </p:nvSpPr>
        <p:spPr>
          <a:xfrm>
            <a:off x="539552" y="5157192"/>
            <a:ext cx="5205271" cy="1015663"/>
          </a:xfrm>
          <a:prstGeom prst="rect">
            <a:avLst/>
          </a:prstGeom>
          <a:noFill/>
        </p:spPr>
        <p:txBody>
          <a:bodyPr wrap="none" rtlCol="0">
            <a:spAutoFit/>
          </a:bodyPr>
          <a:lstStyle/>
          <a:p>
            <a:r>
              <a:rPr lang="cs-CZ" dirty="0" smtClean="0">
                <a:solidFill>
                  <a:srgbClr val="0070C0"/>
                </a:solidFill>
                <a:latin typeface="Georgia" pitchFamily="18" charset="0"/>
              </a:rPr>
              <a:t>Eukleidés:</a:t>
            </a:r>
            <a:r>
              <a:rPr lang="el-GR" dirty="0" smtClean="0">
                <a:solidFill>
                  <a:srgbClr val="0070C0"/>
                </a:solidFill>
                <a:latin typeface="Times New Roman" pitchFamily="18" charset="0"/>
                <a:cs typeface="Times New Roman" pitchFamily="18" charset="0"/>
              </a:rPr>
              <a:t>Στοιχεία, </a:t>
            </a:r>
            <a:r>
              <a:rPr lang="cs-CZ" dirty="0" smtClean="0">
                <a:solidFill>
                  <a:srgbClr val="0070C0"/>
                </a:solidFill>
                <a:latin typeface="Georgia" pitchFamily="18" charset="0"/>
              </a:rPr>
              <a:t>Stoicheia</a:t>
            </a:r>
            <a:r>
              <a:rPr lang="cs-CZ" dirty="0" smtClean="0">
                <a:solidFill>
                  <a:srgbClr val="0070C0"/>
                </a:solidFill>
              </a:rPr>
              <a:t> </a:t>
            </a:r>
            <a:r>
              <a:rPr lang="cs-CZ" dirty="0" smtClean="0">
                <a:latin typeface="Georgia" pitchFamily="18" charset="0"/>
              </a:rPr>
              <a:t>(Základy)</a:t>
            </a:r>
            <a:endParaRPr lang="cs-CZ" dirty="0" smtClean="0">
              <a:solidFill>
                <a:srgbClr val="0070C0"/>
              </a:solidFill>
              <a:latin typeface="Georgia" pitchFamily="18" charset="0"/>
            </a:endParaRPr>
          </a:p>
          <a:p>
            <a:r>
              <a:rPr lang="cs-CZ" dirty="0" smtClean="0">
                <a:solidFill>
                  <a:srgbClr val="0070C0"/>
                </a:solidFill>
                <a:latin typeface="Georgia" pitchFamily="18" charset="0"/>
              </a:rPr>
              <a:t>David </a:t>
            </a:r>
            <a:r>
              <a:rPr lang="cs-CZ" dirty="0" smtClean="0">
                <a:solidFill>
                  <a:srgbClr val="0070C0"/>
                </a:solidFill>
                <a:latin typeface="Georgia" pitchFamily="18" charset="0"/>
              </a:rPr>
              <a:t>Hilbert: Grundlagen der geometrie. </a:t>
            </a:r>
            <a:r>
              <a:rPr lang="cs-CZ" sz="1200" dirty="0" smtClean="0">
                <a:latin typeface="Georgia" pitchFamily="18" charset="0"/>
              </a:rPr>
              <a:t>(Strana 2)</a:t>
            </a:r>
          </a:p>
          <a:p>
            <a:r>
              <a:rPr lang="cs-CZ" sz="1200" dirty="0" smtClean="0">
                <a:latin typeface="Georgia" pitchFamily="18" charset="0"/>
              </a:rPr>
              <a:t>Bod, přímka, rovina 		</a:t>
            </a:r>
          </a:p>
          <a:p>
            <a:r>
              <a:rPr lang="cs-CZ" sz="1200" dirty="0" smtClean="0">
                <a:latin typeface="Georgia" pitchFamily="18" charset="0"/>
              </a:rPr>
              <a:t>Polopřímka,  polorovina</a:t>
            </a:r>
            <a:endParaRPr lang="cs-CZ" sz="1200" dirty="0">
              <a:latin typeface="Georgia" pitchFamily="18" charset="0"/>
            </a:endParaRPr>
          </a:p>
        </p:txBody>
      </p:sp>
      <p:pic>
        <p:nvPicPr>
          <p:cNvPr id="10" name="Obrázek 9" descr="Eukleidés 3.png.jpg"/>
          <p:cNvPicPr>
            <a:picLocks noChangeAspect="1"/>
          </p:cNvPicPr>
          <p:nvPr/>
        </p:nvPicPr>
        <p:blipFill>
          <a:blip r:embed="rId5" cstate="print"/>
          <a:stretch>
            <a:fillRect/>
          </a:stretch>
        </p:blipFill>
        <p:spPr>
          <a:xfrm>
            <a:off x="5940152" y="4509120"/>
            <a:ext cx="1215578" cy="1442486"/>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95536" y="260648"/>
            <a:ext cx="8229600" cy="922114"/>
          </a:xfrm>
        </p:spPr>
        <p:txBody>
          <a:bodyPr>
            <a:normAutofit/>
          </a:bodyPr>
          <a:lstStyle/>
          <a:p>
            <a:pPr algn="l"/>
            <a:r>
              <a:rPr lang="cs-CZ" sz="3200" dirty="0" smtClean="0">
                <a:solidFill>
                  <a:schemeClr val="accent1"/>
                </a:solidFill>
                <a:latin typeface="Georgia" pitchFamily="18" charset="0"/>
                <a:cs typeface="Times New Roman" pitchFamily="18" charset="0"/>
              </a:rPr>
              <a:t>Elementární geometrie</a:t>
            </a:r>
            <a:endParaRPr lang="cs-CZ" sz="3200" dirty="0">
              <a:solidFill>
                <a:schemeClr val="accent1"/>
              </a:solidFill>
              <a:latin typeface="Georgia" pitchFamily="18" charset="0"/>
              <a:cs typeface="Times New Roman" pitchFamily="18" charset="0"/>
            </a:endParaRPr>
          </a:p>
        </p:txBody>
      </p:sp>
      <p:sp>
        <p:nvSpPr>
          <p:cNvPr id="5" name="TextovéPole 4"/>
          <p:cNvSpPr txBox="1"/>
          <p:nvPr/>
        </p:nvSpPr>
        <p:spPr>
          <a:xfrm>
            <a:off x="323528" y="1628800"/>
            <a:ext cx="7560840" cy="369332"/>
          </a:xfrm>
          <a:prstGeom prst="rect">
            <a:avLst/>
          </a:prstGeom>
          <a:noFill/>
        </p:spPr>
        <p:txBody>
          <a:bodyPr wrap="square" rtlCol="0">
            <a:spAutoFit/>
          </a:bodyPr>
          <a:lstStyle/>
          <a:p>
            <a:r>
              <a:rPr lang="cs-CZ" dirty="0" smtClean="0"/>
              <a:t>	</a:t>
            </a:r>
            <a:endParaRPr lang="cs-CZ" dirty="0"/>
          </a:p>
        </p:txBody>
      </p:sp>
      <p:sp>
        <p:nvSpPr>
          <p:cNvPr id="9" name="TextovéPole 8"/>
          <p:cNvSpPr txBox="1"/>
          <p:nvPr/>
        </p:nvSpPr>
        <p:spPr>
          <a:xfrm>
            <a:off x="467544" y="1268760"/>
            <a:ext cx="8064896" cy="4832092"/>
          </a:xfrm>
          <a:prstGeom prst="rect">
            <a:avLst/>
          </a:prstGeom>
          <a:noFill/>
        </p:spPr>
        <p:txBody>
          <a:bodyPr wrap="square" rtlCol="0">
            <a:spAutoFit/>
          </a:bodyPr>
          <a:lstStyle/>
          <a:p>
            <a:r>
              <a:rPr lang="cs-CZ" dirty="0" smtClean="0">
                <a:solidFill>
                  <a:srgbClr val="0070C0"/>
                </a:solidFill>
                <a:latin typeface="Georgia" pitchFamily="18" charset="0"/>
              </a:rPr>
              <a:t>Eukleidés:</a:t>
            </a:r>
            <a:r>
              <a:rPr lang="el-GR" dirty="0" smtClean="0">
                <a:solidFill>
                  <a:srgbClr val="0070C0"/>
                </a:solidFill>
                <a:latin typeface="Times New Roman" pitchFamily="18" charset="0"/>
                <a:cs typeface="Times New Roman" pitchFamily="18" charset="0"/>
              </a:rPr>
              <a:t>Στοιχεία, </a:t>
            </a:r>
            <a:r>
              <a:rPr lang="cs-CZ" dirty="0" smtClean="0">
                <a:solidFill>
                  <a:srgbClr val="0070C0"/>
                </a:solidFill>
                <a:latin typeface="Georgia" pitchFamily="18" charset="0"/>
              </a:rPr>
              <a:t>Stoicheia</a:t>
            </a:r>
            <a:r>
              <a:rPr lang="cs-CZ" dirty="0" smtClean="0">
                <a:solidFill>
                  <a:srgbClr val="0070C0"/>
                </a:solidFill>
              </a:rPr>
              <a:t> </a:t>
            </a:r>
            <a:r>
              <a:rPr lang="cs-CZ" dirty="0" smtClean="0">
                <a:latin typeface="Georgia" pitchFamily="18" charset="0"/>
              </a:rPr>
              <a:t>(Základy, 350 př. n. l.)</a:t>
            </a:r>
          </a:p>
          <a:p>
            <a:r>
              <a:rPr lang="cs-CZ" dirty="0" smtClean="0">
                <a:solidFill>
                  <a:srgbClr val="0070C0"/>
                </a:solidFill>
                <a:latin typeface="Georgia" pitchFamily="18" charset="0"/>
              </a:rPr>
              <a:t>			</a:t>
            </a:r>
            <a:endParaRPr lang="cs-CZ" sz="1400" dirty="0" smtClean="0">
              <a:solidFill>
                <a:srgbClr val="0070C0"/>
              </a:solidFill>
              <a:latin typeface="Georgia" pitchFamily="18" charset="0"/>
            </a:endParaRPr>
          </a:p>
          <a:p>
            <a:pPr marL="342900" indent="-342900" defTabSz="180000"/>
            <a:r>
              <a:rPr lang="cs-CZ" sz="1400" dirty="0" smtClean="0">
                <a:solidFill>
                  <a:srgbClr val="0070C0"/>
                </a:solidFill>
                <a:latin typeface="Georgia" pitchFamily="18" charset="0"/>
              </a:rPr>
              <a:t>	</a:t>
            </a:r>
            <a:r>
              <a:rPr lang="cs-CZ" sz="1400" dirty="0" smtClean="0">
                <a:solidFill>
                  <a:srgbClr val="0070C0"/>
                </a:solidFill>
                <a:latin typeface="Georgia" pitchFamily="18" charset="0"/>
              </a:rPr>
              <a:t>			-											 Bod je to, co se nedá rozdělit. (To, co nemá části).</a:t>
            </a:r>
            <a:endParaRPr lang="cs-CZ" dirty="0" smtClean="0">
              <a:solidFill>
                <a:srgbClr val="0070C0"/>
              </a:solidFill>
              <a:latin typeface="Georgia" pitchFamily="18" charset="0"/>
            </a:endParaRPr>
          </a:p>
          <a:p>
            <a:r>
              <a:rPr lang="cs-CZ" dirty="0" smtClean="0">
                <a:solidFill>
                  <a:srgbClr val="0070C0"/>
                </a:solidFill>
                <a:latin typeface="Georgia" pitchFamily="18" charset="0"/>
              </a:rPr>
              <a:t>			</a:t>
            </a:r>
            <a:r>
              <a:rPr lang="cs-CZ" sz="1400" dirty="0" smtClean="0">
                <a:solidFill>
                  <a:srgbClr val="0070C0"/>
                </a:solidFill>
                <a:latin typeface="Georgia" pitchFamily="18" charset="0"/>
              </a:rPr>
              <a:t>Čára nemá žádnou šířku. (Čára je délka bez šířky).</a:t>
            </a:r>
          </a:p>
          <a:p>
            <a:r>
              <a:rPr lang="cs-CZ" dirty="0" smtClean="0">
                <a:solidFill>
                  <a:srgbClr val="0070C0"/>
                </a:solidFill>
                <a:latin typeface="Georgia" pitchFamily="18" charset="0"/>
              </a:rPr>
              <a:t>			</a:t>
            </a:r>
            <a:r>
              <a:rPr lang="cs-CZ" sz="1400" dirty="0" smtClean="0">
                <a:solidFill>
                  <a:srgbClr val="0070C0"/>
                </a:solidFill>
                <a:latin typeface="Georgia" pitchFamily="18" charset="0"/>
              </a:rPr>
              <a:t>Přímka je taková čára, která leží pravidelně s body na sobě.</a:t>
            </a:r>
            <a:r>
              <a:rPr lang="cs-CZ" dirty="0" smtClean="0">
                <a:solidFill>
                  <a:srgbClr val="0070C0"/>
                </a:solidFill>
                <a:latin typeface="Georgia" pitchFamily="18" charset="0"/>
              </a:rPr>
              <a:t>			</a:t>
            </a:r>
            <a:r>
              <a:rPr lang="cs-CZ" sz="1200" dirty="0" smtClean="0">
                <a:latin typeface="Georgia" pitchFamily="18" charset="0"/>
              </a:rPr>
              <a:t>Lakoff, G. </a:t>
            </a:r>
            <a:r>
              <a:rPr lang="en-US" sz="1200" dirty="0" smtClean="0">
                <a:latin typeface="Georgia" pitchFamily="18" charset="0"/>
              </a:rPr>
              <a:t>&amp;</a:t>
            </a:r>
            <a:r>
              <a:rPr lang="cs-CZ" sz="1200" dirty="0" smtClean="0">
                <a:latin typeface="Georgia" pitchFamily="18" charset="0"/>
              </a:rPr>
              <a:t> Núñez. R. F. (2000). </a:t>
            </a:r>
            <a:r>
              <a:rPr lang="cs-CZ" sz="1200" i="1" dirty="0" smtClean="0">
                <a:latin typeface="Georgia" pitchFamily="18" charset="0"/>
              </a:rPr>
              <a:t>Where Mathematics Comes From</a:t>
            </a:r>
            <a:r>
              <a:rPr lang="cs-CZ" sz="1200" dirty="0" smtClean="0">
                <a:latin typeface="Georgia" pitchFamily="18" charset="0"/>
              </a:rPr>
              <a:t>.</a:t>
            </a:r>
            <a:endParaRPr lang="cs-CZ" dirty="0" smtClean="0">
              <a:solidFill>
                <a:srgbClr val="0070C0"/>
              </a:solidFill>
              <a:latin typeface="Georgia" pitchFamily="18" charset="0"/>
            </a:endParaRPr>
          </a:p>
          <a:p>
            <a:r>
              <a:rPr lang="cs-CZ" dirty="0" smtClean="0">
                <a:solidFill>
                  <a:srgbClr val="0070C0"/>
                </a:solidFill>
                <a:latin typeface="Georgia" pitchFamily="18" charset="0"/>
              </a:rPr>
              <a:t>			</a:t>
            </a:r>
            <a:r>
              <a:rPr lang="cs-CZ" sz="1200" dirty="0" smtClean="0">
                <a:latin typeface="Georgia" pitchFamily="18" charset="0"/>
              </a:rPr>
              <a:t>New York: Basic Books.</a:t>
            </a:r>
            <a:endParaRPr lang="cs-CZ" dirty="0" smtClean="0">
              <a:latin typeface="Georgia" pitchFamily="18" charset="0"/>
            </a:endParaRPr>
          </a:p>
          <a:p>
            <a:r>
              <a:rPr lang="cs-CZ" dirty="0" smtClean="0">
                <a:solidFill>
                  <a:srgbClr val="0070C0"/>
                </a:solidFill>
                <a:latin typeface="Georgia" pitchFamily="18" charset="0"/>
              </a:rPr>
              <a:t>			</a:t>
            </a:r>
            <a:r>
              <a:rPr lang="cs-CZ" b="1" dirty="0" smtClean="0">
                <a:solidFill>
                  <a:srgbClr val="0070C0"/>
                </a:solidFill>
                <a:latin typeface="Georgia" pitchFamily="18" charset="0"/>
              </a:rPr>
              <a:t>Dotýkají se body přímky?</a:t>
            </a:r>
          </a:p>
          <a:p>
            <a:r>
              <a:rPr lang="cs-CZ" sz="1200" dirty="0" smtClean="0">
                <a:latin typeface="Georgia" pitchFamily="18" charset="0"/>
              </a:rPr>
              <a:t>Samozřejmě se dotýkají.		Samozřejmě se nedotýkají.</a:t>
            </a:r>
            <a:endParaRPr lang="cs-CZ" dirty="0" smtClean="0">
              <a:solidFill>
                <a:srgbClr val="0070C0"/>
              </a:solidFill>
              <a:latin typeface="Georgia" pitchFamily="18" charset="0"/>
            </a:endParaRPr>
          </a:p>
          <a:p>
            <a:r>
              <a:rPr lang="cs-CZ" dirty="0" smtClean="0">
                <a:solidFill>
                  <a:srgbClr val="0070C0"/>
                </a:solidFill>
                <a:latin typeface="Georgia" pitchFamily="18" charset="0"/>
              </a:rPr>
              <a:t>David </a:t>
            </a:r>
            <a:r>
              <a:rPr lang="cs-CZ" dirty="0" smtClean="0">
                <a:solidFill>
                  <a:srgbClr val="0070C0"/>
                </a:solidFill>
                <a:latin typeface="Georgia" pitchFamily="18" charset="0"/>
              </a:rPr>
              <a:t>Hilbert: Grundlagen der </a:t>
            </a:r>
            <a:r>
              <a:rPr lang="cs-CZ" dirty="0" smtClean="0">
                <a:solidFill>
                  <a:srgbClr val="0070C0"/>
                </a:solidFill>
                <a:latin typeface="Georgia" pitchFamily="18" charset="0"/>
              </a:rPr>
              <a:t>Geometrie</a:t>
            </a:r>
            <a:r>
              <a:rPr lang="cs-CZ" dirty="0" smtClean="0">
                <a:solidFill>
                  <a:srgbClr val="0070C0"/>
                </a:solidFill>
                <a:latin typeface="Georgia" pitchFamily="18" charset="0"/>
              </a:rPr>
              <a:t>. </a:t>
            </a:r>
            <a:r>
              <a:rPr lang="cs-CZ" sz="1200" dirty="0" smtClean="0">
                <a:latin typeface="Georgia" pitchFamily="18" charset="0"/>
              </a:rPr>
              <a:t>(Strana 2)</a:t>
            </a:r>
          </a:p>
          <a:p>
            <a:r>
              <a:rPr lang="cs-CZ" sz="1200" dirty="0" smtClean="0">
                <a:latin typeface="Georgia" pitchFamily="18" charset="0"/>
              </a:rPr>
              <a:t>Bod, přímka, rovina 		</a:t>
            </a:r>
          </a:p>
          <a:p>
            <a:r>
              <a:rPr lang="cs-CZ" sz="1200" dirty="0" smtClean="0">
                <a:latin typeface="Georgia" pitchFamily="18" charset="0"/>
              </a:rPr>
              <a:t>Polopřímka,  </a:t>
            </a:r>
            <a:r>
              <a:rPr lang="cs-CZ" sz="1200" dirty="0" smtClean="0">
                <a:latin typeface="Georgia" pitchFamily="18" charset="0"/>
              </a:rPr>
              <a:t>polorovina</a:t>
            </a:r>
          </a:p>
          <a:p>
            <a:endParaRPr lang="cs-CZ" sz="1200" dirty="0" smtClean="0">
              <a:latin typeface="Georgia" pitchFamily="18" charset="0"/>
            </a:endParaRPr>
          </a:p>
          <a:p>
            <a:endParaRPr lang="cs-CZ" sz="1200" dirty="0" smtClean="0">
              <a:latin typeface="Georgia" pitchFamily="18" charset="0"/>
            </a:endParaRPr>
          </a:p>
          <a:p>
            <a:endParaRPr lang="cs-CZ" sz="1200" dirty="0" smtClean="0">
              <a:latin typeface="Georgia" pitchFamily="18" charset="0"/>
            </a:endParaRPr>
          </a:p>
          <a:p>
            <a:endParaRPr lang="cs-CZ" sz="1200" dirty="0" smtClean="0">
              <a:latin typeface="Georgia" pitchFamily="18" charset="0"/>
            </a:endParaRPr>
          </a:p>
          <a:p>
            <a:endParaRPr lang="cs-CZ" sz="1200" dirty="0" smtClean="0">
              <a:latin typeface="Georgia" pitchFamily="18" charset="0"/>
            </a:endParaRPr>
          </a:p>
          <a:p>
            <a:endParaRPr lang="cs-CZ" sz="1200" dirty="0" smtClean="0">
              <a:latin typeface="Georgia" pitchFamily="18" charset="0"/>
            </a:endParaRPr>
          </a:p>
          <a:p>
            <a:endParaRPr lang="cs-CZ" sz="1200" dirty="0" smtClean="0">
              <a:latin typeface="Georgia" pitchFamily="18" charset="0"/>
            </a:endParaRPr>
          </a:p>
          <a:p>
            <a:endParaRPr lang="cs-CZ" sz="1200" dirty="0" smtClean="0">
              <a:latin typeface="Georgia" pitchFamily="18" charset="0"/>
            </a:endParaRPr>
          </a:p>
          <a:p>
            <a:endParaRPr lang="cs-CZ" sz="1200" dirty="0">
              <a:latin typeface="Georgia" pitchFamily="18" charset="0"/>
            </a:endParaRPr>
          </a:p>
        </p:txBody>
      </p:sp>
      <p:pic>
        <p:nvPicPr>
          <p:cNvPr id="10" name="Obrázek 9" descr="Eukleidés 3.png.jpg"/>
          <p:cNvPicPr>
            <a:picLocks noChangeAspect="1"/>
          </p:cNvPicPr>
          <p:nvPr/>
        </p:nvPicPr>
        <p:blipFill>
          <a:blip r:embed="rId2" cstate="print"/>
          <a:stretch>
            <a:fillRect/>
          </a:stretch>
        </p:blipFill>
        <p:spPr>
          <a:xfrm>
            <a:off x="611560" y="1772816"/>
            <a:ext cx="1215578" cy="1442486"/>
          </a:xfrm>
          <a:prstGeom prst="rect">
            <a:avLst/>
          </a:prstGeom>
        </p:spPr>
      </p:pic>
      <p:pic>
        <p:nvPicPr>
          <p:cNvPr id="11" name="Obrázek 10" descr="Eukleidés 2.png.jpg"/>
          <p:cNvPicPr>
            <a:picLocks noChangeAspect="1"/>
          </p:cNvPicPr>
          <p:nvPr/>
        </p:nvPicPr>
        <p:blipFill>
          <a:blip r:embed="rId3" cstate="print"/>
          <a:stretch>
            <a:fillRect/>
          </a:stretch>
        </p:blipFill>
        <p:spPr>
          <a:xfrm>
            <a:off x="1979712" y="1700807"/>
            <a:ext cx="1008112" cy="1482197"/>
          </a:xfrm>
          <a:prstGeom prst="rect">
            <a:avLst/>
          </a:prstGeom>
        </p:spPr>
      </p:pic>
      <p:pic>
        <p:nvPicPr>
          <p:cNvPr id="12" name="Obrázek 11" descr="Hilbert 3.png.jpg"/>
          <p:cNvPicPr>
            <a:picLocks noChangeAspect="1"/>
          </p:cNvPicPr>
          <p:nvPr/>
        </p:nvPicPr>
        <p:blipFill>
          <a:blip r:embed="rId4" cstate="print"/>
          <a:stretch>
            <a:fillRect/>
          </a:stretch>
        </p:blipFill>
        <p:spPr>
          <a:xfrm>
            <a:off x="755576" y="4581128"/>
            <a:ext cx="1440160" cy="1296144"/>
          </a:xfrm>
          <a:prstGeom prst="rect">
            <a:avLst/>
          </a:prstGeom>
        </p:spPr>
      </p:pic>
      <p:pic>
        <p:nvPicPr>
          <p:cNvPr id="13" name="Obrázek 12" descr="Grundlagen 1.jpg"/>
          <p:cNvPicPr>
            <a:picLocks noChangeAspect="1"/>
          </p:cNvPicPr>
          <p:nvPr/>
        </p:nvPicPr>
        <p:blipFill>
          <a:blip r:embed="rId5" cstate="print"/>
          <a:stretch>
            <a:fillRect/>
          </a:stretch>
        </p:blipFill>
        <p:spPr>
          <a:xfrm>
            <a:off x="2483768" y="4365105"/>
            <a:ext cx="1080120" cy="1553432"/>
          </a:xfrm>
          <a:prstGeom prst="rect">
            <a:avLst/>
          </a:prstGeom>
        </p:spPr>
      </p:pic>
      <p:pic>
        <p:nvPicPr>
          <p:cNvPr id="14" name="Obrázek 13" descr="Grundlagen 2.jpg"/>
          <p:cNvPicPr>
            <a:picLocks noChangeAspect="1"/>
          </p:cNvPicPr>
          <p:nvPr/>
        </p:nvPicPr>
        <p:blipFill>
          <a:blip r:embed="rId6" cstate="print"/>
          <a:stretch>
            <a:fillRect/>
          </a:stretch>
        </p:blipFill>
        <p:spPr>
          <a:xfrm>
            <a:off x="5940152" y="3573016"/>
            <a:ext cx="2016224" cy="2660296"/>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3600" dirty="0" smtClean="0">
                <a:solidFill>
                  <a:schemeClr val="accent1"/>
                </a:solidFill>
                <a:latin typeface="Georgia" pitchFamily="18" charset="0"/>
                <a:cs typeface="Times New Roman" pitchFamily="18" charset="0"/>
              </a:rPr>
              <a:t>Logika  v lidové písni</a:t>
            </a:r>
            <a:endParaRPr lang="cs-CZ" sz="3600" dirty="0">
              <a:latin typeface="Georgia" pitchFamily="18" charset="0"/>
              <a:cs typeface="Times New Roman" pitchFamily="18" charset="0"/>
            </a:endParaRPr>
          </a:p>
        </p:txBody>
      </p:sp>
      <p:sp>
        <p:nvSpPr>
          <p:cNvPr id="3" name="Zástupný symbol pro obsah 2"/>
          <p:cNvSpPr>
            <a:spLocks noGrp="1"/>
          </p:cNvSpPr>
          <p:nvPr>
            <p:ph idx="1"/>
          </p:nvPr>
        </p:nvSpPr>
        <p:spPr/>
        <p:txBody>
          <a:bodyPr>
            <a:normAutofit fontScale="92500" lnSpcReduction="20000"/>
          </a:bodyPr>
          <a:lstStyle/>
          <a:p>
            <a:pPr>
              <a:buNone/>
            </a:pPr>
            <a:r>
              <a:rPr lang="cs-CZ" sz="3000" i="1" dirty="0" smtClean="0">
                <a:solidFill>
                  <a:srgbClr val="0070C0"/>
                </a:solidFill>
                <a:latin typeface="Georgia" pitchFamily="18" charset="0"/>
                <a:cs typeface="Times New Roman" pitchFamily="18" charset="0"/>
              </a:rPr>
              <a:t>Kdyby byla Morava jako je Slezsko,</a:t>
            </a:r>
          </a:p>
          <a:p>
            <a:pPr>
              <a:buNone/>
            </a:pPr>
            <a:r>
              <a:rPr lang="cs-CZ" sz="3000" i="1" dirty="0" smtClean="0">
                <a:solidFill>
                  <a:srgbClr val="0070C0"/>
                </a:solidFill>
                <a:latin typeface="Georgia" pitchFamily="18" charset="0"/>
                <a:cs typeface="Times New Roman" pitchFamily="18" charset="0"/>
              </a:rPr>
              <a:t>dala bych Ti huběnku, až by to plesklo.</a:t>
            </a:r>
          </a:p>
          <a:p>
            <a:pPr>
              <a:buNone/>
            </a:pPr>
            <a:r>
              <a:rPr lang="cs-CZ" sz="3000" i="1" dirty="0" smtClean="0">
                <a:solidFill>
                  <a:srgbClr val="0070C0"/>
                </a:solidFill>
                <a:latin typeface="Georgia" pitchFamily="18" charset="0"/>
                <a:cs typeface="Times New Roman" pitchFamily="18" charset="0"/>
              </a:rPr>
              <a:t>Ale že je Morava malučká,</a:t>
            </a:r>
          </a:p>
          <a:p>
            <a:pPr>
              <a:buNone/>
            </a:pPr>
            <a:r>
              <a:rPr lang="cs-CZ" sz="3000" i="1" dirty="0" smtClean="0">
                <a:solidFill>
                  <a:srgbClr val="0070C0"/>
                </a:solidFill>
                <a:latin typeface="Georgia" pitchFamily="18" charset="0"/>
                <a:cs typeface="Times New Roman" pitchFamily="18" charset="0"/>
              </a:rPr>
              <a:t>ošidila dcerečka synečka.</a:t>
            </a:r>
          </a:p>
          <a:p>
            <a:pPr algn="ctr"/>
            <a:endParaRPr lang="cs-CZ" sz="2400" dirty="0" smtClean="0">
              <a:latin typeface="Georgia" pitchFamily="18" charset="0"/>
              <a:cs typeface="Times New Roman" pitchFamily="18" charset="0"/>
            </a:endParaRPr>
          </a:p>
          <a:p>
            <a:pPr algn="ctr">
              <a:buNone/>
            </a:pPr>
            <a:r>
              <a:rPr lang="cs-CZ" sz="4400" dirty="0" smtClean="0">
                <a:latin typeface="Georgia" pitchFamily="18" charset="0"/>
                <a:cs typeface="Times New Roman" pitchFamily="18" charset="0"/>
              </a:rPr>
              <a:t>		</a:t>
            </a:r>
            <a:r>
              <a:rPr lang="cs-CZ" sz="4400" dirty="0" smtClean="0">
                <a:cs typeface="Times New Roman" pitchFamily="18" charset="0"/>
              </a:rPr>
              <a:t>   </a:t>
            </a:r>
            <a:r>
              <a:rPr lang="cs-CZ" sz="4300" dirty="0" smtClean="0">
                <a:latin typeface="Times New Roman" pitchFamily="18" charset="0"/>
                <a:cs typeface="Times New Roman" pitchFamily="18" charset="0"/>
              </a:rPr>
              <a:t>p→q</a:t>
            </a:r>
          </a:p>
          <a:p>
            <a:pPr algn="ctr">
              <a:buNone/>
            </a:pPr>
            <a:r>
              <a:rPr lang="cs-CZ" sz="4300" dirty="0" smtClean="0">
                <a:latin typeface="Times New Roman" pitchFamily="18" charset="0"/>
                <a:cs typeface="Times New Roman" pitchFamily="18" charset="0"/>
              </a:rPr>
              <a:t>		       ¬p</a:t>
            </a:r>
          </a:p>
          <a:p>
            <a:pPr algn="ctr">
              <a:buNone/>
            </a:pPr>
            <a:r>
              <a:rPr lang="cs-CZ" sz="1900" dirty="0" smtClean="0">
                <a:latin typeface="Times New Roman" pitchFamily="18" charset="0"/>
                <a:cs typeface="Times New Roman" pitchFamily="18" charset="0"/>
              </a:rPr>
              <a:t>		 ____________</a:t>
            </a:r>
          </a:p>
          <a:p>
            <a:pPr algn="ctr">
              <a:buNone/>
            </a:pPr>
            <a:r>
              <a:rPr lang="cs-CZ" sz="4300" dirty="0" smtClean="0">
                <a:latin typeface="Times New Roman" pitchFamily="18" charset="0"/>
                <a:cs typeface="Times New Roman" pitchFamily="18" charset="0"/>
              </a:rPr>
              <a:t>		       ¬q</a:t>
            </a:r>
          </a:p>
          <a:p>
            <a:endParaRPr lang="cs-CZ" dirty="0"/>
          </a:p>
        </p:txBody>
      </p:sp>
      <p:pic>
        <p:nvPicPr>
          <p:cNvPr id="4" name="Obrázek 3" descr="hanaci_folklor_kroj_denik-380.jpg"/>
          <p:cNvPicPr>
            <a:picLocks noChangeAspect="1"/>
          </p:cNvPicPr>
          <p:nvPr/>
        </p:nvPicPr>
        <p:blipFill>
          <a:blip r:embed="rId2" cstate="print"/>
          <a:stretch>
            <a:fillRect/>
          </a:stretch>
        </p:blipFill>
        <p:spPr>
          <a:xfrm>
            <a:off x="539552" y="3789040"/>
            <a:ext cx="3024336" cy="2268252"/>
          </a:xfrm>
          <a:prstGeom prst="rect">
            <a:avLst/>
          </a:prstGeom>
        </p:spPr>
      </p:pic>
      <p:pic>
        <p:nvPicPr>
          <p:cNvPr id="5" name="Obrázek 4" descr="Morava1.png"/>
          <p:cNvPicPr>
            <a:picLocks noChangeAspect="1"/>
          </p:cNvPicPr>
          <p:nvPr/>
        </p:nvPicPr>
        <p:blipFill>
          <a:blip r:embed="rId3" cstate="print"/>
          <a:stretch>
            <a:fillRect/>
          </a:stretch>
        </p:blipFill>
        <p:spPr>
          <a:xfrm>
            <a:off x="7020272" y="1628800"/>
            <a:ext cx="914400" cy="1120140"/>
          </a:xfrm>
          <a:prstGeom prst="rect">
            <a:avLst/>
          </a:prstGeom>
        </p:spPr>
      </p:pic>
      <p:pic>
        <p:nvPicPr>
          <p:cNvPr id="6" name="Obrázek 5" descr="Silesia 1.png"/>
          <p:cNvPicPr>
            <a:picLocks noChangeAspect="1"/>
          </p:cNvPicPr>
          <p:nvPr/>
        </p:nvPicPr>
        <p:blipFill>
          <a:blip r:embed="rId4" cstate="print"/>
          <a:stretch>
            <a:fillRect/>
          </a:stretch>
        </p:blipFill>
        <p:spPr>
          <a:xfrm>
            <a:off x="7040944" y="3140968"/>
            <a:ext cx="885344" cy="108012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additive="base">
                                        <p:cTn id="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 calcmode="lin" valueType="num">
                                      <p:cBhvr additive="base">
                                        <p:cTn id="1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anim calcmode="lin" valueType="num">
                                      <p:cBhvr additive="base">
                                        <p:cTn id="1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3600" dirty="0" smtClean="0">
                <a:solidFill>
                  <a:schemeClr val="accent1"/>
                </a:solidFill>
                <a:latin typeface="Georgia" pitchFamily="18" charset="0"/>
                <a:cs typeface="Times New Roman" pitchFamily="18" charset="0"/>
              </a:rPr>
              <a:t>Logické spojky</a:t>
            </a:r>
            <a:endParaRPr lang="cs-CZ" sz="3600" dirty="0">
              <a:latin typeface="Georgia" pitchFamily="18" charset="0"/>
              <a:cs typeface="Times New Roman" pitchFamily="18" charset="0"/>
            </a:endParaRPr>
          </a:p>
        </p:txBody>
      </p:sp>
      <p:sp>
        <p:nvSpPr>
          <p:cNvPr id="3" name="Zástupný symbol pro obsah 2"/>
          <p:cNvSpPr>
            <a:spLocks noGrp="1"/>
          </p:cNvSpPr>
          <p:nvPr>
            <p:ph idx="1"/>
          </p:nvPr>
        </p:nvSpPr>
        <p:spPr/>
        <p:txBody>
          <a:bodyPr>
            <a:normAutofit/>
          </a:bodyPr>
          <a:lstStyle/>
          <a:p>
            <a:pPr defTabSz="360000">
              <a:buNone/>
            </a:pPr>
            <a:r>
              <a:rPr lang="cs-CZ" sz="4400" dirty="0" smtClean="0">
                <a:cs typeface="Times New Roman" pitchFamily="18" charset="0"/>
              </a:rPr>
              <a:t>   </a:t>
            </a:r>
            <a:endParaRPr lang="cs-CZ" dirty="0">
              <a:latin typeface="Times New Roman" pitchFamily="18" charset="0"/>
              <a:cs typeface="Times New Roman" pitchFamily="18" charset="0"/>
            </a:endParaRPr>
          </a:p>
        </p:txBody>
      </p:sp>
      <p:graphicFrame>
        <p:nvGraphicFramePr>
          <p:cNvPr id="4" name="Tabulka 3"/>
          <p:cNvGraphicFramePr>
            <a:graphicFrameLocks noGrp="1"/>
          </p:cNvGraphicFramePr>
          <p:nvPr/>
        </p:nvGraphicFramePr>
        <p:xfrm>
          <a:off x="683568" y="1412776"/>
          <a:ext cx="7848864" cy="3600400"/>
        </p:xfrm>
        <a:graphic>
          <a:graphicData uri="http://schemas.openxmlformats.org/drawingml/2006/table">
            <a:tbl>
              <a:tblPr firstRow="1" bandRow="1">
                <a:tableStyleId>{5C22544A-7EE6-4342-B048-85BDC9FD1C3A}</a:tableStyleId>
              </a:tblPr>
              <a:tblGrid>
                <a:gridCol w="436048"/>
                <a:gridCol w="436048"/>
                <a:gridCol w="436048"/>
                <a:gridCol w="436048"/>
                <a:gridCol w="436048"/>
                <a:gridCol w="436048"/>
                <a:gridCol w="436048"/>
                <a:gridCol w="436048"/>
                <a:gridCol w="436048"/>
                <a:gridCol w="436048"/>
                <a:gridCol w="436048"/>
                <a:gridCol w="436048"/>
                <a:gridCol w="436048"/>
                <a:gridCol w="436048"/>
                <a:gridCol w="436048"/>
                <a:gridCol w="436048"/>
                <a:gridCol w="436048"/>
                <a:gridCol w="436048"/>
              </a:tblGrid>
              <a:tr h="720080">
                <a:tc>
                  <a:txBody>
                    <a:bodyPr/>
                    <a:lstStyle/>
                    <a:p>
                      <a:r>
                        <a:rPr lang="cs-CZ" dirty="0" smtClean="0"/>
                        <a:t>p</a:t>
                      </a:r>
                      <a:endParaRPr lang="cs-CZ" dirty="0"/>
                    </a:p>
                  </a:txBody>
                  <a:tcPr/>
                </a:tc>
                <a:tc>
                  <a:txBody>
                    <a:bodyPr/>
                    <a:lstStyle/>
                    <a:p>
                      <a:r>
                        <a:rPr lang="cs-CZ" dirty="0" smtClean="0"/>
                        <a:t>q</a:t>
                      </a:r>
                      <a:endParaRPr lang="cs-CZ" dirty="0"/>
                    </a:p>
                  </a:txBody>
                  <a:tcPr/>
                </a:tc>
                <a:tc>
                  <a:txBody>
                    <a:bodyPr/>
                    <a:lstStyle/>
                    <a:p>
                      <a:r>
                        <a:rPr lang="en-US" sz="1600" dirty="0" smtClean="0"/>
                        <a:t>1</a:t>
                      </a:r>
                      <a:endParaRPr lang="cs-CZ" sz="1600" dirty="0"/>
                    </a:p>
                  </a:txBody>
                  <a:tcPr/>
                </a:tc>
                <a:tc>
                  <a:txBody>
                    <a:bodyPr/>
                    <a:lstStyle/>
                    <a:p>
                      <a:r>
                        <a:rPr lang="en-US" sz="1600" dirty="0" smtClean="0"/>
                        <a:t>2</a:t>
                      </a:r>
                      <a:endParaRPr lang="cs-CZ" sz="1600" dirty="0"/>
                    </a:p>
                  </a:txBody>
                  <a:tcPr/>
                </a:tc>
                <a:tc>
                  <a:txBody>
                    <a:bodyPr/>
                    <a:lstStyle/>
                    <a:p>
                      <a:r>
                        <a:rPr lang="en-US" sz="1600" dirty="0" smtClean="0"/>
                        <a:t>3</a:t>
                      </a:r>
                      <a:endParaRPr lang="cs-CZ" sz="1600" dirty="0"/>
                    </a:p>
                  </a:txBody>
                  <a:tcPr/>
                </a:tc>
                <a:tc>
                  <a:txBody>
                    <a:bodyPr/>
                    <a:lstStyle/>
                    <a:p>
                      <a:r>
                        <a:rPr lang="en-US" sz="1600" dirty="0" smtClean="0"/>
                        <a:t>4</a:t>
                      </a:r>
                      <a:endParaRPr lang="cs-CZ" sz="1600" dirty="0"/>
                    </a:p>
                  </a:txBody>
                  <a:tcPr/>
                </a:tc>
                <a:tc>
                  <a:txBody>
                    <a:bodyPr/>
                    <a:lstStyle/>
                    <a:p>
                      <a:r>
                        <a:rPr lang="en-US" sz="1600" dirty="0" smtClean="0"/>
                        <a:t>5</a:t>
                      </a:r>
                      <a:endParaRPr lang="cs-CZ" sz="1600" dirty="0"/>
                    </a:p>
                  </a:txBody>
                  <a:tcPr/>
                </a:tc>
                <a:tc>
                  <a:txBody>
                    <a:bodyPr/>
                    <a:lstStyle/>
                    <a:p>
                      <a:r>
                        <a:rPr lang="en-US" sz="1600" dirty="0" smtClean="0"/>
                        <a:t>6</a:t>
                      </a:r>
                      <a:endParaRPr lang="cs-CZ" sz="1600" dirty="0"/>
                    </a:p>
                  </a:txBody>
                  <a:tcPr/>
                </a:tc>
                <a:tc>
                  <a:txBody>
                    <a:bodyPr/>
                    <a:lstStyle/>
                    <a:p>
                      <a:r>
                        <a:rPr lang="en-US" sz="1600" dirty="0" smtClean="0"/>
                        <a:t>7</a:t>
                      </a:r>
                      <a:endParaRPr lang="cs-CZ" sz="1600" dirty="0"/>
                    </a:p>
                  </a:txBody>
                  <a:tcPr/>
                </a:tc>
                <a:tc>
                  <a:txBody>
                    <a:bodyPr/>
                    <a:lstStyle/>
                    <a:p>
                      <a:r>
                        <a:rPr lang="en-US" sz="1600" dirty="0" smtClean="0"/>
                        <a:t>8</a:t>
                      </a:r>
                      <a:endParaRPr lang="cs-CZ" sz="1600" dirty="0"/>
                    </a:p>
                  </a:txBody>
                  <a:tcPr/>
                </a:tc>
                <a:tc>
                  <a:txBody>
                    <a:bodyPr/>
                    <a:lstStyle/>
                    <a:p>
                      <a:r>
                        <a:rPr lang="en-US" sz="1600" dirty="0" smtClean="0"/>
                        <a:t>9</a:t>
                      </a:r>
                      <a:endParaRPr lang="cs-CZ" sz="1600" dirty="0"/>
                    </a:p>
                  </a:txBody>
                  <a:tcPr/>
                </a:tc>
                <a:tc>
                  <a:txBody>
                    <a:bodyPr/>
                    <a:lstStyle/>
                    <a:p>
                      <a:r>
                        <a:rPr lang="en-US" sz="1600" dirty="0" smtClean="0"/>
                        <a:t>10</a:t>
                      </a:r>
                      <a:endParaRPr lang="cs-CZ" sz="1600" dirty="0"/>
                    </a:p>
                  </a:txBody>
                  <a:tcPr/>
                </a:tc>
                <a:tc>
                  <a:txBody>
                    <a:bodyPr/>
                    <a:lstStyle/>
                    <a:p>
                      <a:r>
                        <a:rPr lang="en-US" sz="1600" dirty="0" smtClean="0"/>
                        <a:t>11</a:t>
                      </a:r>
                      <a:endParaRPr lang="cs-CZ" sz="1600" dirty="0"/>
                    </a:p>
                  </a:txBody>
                  <a:tcPr/>
                </a:tc>
                <a:tc>
                  <a:txBody>
                    <a:bodyPr/>
                    <a:lstStyle/>
                    <a:p>
                      <a:r>
                        <a:rPr lang="en-US" sz="1600" dirty="0" smtClean="0"/>
                        <a:t>12</a:t>
                      </a:r>
                      <a:endParaRPr lang="cs-CZ" sz="1600" dirty="0"/>
                    </a:p>
                  </a:txBody>
                  <a:tcPr/>
                </a:tc>
                <a:tc>
                  <a:txBody>
                    <a:bodyPr/>
                    <a:lstStyle/>
                    <a:p>
                      <a:r>
                        <a:rPr lang="en-US" sz="1600" dirty="0" smtClean="0"/>
                        <a:t>13</a:t>
                      </a:r>
                      <a:endParaRPr lang="cs-CZ" sz="1600" dirty="0"/>
                    </a:p>
                  </a:txBody>
                  <a:tcPr/>
                </a:tc>
                <a:tc>
                  <a:txBody>
                    <a:bodyPr/>
                    <a:lstStyle/>
                    <a:p>
                      <a:r>
                        <a:rPr lang="en-US" sz="1600" dirty="0" smtClean="0"/>
                        <a:t>14</a:t>
                      </a:r>
                      <a:endParaRPr lang="cs-CZ" sz="1600" dirty="0"/>
                    </a:p>
                  </a:txBody>
                  <a:tcPr/>
                </a:tc>
                <a:tc>
                  <a:txBody>
                    <a:bodyPr/>
                    <a:lstStyle/>
                    <a:p>
                      <a:r>
                        <a:rPr lang="en-US" sz="1600" dirty="0" smtClean="0"/>
                        <a:t>15</a:t>
                      </a:r>
                      <a:endParaRPr lang="cs-CZ" sz="1600" dirty="0"/>
                    </a:p>
                  </a:txBody>
                  <a:tcPr/>
                </a:tc>
                <a:tc>
                  <a:txBody>
                    <a:bodyPr/>
                    <a:lstStyle/>
                    <a:p>
                      <a:r>
                        <a:rPr lang="en-US" sz="1600" dirty="0" smtClean="0"/>
                        <a:t>16</a:t>
                      </a:r>
                      <a:endParaRPr lang="cs-CZ" sz="1600" dirty="0"/>
                    </a:p>
                  </a:txBody>
                  <a:tcPr/>
                </a:tc>
              </a:tr>
              <a:tr h="720080">
                <a:tc>
                  <a:txBody>
                    <a:bodyPr/>
                    <a:lstStyle/>
                    <a:p>
                      <a:r>
                        <a:rPr lang="en-US" dirty="0" smtClean="0">
                          <a:solidFill>
                            <a:srgbClr val="FF0000"/>
                          </a:solidFill>
                        </a:rPr>
                        <a:t>1</a:t>
                      </a:r>
                      <a:endParaRPr lang="cs-CZ" dirty="0">
                        <a:solidFill>
                          <a:srgbClr val="FF0000"/>
                        </a:solidFill>
                      </a:endParaRPr>
                    </a:p>
                  </a:txBody>
                  <a:tcPr/>
                </a:tc>
                <a:tc>
                  <a:txBody>
                    <a:bodyPr/>
                    <a:lstStyle/>
                    <a:p>
                      <a:r>
                        <a:rPr lang="en-US" dirty="0" smtClean="0">
                          <a:solidFill>
                            <a:srgbClr val="FF0000"/>
                          </a:solidFill>
                        </a:rPr>
                        <a:t>1</a:t>
                      </a:r>
                      <a:endParaRPr lang="cs-CZ" dirty="0">
                        <a:solidFill>
                          <a:srgbClr val="FF0000"/>
                        </a:solidFill>
                      </a:endParaRPr>
                    </a:p>
                  </a:txBody>
                  <a:tcPr/>
                </a:tc>
                <a:tc>
                  <a:txBody>
                    <a:bodyPr/>
                    <a:lstStyle/>
                    <a:p>
                      <a:r>
                        <a:rPr lang="en-US" b="1" dirty="0" smtClean="0">
                          <a:solidFill>
                            <a:srgbClr val="00B050"/>
                          </a:solidFill>
                        </a:rPr>
                        <a:t>0</a:t>
                      </a:r>
                      <a:endParaRPr lang="cs-CZ" b="1" dirty="0">
                        <a:solidFill>
                          <a:srgbClr val="00B050"/>
                        </a:solidFill>
                      </a:endParaRPr>
                    </a:p>
                  </a:txBody>
                  <a:tcPr/>
                </a:tc>
                <a:tc>
                  <a:txBody>
                    <a:bodyPr/>
                    <a:lstStyle/>
                    <a:p>
                      <a:r>
                        <a:rPr lang="en-US" b="1" dirty="0" smtClean="0">
                          <a:solidFill>
                            <a:schemeClr val="accent6">
                              <a:lumMod val="75000"/>
                            </a:schemeClr>
                          </a:solidFill>
                        </a:rPr>
                        <a:t>1</a:t>
                      </a:r>
                      <a:endParaRPr lang="cs-CZ" b="1" dirty="0">
                        <a:solidFill>
                          <a:schemeClr val="accent6">
                            <a:lumMod val="75000"/>
                          </a:schemeClr>
                        </a:solidFill>
                      </a:endParaRPr>
                    </a:p>
                  </a:txBody>
                  <a:tcPr/>
                </a:tc>
                <a:tc>
                  <a:txBody>
                    <a:bodyPr/>
                    <a:lstStyle/>
                    <a:p>
                      <a:r>
                        <a:rPr lang="en-US" dirty="0" smtClean="0"/>
                        <a:t>0</a:t>
                      </a:r>
                      <a:endParaRPr lang="cs-CZ" dirty="0"/>
                    </a:p>
                  </a:txBody>
                  <a:tcPr/>
                </a:tc>
                <a:tc>
                  <a:txBody>
                    <a:bodyPr/>
                    <a:lstStyle/>
                    <a:p>
                      <a:r>
                        <a:rPr lang="en-US" dirty="0" smtClean="0"/>
                        <a:t>0</a:t>
                      </a:r>
                      <a:endParaRPr lang="cs-CZ" dirty="0"/>
                    </a:p>
                  </a:txBody>
                  <a:tcPr/>
                </a:tc>
                <a:tc>
                  <a:txBody>
                    <a:bodyPr/>
                    <a:lstStyle/>
                    <a:p>
                      <a:r>
                        <a:rPr lang="en-US" dirty="0" smtClean="0"/>
                        <a:t>0</a:t>
                      </a:r>
                      <a:endParaRPr lang="cs-CZ" dirty="0"/>
                    </a:p>
                  </a:txBody>
                  <a:tcPr/>
                </a:tc>
                <a:tc>
                  <a:txBody>
                    <a:bodyPr/>
                    <a:lstStyle/>
                    <a:p>
                      <a:r>
                        <a:rPr lang="en-US" dirty="0" smtClean="0"/>
                        <a:t>1</a:t>
                      </a:r>
                      <a:endParaRPr lang="cs-CZ" dirty="0"/>
                    </a:p>
                  </a:txBody>
                  <a:tcPr/>
                </a:tc>
                <a:tc>
                  <a:txBody>
                    <a:bodyPr/>
                    <a:lstStyle/>
                    <a:p>
                      <a:r>
                        <a:rPr lang="en-US" dirty="0" smtClean="0"/>
                        <a:t>1</a:t>
                      </a:r>
                      <a:endParaRPr lang="cs-CZ" dirty="0"/>
                    </a:p>
                  </a:txBody>
                  <a:tcPr/>
                </a:tc>
                <a:tc>
                  <a:txBody>
                    <a:bodyPr/>
                    <a:lstStyle/>
                    <a:p>
                      <a:r>
                        <a:rPr lang="en-US" b="1" dirty="0" smtClean="0">
                          <a:solidFill>
                            <a:schemeClr val="accent6">
                              <a:lumMod val="75000"/>
                            </a:schemeClr>
                          </a:solidFill>
                        </a:rPr>
                        <a:t>1</a:t>
                      </a:r>
                      <a:endParaRPr lang="cs-CZ" b="1" dirty="0">
                        <a:solidFill>
                          <a:schemeClr val="accent6">
                            <a:lumMod val="75000"/>
                          </a:schemeClr>
                        </a:solidFill>
                      </a:endParaRPr>
                    </a:p>
                  </a:txBody>
                  <a:tcPr/>
                </a:tc>
                <a:tc>
                  <a:txBody>
                    <a:bodyPr/>
                    <a:lstStyle/>
                    <a:p>
                      <a:r>
                        <a:rPr lang="en-US" dirty="0" smtClean="0"/>
                        <a:t>0</a:t>
                      </a:r>
                      <a:endParaRPr lang="cs-CZ" dirty="0"/>
                    </a:p>
                  </a:txBody>
                  <a:tcPr/>
                </a:tc>
                <a:tc>
                  <a:txBody>
                    <a:bodyPr/>
                    <a:lstStyle/>
                    <a:p>
                      <a:r>
                        <a:rPr lang="en-US" dirty="0" smtClean="0"/>
                        <a:t>0</a:t>
                      </a:r>
                      <a:endParaRPr lang="cs-CZ" dirty="0"/>
                    </a:p>
                  </a:txBody>
                  <a:tcPr/>
                </a:tc>
                <a:tc>
                  <a:txBody>
                    <a:bodyPr/>
                    <a:lstStyle/>
                    <a:p>
                      <a:r>
                        <a:rPr lang="en-US" dirty="0" smtClean="0"/>
                        <a:t>0</a:t>
                      </a:r>
                      <a:endParaRPr lang="cs-CZ" dirty="0"/>
                    </a:p>
                  </a:txBody>
                  <a:tcPr/>
                </a:tc>
                <a:tc>
                  <a:txBody>
                    <a:bodyPr/>
                    <a:lstStyle/>
                    <a:p>
                      <a:r>
                        <a:rPr lang="en-US" b="1" dirty="0" smtClean="0">
                          <a:solidFill>
                            <a:schemeClr val="accent6">
                              <a:lumMod val="75000"/>
                            </a:schemeClr>
                          </a:solidFill>
                        </a:rPr>
                        <a:t>1</a:t>
                      </a:r>
                      <a:endParaRPr lang="cs-CZ" b="1" dirty="0">
                        <a:solidFill>
                          <a:schemeClr val="accent6">
                            <a:lumMod val="75000"/>
                          </a:schemeClr>
                        </a:solidFill>
                      </a:endParaRPr>
                    </a:p>
                  </a:txBody>
                  <a:tcPr/>
                </a:tc>
                <a:tc>
                  <a:txBody>
                    <a:bodyPr/>
                    <a:lstStyle/>
                    <a:p>
                      <a:r>
                        <a:rPr lang="en-US" dirty="0" smtClean="0"/>
                        <a:t>1</a:t>
                      </a:r>
                      <a:endParaRPr lang="cs-CZ" dirty="0"/>
                    </a:p>
                  </a:txBody>
                  <a:tcPr/>
                </a:tc>
                <a:tc>
                  <a:txBody>
                    <a:bodyPr/>
                    <a:lstStyle/>
                    <a:p>
                      <a:r>
                        <a:rPr lang="en-US" b="1" dirty="0" smtClean="0">
                          <a:solidFill>
                            <a:schemeClr val="accent6">
                              <a:lumMod val="75000"/>
                            </a:schemeClr>
                          </a:solidFill>
                        </a:rPr>
                        <a:t>1</a:t>
                      </a:r>
                      <a:endParaRPr lang="cs-CZ" b="1" dirty="0">
                        <a:solidFill>
                          <a:schemeClr val="accent6">
                            <a:lumMod val="75000"/>
                          </a:schemeClr>
                        </a:solidFill>
                      </a:endParaRPr>
                    </a:p>
                  </a:txBody>
                  <a:tcPr/>
                </a:tc>
                <a:tc>
                  <a:txBody>
                    <a:bodyPr/>
                    <a:lstStyle/>
                    <a:p>
                      <a:r>
                        <a:rPr lang="en-US" dirty="0" smtClean="0"/>
                        <a:t>0</a:t>
                      </a:r>
                      <a:endParaRPr lang="cs-CZ" dirty="0"/>
                    </a:p>
                  </a:txBody>
                  <a:tcPr>
                    <a:solidFill>
                      <a:srgbClr val="FFFF00"/>
                    </a:solidFill>
                  </a:tcPr>
                </a:tc>
                <a:tc>
                  <a:txBody>
                    <a:bodyPr/>
                    <a:lstStyle/>
                    <a:p>
                      <a:r>
                        <a:rPr lang="en-US" b="1" dirty="0" smtClean="0">
                          <a:solidFill>
                            <a:srgbClr val="00B050"/>
                          </a:solidFill>
                        </a:rPr>
                        <a:t>1</a:t>
                      </a:r>
                      <a:endParaRPr lang="cs-CZ" b="1" dirty="0">
                        <a:solidFill>
                          <a:srgbClr val="00B050"/>
                        </a:solidFill>
                      </a:endParaRPr>
                    </a:p>
                  </a:txBody>
                  <a:tcPr/>
                </a:tc>
              </a:tr>
              <a:tr h="720080">
                <a:tc>
                  <a:txBody>
                    <a:bodyPr/>
                    <a:lstStyle/>
                    <a:p>
                      <a:r>
                        <a:rPr lang="en-US" dirty="0" smtClean="0">
                          <a:solidFill>
                            <a:srgbClr val="FF0000"/>
                          </a:solidFill>
                        </a:rPr>
                        <a:t>1</a:t>
                      </a:r>
                      <a:endParaRPr lang="cs-CZ" dirty="0">
                        <a:solidFill>
                          <a:srgbClr val="FF0000"/>
                        </a:solidFill>
                      </a:endParaRPr>
                    </a:p>
                  </a:txBody>
                  <a:tcPr/>
                </a:tc>
                <a:tc>
                  <a:txBody>
                    <a:bodyPr/>
                    <a:lstStyle/>
                    <a:p>
                      <a:r>
                        <a:rPr lang="en-US" dirty="0" smtClean="0">
                          <a:solidFill>
                            <a:srgbClr val="FF0000"/>
                          </a:solidFill>
                        </a:rPr>
                        <a:t>0</a:t>
                      </a:r>
                      <a:endParaRPr lang="cs-CZ" dirty="0">
                        <a:solidFill>
                          <a:srgbClr val="FF0000"/>
                        </a:solidFill>
                      </a:endParaRPr>
                    </a:p>
                  </a:txBody>
                  <a:tcPr/>
                </a:tc>
                <a:tc>
                  <a:txBody>
                    <a:bodyPr/>
                    <a:lstStyle/>
                    <a:p>
                      <a:r>
                        <a:rPr lang="en-US" b="1" dirty="0" smtClean="0">
                          <a:solidFill>
                            <a:srgbClr val="00B050"/>
                          </a:solidFill>
                        </a:rPr>
                        <a:t>0</a:t>
                      </a:r>
                      <a:endParaRPr lang="cs-CZ" b="1" dirty="0">
                        <a:solidFill>
                          <a:srgbClr val="00B050"/>
                        </a:solidFill>
                      </a:endParaRPr>
                    </a:p>
                  </a:txBody>
                  <a:tcPr/>
                </a:tc>
                <a:tc>
                  <a:txBody>
                    <a:bodyPr/>
                    <a:lstStyle/>
                    <a:p>
                      <a:r>
                        <a:rPr lang="en-US" b="1" dirty="0" smtClean="0">
                          <a:solidFill>
                            <a:schemeClr val="accent6">
                              <a:lumMod val="75000"/>
                            </a:schemeClr>
                          </a:solidFill>
                        </a:rPr>
                        <a:t>0</a:t>
                      </a:r>
                      <a:endParaRPr lang="cs-CZ" b="1" dirty="0">
                        <a:solidFill>
                          <a:schemeClr val="accent6">
                            <a:lumMod val="75000"/>
                          </a:schemeClr>
                        </a:solidFill>
                      </a:endParaRPr>
                    </a:p>
                  </a:txBody>
                  <a:tcPr/>
                </a:tc>
                <a:tc>
                  <a:txBody>
                    <a:bodyPr/>
                    <a:lstStyle/>
                    <a:p>
                      <a:r>
                        <a:rPr lang="en-US" dirty="0" smtClean="0"/>
                        <a:t>1</a:t>
                      </a:r>
                      <a:endParaRPr lang="cs-CZ" dirty="0"/>
                    </a:p>
                  </a:txBody>
                  <a:tcPr/>
                </a:tc>
                <a:tc>
                  <a:txBody>
                    <a:bodyPr/>
                    <a:lstStyle/>
                    <a:p>
                      <a:r>
                        <a:rPr lang="en-US" dirty="0" smtClean="0"/>
                        <a:t>0</a:t>
                      </a:r>
                      <a:endParaRPr lang="cs-CZ" dirty="0"/>
                    </a:p>
                  </a:txBody>
                  <a:tcPr/>
                </a:tc>
                <a:tc>
                  <a:txBody>
                    <a:bodyPr/>
                    <a:lstStyle/>
                    <a:p>
                      <a:r>
                        <a:rPr lang="en-US" dirty="0" smtClean="0"/>
                        <a:t>0</a:t>
                      </a:r>
                      <a:endParaRPr lang="cs-CZ" dirty="0"/>
                    </a:p>
                  </a:txBody>
                  <a:tcPr/>
                </a:tc>
                <a:tc>
                  <a:txBody>
                    <a:bodyPr/>
                    <a:lstStyle/>
                    <a:p>
                      <a:r>
                        <a:rPr lang="en-US" dirty="0" smtClean="0"/>
                        <a:t>1</a:t>
                      </a:r>
                      <a:endParaRPr lang="cs-CZ" dirty="0"/>
                    </a:p>
                  </a:txBody>
                  <a:tcPr/>
                </a:tc>
                <a:tc>
                  <a:txBody>
                    <a:bodyPr/>
                    <a:lstStyle/>
                    <a:p>
                      <a:r>
                        <a:rPr lang="en-US" dirty="0" smtClean="0"/>
                        <a:t>0</a:t>
                      </a:r>
                      <a:endParaRPr lang="cs-CZ" dirty="0"/>
                    </a:p>
                  </a:txBody>
                  <a:tcPr/>
                </a:tc>
                <a:tc>
                  <a:txBody>
                    <a:bodyPr/>
                    <a:lstStyle/>
                    <a:p>
                      <a:r>
                        <a:rPr lang="en-US" b="1" dirty="0" smtClean="0">
                          <a:solidFill>
                            <a:schemeClr val="accent6">
                              <a:lumMod val="75000"/>
                            </a:schemeClr>
                          </a:solidFill>
                        </a:rPr>
                        <a:t>0</a:t>
                      </a:r>
                      <a:endParaRPr lang="cs-CZ" b="1" dirty="0">
                        <a:solidFill>
                          <a:schemeClr val="accent6">
                            <a:lumMod val="75000"/>
                          </a:schemeClr>
                        </a:solidFill>
                      </a:endParaRPr>
                    </a:p>
                  </a:txBody>
                  <a:tcPr/>
                </a:tc>
                <a:tc>
                  <a:txBody>
                    <a:bodyPr/>
                    <a:lstStyle/>
                    <a:p>
                      <a:r>
                        <a:rPr lang="en-US" dirty="0" smtClean="0"/>
                        <a:t>1</a:t>
                      </a:r>
                      <a:endParaRPr lang="cs-CZ" dirty="0"/>
                    </a:p>
                  </a:txBody>
                  <a:tcPr/>
                </a:tc>
                <a:tc>
                  <a:txBody>
                    <a:bodyPr/>
                    <a:lstStyle/>
                    <a:p>
                      <a:r>
                        <a:rPr lang="en-US" dirty="0" smtClean="0"/>
                        <a:t>1</a:t>
                      </a:r>
                      <a:endParaRPr lang="cs-CZ" dirty="0"/>
                    </a:p>
                  </a:txBody>
                  <a:tcPr/>
                </a:tc>
                <a:tc>
                  <a:txBody>
                    <a:bodyPr/>
                    <a:lstStyle/>
                    <a:p>
                      <a:r>
                        <a:rPr lang="en-US" dirty="0" smtClean="0"/>
                        <a:t>0</a:t>
                      </a:r>
                      <a:endParaRPr lang="cs-CZ" dirty="0"/>
                    </a:p>
                  </a:txBody>
                  <a:tcPr/>
                </a:tc>
                <a:tc>
                  <a:txBody>
                    <a:bodyPr/>
                    <a:lstStyle/>
                    <a:p>
                      <a:r>
                        <a:rPr lang="en-US" b="1" dirty="0" smtClean="0">
                          <a:solidFill>
                            <a:schemeClr val="accent6">
                              <a:lumMod val="75000"/>
                            </a:schemeClr>
                          </a:solidFill>
                        </a:rPr>
                        <a:t>1</a:t>
                      </a:r>
                      <a:endParaRPr lang="cs-CZ" b="1" dirty="0">
                        <a:solidFill>
                          <a:schemeClr val="accent6">
                            <a:lumMod val="75000"/>
                          </a:schemeClr>
                        </a:solidFill>
                      </a:endParaRPr>
                    </a:p>
                  </a:txBody>
                  <a:tcPr/>
                </a:tc>
                <a:tc>
                  <a:txBody>
                    <a:bodyPr/>
                    <a:lstStyle/>
                    <a:p>
                      <a:r>
                        <a:rPr lang="en-US" dirty="0" smtClean="0"/>
                        <a:t>1</a:t>
                      </a:r>
                      <a:endParaRPr lang="cs-CZ" dirty="0"/>
                    </a:p>
                  </a:txBody>
                  <a:tcPr/>
                </a:tc>
                <a:tc>
                  <a:txBody>
                    <a:bodyPr/>
                    <a:lstStyle/>
                    <a:p>
                      <a:r>
                        <a:rPr lang="en-US" b="1" dirty="0" smtClean="0">
                          <a:solidFill>
                            <a:schemeClr val="accent6">
                              <a:lumMod val="75000"/>
                            </a:schemeClr>
                          </a:solidFill>
                        </a:rPr>
                        <a:t>0</a:t>
                      </a:r>
                      <a:endParaRPr lang="cs-CZ" b="1" dirty="0">
                        <a:solidFill>
                          <a:schemeClr val="accent6">
                            <a:lumMod val="75000"/>
                          </a:schemeClr>
                        </a:solidFill>
                      </a:endParaRPr>
                    </a:p>
                  </a:txBody>
                  <a:tcPr/>
                </a:tc>
                <a:tc>
                  <a:txBody>
                    <a:bodyPr/>
                    <a:lstStyle/>
                    <a:p>
                      <a:r>
                        <a:rPr lang="en-US" dirty="0" smtClean="0"/>
                        <a:t>1</a:t>
                      </a:r>
                      <a:endParaRPr lang="cs-CZ" dirty="0"/>
                    </a:p>
                  </a:txBody>
                  <a:tcPr>
                    <a:solidFill>
                      <a:srgbClr val="FFFF00"/>
                    </a:solidFill>
                  </a:tcPr>
                </a:tc>
                <a:tc>
                  <a:txBody>
                    <a:bodyPr/>
                    <a:lstStyle/>
                    <a:p>
                      <a:r>
                        <a:rPr lang="en-US" b="1" dirty="0" smtClean="0">
                          <a:solidFill>
                            <a:srgbClr val="00B050"/>
                          </a:solidFill>
                        </a:rPr>
                        <a:t>1</a:t>
                      </a:r>
                      <a:endParaRPr lang="cs-CZ" b="1" dirty="0">
                        <a:solidFill>
                          <a:srgbClr val="00B050"/>
                        </a:solidFill>
                      </a:endParaRPr>
                    </a:p>
                  </a:txBody>
                  <a:tcPr/>
                </a:tc>
              </a:tr>
              <a:tr h="720080">
                <a:tc>
                  <a:txBody>
                    <a:bodyPr/>
                    <a:lstStyle/>
                    <a:p>
                      <a:r>
                        <a:rPr lang="en-US" dirty="0" smtClean="0">
                          <a:solidFill>
                            <a:srgbClr val="FF0000"/>
                          </a:solidFill>
                        </a:rPr>
                        <a:t>0</a:t>
                      </a:r>
                      <a:endParaRPr lang="cs-CZ" dirty="0">
                        <a:solidFill>
                          <a:srgbClr val="FF0000"/>
                        </a:solidFill>
                      </a:endParaRPr>
                    </a:p>
                  </a:txBody>
                  <a:tcPr/>
                </a:tc>
                <a:tc>
                  <a:txBody>
                    <a:bodyPr/>
                    <a:lstStyle/>
                    <a:p>
                      <a:r>
                        <a:rPr lang="en-US" dirty="0" smtClean="0">
                          <a:solidFill>
                            <a:srgbClr val="FF0000"/>
                          </a:solidFill>
                        </a:rPr>
                        <a:t>1</a:t>
                      </a:r>
                      <a:endParaRPr lang="cs-CZ" dirty="0">
                        <a:solidFill>
                          <a:srgbClr val="FF0000"/>
                        </a:solidFill>
                      </a:endParaRPr>
                    </a:p>
                  </a:txBody>
                  <a:tcPr/>
                </a:tc>
                <a:tc>
                  <a:txBody>
                    <a:bodyPr/>
                    <a:lstStyle/>
                    <a:p>
                      <a:r>
                        <a:rPr lang="en-US" b="1" dirty="0" smtClean="0">
                          <a:solidFill>
                            <a:srgbClr val="00B050"/>
                          </a:solidFill>
                        </a:rPr>
                        <a:t>0</a:t>
                      </a:r>
                      <a:endParaRPr lang="cs-CZ" b="1" dirty="0">
                        <a:solidFill>
                          <a:srgbClr val="00B050"/>
                        </a:solidFill>
                      </a:endParaRPr>
                    </a:p>
                  </a:txBody>
                  <a:tcPr/>
                </a:tc>
                <a:tc>
                  <a:txBody>
                    <a:bodyPr/>
                    <a:lstStyle/>
                    <a:p>
                      <a:r>
                        <a:rPr lang="en-US" b="1" dirty="0" smtClean="0">
                          <a:solidFill>
                            <a:schemeClr val="accent6">
                              <a:lumMod val="75000"/>
                            </a:schemeClr>
                          </a:solidFill>
                        </a:rPr>
                        <a:t>0</a:t>
                      </a:r>
                      <a:endParaRPr lang="cs-CZ" b="1" dirty="0">
                        <a:solidFill>
                          <a:schemeClr val="accent6">
                            <a:lumMod val="75000"/>
                          </a:schemeClr>
                        </a:solidFill>
                      </a:endParaRPr>
                    </a:p>
                  </a:txBody>
                  <a:tcPr/>
                </a:tc>
                <a:tc>
                  <a:txBody>
                    <a:bodyPr/>
                    <a:lstStyle/>
                    <a:p>
                      <a:r>
                        <a:rPr lang="en-US" dirty="0" smtClean="0"/>
                        <a:t>0</a:t>
                      </a:r>
                      <a:endParaRPr lang="cs-CZ" dirty="0"/>
                    </a:p>
                  </a:txBody>
                  <a:tcPr/>
                </a:tc>
                <a:tc>
                  <a:txBody>
                    <a:bodyPr/>
                    <a:lstStyle/>
                    <a:p>
                      <a:r>
                        <a:rPr lang="en-US" dirty="0" smtClean="0"/>
                        <a:t>1</a:t>
                      </a:r>
                      <a:endParaRPr lang="cs-CZ" dirty="0"/>
                    </a:p>
                  </a:txBody>
                  <a:tcPr/>
                </a:tc>
                <a:tc>
                  <a:txBody>
                    <a:bodyPr/>
                    <a:lstStyle/>
                    <a:p>
                      <a:r>
                        <a:rPr lang="en-US" dirty="0" smtClean="0"/>
                        <a:t>0</a:t>
                      </a:r>
                      <a:endParaRPr lang="cs-CZ" dirty="0"/>
                    </a:p>
                  </a:txBody>
                  <a:tcPr/>
                </a:tc>
                <a:tc>
                  <a:txBody>
                    <a:bodyPr/>
                    <a:lstStyle/>
                    <a:p>
                      <a:r>
                        <a:rPr lang="en-US" dirty="0" smtClean="0"/>
                        <a:t>0</a:t>
                      </a:r>
                      <a:endParaRPr lang="cs-CZ" dirty="0"/>
                    </a:p>
                  </a:txBody>
                  <a:tcPr/>
                </a:tc>
                <a:tc>
                  <a:txBody>
                    <a:bodyPr/>
                    <a:lstStyle/>
                    <a:p>
                      <a:r>
                        <a:rPr lang="en-US" dirty="0" smtClean="0"/>
                        <a:t>1</a:t>
                      </a:r>
                      <a:endParaRPr lang="cs-CZ" dirty="0"/>
                    </a:p>
                  </a:txBody>
                  <a:tcPr/>
                </a:tc>
                <a:tc>
                  <a:txBody>
                    <a:bodyPr/>
                    <a:lstStyle/>
                    <a:p>
                      <a:r>
                        <a:rPr lang="en-US" b="1" dirty="0" smtClean="0">
                          <a:solidFill>
                            <a:schemeClr val="accent6">
                              <a:lumMod val="75000"/>
                            </a:schemeClr>
                          </a:solidFill>
                        </a:rPr>
                        <a:t>0</a:t>
                      </a:r>
                      <a:endParaRPr lang="cs-CZ" b="1" dirty="0">
                        <a:solidFill>
                          <a:schemeClr val="accent6">
                            <a:lumMod val="75000"/>
                          </a:schemeClr>
                        </a:solidFill>
                      </a:endParaRPr>
                    </a:p>
                  </a:txBody>
                  <a:tcPr/>
                </a:tc>
                <a:tc>
                  <a:txBody>
                    <a:bodyPr/>
                    <a:lstStyle/>
                    <a:p>
                      <a:r>
                        <a:rPr lang="en-US" dirty="0" smtClean="0"/>
                        <a:t>1</a:t>
                      </a:r>
                      <a:endParaRPr lang="cs-CZ" dirty="0"/>
                    </a:p>
                  </a:txBody>
                  <a:tcPr/>
                </a:tc>
                <a:tc>
                  <a:txBody>
                    <a:bodyPr/>
                    <a:lstStyle/>
                    <a:p>
                      <a:r>
                        <a:rPr lang="en-US" dirty="0" smtClean="0"/>
                        <a:t>0</a:t>
                      </a:r>
                      <a:endParaRPr lang="cs-CZ" dirty="0"/>
                    </a:p>
                  </a:txBody>
                  <a:tcPr/>
                </a:tc>
                <a:tc>
                  <a:txBody>
                    <a:bodyPr/>
                    <a:lstStyle/>
                    <a:p>
                      <a:r>
                        <a:rPr lang="en-US" dirty="0" smtClean="0"/>
                        <a:t>1</a:t>
                      </a:r>
                      <a:endParaRPr lang="cs-CZ" dirty="0"/>
                    </a:p>
                  </a:txBody>
                  <a:tcPr/>
                </a:tc>
                <a:tc>
                  <a:txBody>
                    <a:bodyPr/>
                    <a:lstStyle/>
                    <a:p>
                      <a:r>
                        <a:rPr lang="en-US" b="1" dirty="0" smtClean="0">
                          <a:solidFill>
                            <a:schemeClr val="accent6">
                              <a:lumMod val="75000"/>
                            </a:schemeClr>
                          </a:solidFill>
                        </a:rPr>
                        <a:t>1</a:t>
                      </a:r>
                      <a:endParaRPr lang="cs-CZ" b="1" dirty="0">
                        <a:solidFill>
                          <a:schemeClr val="accent6">
                            <a:lumMod val="75000"/>
                          </a:schemeClr>
                        </a:solidFill>
                      </a:endParaRPr>
                    </a:p>
                  </a:txBody>
                  <a:tcPr/>
                </a:tc>
                <a:tc>
                  <a:txBody>
                    <a:bodyPr/>
                    <a:lstStyle/>
                    <a:p>
                      <a:r>
                        <a:rPr lang="en-US" dirty="0" smtClean="0"/>
                        <a:t>0</a:t>
                      </a:r>
                      <a:endParaRPr lang="cs-CZ" dirty="0"/>
                    </a:p>
                  </a:txBody>
                  <a:tcPr/>
                </a:tc>
                <a:tc>
                  <a:txBody>
                    <a:bodyPr/>
                    <a:lstStyle/>
                    <a:p>
                      <a:r>
                        <a:rPr lang="en-US" b="1" dirty="0" smtClean="0">
                          <a:solidFill>
                            <a:schemeClr val="accent6">
                              <a:lumMod val="75000"/>
                            </a:schemeClr>
                          </a:solidFill>
                        </a:rPr>
                        <a:t>1</a:t>
                      </a:r>
                      <a:endParaRPr lang="cs-CZ" b="1" dirty="0">
                        <a:solidFill>
                          <a:schemeClr val="accent6">
                            <a:lumMod val="75000"/>
                          </a:schemeClr>
                        </a:solidFill>
                      </a:endParaRPr>
                    </a:p>
                  </a:txBody>
                  <a:tcPr/>
                </a:tc>
                <a:tc>
                  <a:txBody>
                    <a:bodyPr/>
                    <a:lstStyle/>
                    <a:p>
                      <a:r>
                        <a:rPr lang="en-US" dirty="0" smtClean="0"/>
                        <a:t>1</a:t>
                      </a:r>
                      <a:endParaRPr lang="cs-CZ" dirty="0"/>
                    </a:p>
                  </a:txBody>
                  <a:tcPr>
                    <a:solidFill>
                      <a:srgbClr val="FFFF00"/>
                    </a:solidFill>
                  </a:tcPr>
                </a:tc>
                <a:tc>
                  <a:txBody>
                    <a:bodyPr/>
                    <a:lstStyle/>
                    <a:p>
                      <a:r>
                        <a:rPr lang="en-US" b="1" dirty="0" smtClean="0">
                          <a:solidFill>
                            <a:srgbClr val="00B050"/>
                          </a:solidFill>
                        </a:rPr>
                        <a:t>1</a:t>
                      </a:r>
                      <a:endParaRPr lang="cs-CZ" b="1" dirty="0">
                        <a:solidFill>
                          <a:srgbClr val="00B050"/>
                        </a:solidFill>
                      </a:endParaRPr>
                    </a:p>
                  </a:txBody>
                  <a:tcPr/>
                </a:tc>
              </a:tr>
              <a:tr h="720080">
                <a:tc>
                  <a:txBody>
                    <a:bodyPr/>
                    <a:lstStyle/>
                    <a:p>
                      <a:r>
                        <a:rPr lang="en-US" dirty="0" smtClean="0">
                          <a:solidFill>
                            <a:srgbClr val="FF0000"/>
                          </a:solidFill>
                        </a:rPr>
                        <a:t>0</a:t>
                      </a:r>
                      <a:endParaRPr lang="cs-CZ" dirty="0">
                        <a:solidFill>
                          <a:srgbClr val="FF0000"/>
                        </a:solidFill>
                      </a:endParaRPr>
                    </a:p>
                  </a:txBody>
                  <a:tcPr/>
                </a:tc>
                <a:tc>
                  <a:txBody>
                    <a:bodyPr/>
                    <a:lstStyle/>
                    <a:p>
                      <a:r>
                        <a:rPr lang="en-US" dirty="0" smtClean="0">
                          <a:solidFill>
                            <a:srgbClr val="FF0000"/>
                          </a:solidFill>
                        </a:rPr>
                        <a:t>0</a:t>
                      </a:r>
                      <a:endParaRPr lang="cs-CZ" dirty="0">
                        <a:solidFill>
                          <a:srgbClr val="FF0000"/>
                        </a:solidFill>
                      </a:endParaRPr>
                    </a:p>
                  </a:txBody>
                  <a:tcPr/>
                </a:tc>
                <a:tc>
                  <a:txBody>
                    <a:bodyPr/>
                    <a:lstStyle/>
                    <a:p>
                      <a:r>
                        <a:rPr lang="en-US" b="1" dirty="0" smtClean="0">
                          <a:solidFill>
                            <a:srgbClr val="00B050"/>
                          </a:solidFill>
                        </a:rPr>
                        <a:t>0</a:t>
                      </a:r>
                      <a:endParaRPr lang="cs-CZ" b="1" dirty="0">
                        <a:solidFill>
                          <a:srgbClr val="00B050"/>
                        </a:solidFill>
                      </a:endParaRPr>
                    </a:p>
                  </a:txBody>
                  <a:tcPr/>
                </a:tc>
                <a:tc>
                  <a:txBody>
                    <a:bodyPr/>
                    <a:lstStyle/>
                    <a:p>
                      <a:r>
                        <a:rPr lang="en-US" b="1" dirty="0" smtClean="0">
                          <a:solidFill>
                            <a:schemeClr val="accent6">
                              <a:lumMod val="75000"/>
                            </a:schemeClr>
                          </a:solidFill>
                        </a:rPr>
                        <a:t>0</a:t>
                      </a:r>
                      <a:endParaRPr lang="cs-CZ" b="1" dirty="0">
                        <a:solidFill>
                          <a:schemeClr val="accent6">
                            <a:lumMod val="75000"/>
                          </a:schemeClr>
                        </a:solidFill>
                      </a:endParaRPr>
                    </a:p>
                  </a:txBody>
                  <a:tcPr/>
                </a:tc>
                <a:tc>
                  <a:txBody>
                    <a:bodyPr/>
                    <a:lstStyle/>
                    <a:p>
                      <a:r>
                        <a:rPr lang="en-US" dirty="0" smtClean="0"/>
                        <a:t>0</a:t>
                      </a:r>
                      <a:endParaRPr lang="cs-CZ" dirty="0"/>
                    </a:p>
                  </a:txBody>
                  <a:tcPr/>
                </a:tc>
                <a:tc>
                  <a:txBody>
                    <a:bodyPr/>
                    <a:lstStyle/>
                    <a:p>
                      <a:r>
                        <a:rPr lang="en-US" dirty="0" smtClean="0"/>
                        <a:t>0</a:t>
                      </a:r>
                      <a:endParaRPr lang="cs-CZ" dirty="0"/>
                    </a:p>
                  </a:txBody>
                  <a:tcPr/>
                </a:tc>
                <a:tc>
                  <a:txBody>
                    <a:bodyPr/>
                    <a:lstStyle/>
                    <a:p>
                      <a:r>
                        <a:rPr lang="en-US" dirty="0" smtClean="0"/>
                        <a:t>1</a:t>
                      </a:r>
                      <a:endParaRPr lang="cs-CZ" dirty="0"/>
                    </a:p>
                  </a:txBody>
                  <a:tcPr/>
                </a:tc>
                <a:tc>
                  <a:txBody>
                    <a:bodyPr/>
                    <a:lstStyle/>
                    <a:p>
                      <a:r>
                        <a:rPr lang="en-US" dirty="0" smtClean="0"/>
                        <a:t>0</a:t>
                      </a:r>
                      <a:endParaRPr lang="cs-CZ" dirty="0"/>
                    </a:p>
                  </a:txBody>
                  <a:tcPr/>
                </a:tc>
                <a:tc>
                  <a:txBody>
                    <a:bodyPr/>
                    <a:lstStyle/>
                    <a:p>
                      <a:r>
                        <a:rPr lang="en-US" dirty="0" smtClean="0"/>
                        <a:t>0</a:t>
                      </a:r>
                      <a:endParaRPr lang="cs-CZ" dirty="0"/>
                    </a:p>
                  </a:txBody>
                  <a:tcPr/>
                </a:tc>
                <a:tc>
                  <a:txBody>
                    <a:bodyPr/>
                    <a:lstStyle/>
                    <a:p>
                      <a:r>
                        <a:rPr lang="en-US" b="1" dirty="0" smtClean="0">
                          <a:solidFill>
                            <a:schemeClr val="accent6">
                              <a:lumMod val="75000"/>
                            </a:schemeClr>
                          </a:solidFill>
                        </a:rPr>
                        <a:t>1</a:t>
                      </a:r>
                      <a:endParaRPr lang="cs-CZ" b="1" dirty="0">
                        <a:solidFill>
                          <a:schemeClr val="accent6">
                            <a:lumMod val="75000"/>
                          </a:schemeClr>
                        </a:solidFill>
                      </a:endParaRPr>
                    </a:p>
                  </a:txBody>
                  <a:tcPr/>
                </a:tc>
                <a:tc>
                  <a:txBody>
                    <a:bodyPr/>
                    <a:lstStyle/>
                    <a:p>
                      <a:r>
                        <a:rPr lang="en-US" dirty="0" smtClean="0"/>
                        <a:t>0</a:t>
                      </a:r>
                      <a:endParaRPr lang="cs-CZ" dirty="0"/>
                    </a:p>
                  </a:txBody>
                  <a:tcPr/>
                </a:tc>
                <a:tc>
                  <a:txBody>
                    <a:bodyPr/>
                    <a:lstStyle/>
                    <a:p>
                      <a:r>
                        <a:rPr lang="en-US" dirty="0" smtClean="0"/>
                        <a:t>1</a:t>
                      </a:r>
                      <a:endParaRPr lang="cs-CZ" dirty="0"/>
                    </a:p>
                  </a:txBody>
                  <a:tcPr/>
                </a:tc>
                <a:tc>
                  <a:txBody>
                    <a:bodyPr/>
                    <a:lstStyle/>
                    <a:p>
                      <a:r>
                        <a:rPr lang="en-US" dirty="0" smtClean="0"/>
                        <a:t>1</a:t>
                      </a:r>
                      <a:endParaRPr lang="cs-CZ" dirty="0"/>
                    </a:p>
                  </a:txBody>
                  <a:tcPr/>
                </a:tc>
                <a:tc>
                  <a:txBody>
                    <a:bodyPr/>
                    <a:lstStyle/>
                    <a:p>
                      <a:r>
                        <a:rPr lang="en-US" b="1" dirty="0" smtClean="0">
                          <a:solidFill>
                            <a:schemeClr val="accent6">
                              <a:lumMod val="75000"/>
                            </a:schemeClr>
                          </a:solidFill>
                        </a:rPr>
                        <a:t>0</a:t>
                      </a:r>
                      <a:endParaRPr lang="cs-CZ" b="1" dirty="0">
                        <a:solidFill>
                          <a:schemeClr val="accent6">
                            <a:lumMod val="75000"/>
                          </a:schemeClr>
                        </a:solidFill>
                      </a:endParaRPr>
                    </a:p>
                  </a:txBody>
                  <a:tcPr/>
                </a:tc>
                <a:tc>
                  <a:txBody>
                    <a:bodyPr/>
                    <a:lstStyle/>
                    <a:p>
                      <a:r>
                        <a:rPr lang="en-US" dirty="0" smtClean="0"/>
                        <a:t>1</a:t>
                      </a:r>
                      <a:endParaRPr lang="cs-CZ" dirty="0"/>
                    </a:p>
                  </a:txBody>
                  <a:tcPr/>
                </a:tc>
                <a:tc>
                  <a:txBody>
                    <a:bodyPr/>
                    <a:lstStyle/>
                    <a:p>
                      <a:r>
                        <a:rPr lang="en-US" b="1" dirty="0" smtClean="0">
                          <a:solidFill>
                            <a:schemeClr val="accent6">
                              <a:lumMod val="75000"/>
                            </a:schemeClr>
                          </a:solidFill>
                        </a:rPr>
                        <a:t>1</a:t>
                      </a:r>
                      <a:endParaRPr lang="cs-CZ" b="1" dirty="0">
                        <a:solidFill>
                          <a:schemeClr val="accent6">
                            <a:lumMod val="75000"/>
                          </a:schemeClr>
                        </a:solidFill>
                      </a:endParaRPr>
                    </a:p>
                  </a:txBody>
                  <a:tcPr/>
                </a:tc>
                <a:tc>
                  <a:txBody>
                    <a:bodyPr/>
                    <a:lstStyle/>
                    <a:p>
                      <a:r>
                        <a:rPr lang="en-US" dirty="0" smtClean="0"/>
                        <a:t>1</a:t>
                      </a:r>
                      <a:endParaRPr lang="cs-CZ" dirty="0"/>
                    </a:p>
                  </a:txBody>
                  <a:tcPr>
                    <a:solidFill>
                      <a:srgbClr val="FFFF00"/>
                    </a:solidFill>
                  </a:tcPr>
                </a:tc>
                <a:tc>
                  <a:txBody>
                    <a:bodyPr/>
                    <a:lstStyle/>
                    <a:p>
                      <a:r>
                        <a:rPr lang="en-US" b="1" dirty="0" smtClean="0">
                          <a:solidFill>
                            <a:srgbClr val="00B050"/>
                          </a:solidFill>
                        </a:rPr>
                        <a:t>1</a:t>
                      </a:r>
                      <a:endParaRPr lang="cs-CZ" b="1" dirty="0">
                        <a:solidFill>
                          <a:srgbClr val="00B050"/>
                        </a:solidFill>
                      </a:endParaRPr>
                    </a:p>
                  </a:txBody>
                  <a:tcPr/>
                </a:tc>
              </a:tr>
            </a:tbl>
          </a:graphicData>
        </a:graphic>
      </p:graphicFrame>
      <p:graphicFrame>
        <p:nvGraphicFramePr>
          <p:cNvPr id="5" name="Objekt 4"/>
          <p:cNvGraphicFramePr>
            <a:graphicFrameLocks noChangeAspect="1"/>
          </p:cNvGraphicFramePr>
          <p:nvPr/>
        </p:nvGraphicFramePr>
        <p:xfrm>
          <a:off x="683568" y="5373216"/>
          <a:ext cx="1736193" cy="504056"/>
        </p:xfrm>
        <a:graphic>
          <a:graphicData uri="http://schemas.openxmlformats.org/presentationml/2006/ole">
            <p:oleObj spid="_x0000_s556033" name="Equation" r:id="rId3" imgW="787320" imgH="228600" progId="Equation.DSMT4">
              <p:embed/>
            </p:oleObj>
          </a:graphicData>
        </a:graphic>
      </p:graphicFrame>
      <p:graphicFrame>
        <p:nvGraphicFramePr>
          <p:cNvPr id="6" name="Objekt 5"/>
          <p:cNvGraphicFramePr>
            <a:graphicFrameLocks noChangeAspect="1"/>
          </p:cNvGraphicFramePr>
          <p:nvPr/>
        </p:nvGraphicFramePr>
        <p:xfrm>
          <a:off x="3635896" y="5301208"/>
          <a:ext cx="4950550" cy="452622"/>
        </p:xfrm>
        <a:graphic>
          <a:graphicData uri="http://schemas.openxmlformats.org/presentationml/2006/ole">
            <p:oleObj spid="_x0000_s556034" name="Equation" r:id="rId4" imgW="2222280" imgH="203040" progId="Equation.DSMT4">
              <p:embed/>
            </p:oleObj>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3600" dirty="0" smtClean="0">
                <a:solidFill>
                  <a:schemeClr val="accent1"/>
                </a:solidFill>
                <a:latin typeface="Georgia" pitchFamily="18" charset="0"/>
                <a:cs typeface="Times New Roman" pitchFamily="18" charset="0"/>
              </a:rPr>
              <a:t>Logika  v lidové písni</a:t>
            </a:r>
            <a:endParaRPr lang="cs-CZ" sz="3600" dirty="0">
              <a:latin typeface="Georgia" pitchFamily="18" charset="0"/>
              <a:cs typeface="Times New Roman" pitchFamily="18" charset="0"/>
            </a:endParaRPr>
          </a:p>
        </p:txBody>
      </p:sp>
      <p:sp>
        <p:nvSpPr>
          <p:cNvPr id="3" name="Zástupný symbol pro obsah 2"/>
          <p:cNvSpPr>
            <a:spLocks noGrp="1"/>
          </p:cNvSpPr>
          <p:nvPr>
            <p:ph idx="1"/>
          </p:nvPr>
        </p:nvSpPr>
        <p:spPr/>
        <p:txBody>
          <a:bodyPr>
            <a:normAutofit/>
          </a:bodyPr>
          <a:lstStyle/>
          <a:p>
            <a:pPr defTabSz="360000">
              <a:buNone/>
            </a:pPr>
            <a:r>
              <a:rPr lang="cs-CZ" sz="4400" dirty="0" smtClean="0">
                <a:cs typeface="Times New Roman" pitchFamily="18" charset="0"/>
              </a:rPr>
              <a:t>   </a:t>
            </a:r>
            <a:r>
              <a:rPr lang="cs-CZ" sz="4400" dirty="0" smtClean="0">
                <a:latin typeface="Times New Roman" pitchFamily="18" charset="0"/>
                <a:cs typeface="Times New Roman" pitchFamily="18" charset="0"/>
              </a:rPr>
              <a:t>p→q			</a:t>
            </a:r>
            <a:r>
              <a:rPr lang="en-US" sz="4400" dirty="0" smtClean="0">
                <a:latin typeface="Times New Roman" pitchFamily="18" charset="0"/>
                <a:cs typeface="Times New Roman" pitchFamily="18" charset="0"/>
              </a:rPr>
              <a:t>			</a:t>
            </a:r>
            <a:r>
              <a:rPr lang="cs-CZ" sz="3600" dirty="0" smtClean="0">
                <a:latin typeface="Times New Roman" pitchFamily="18" charset="0"/>
                <a:cs typeface="Times New Roman" pitchFamily="18" charset="0"/>
              </a:rPr>
              <a:t>p q</a:t>
            </a:r>
            <a:r>
              <a:rPr lang="en-US" sz="3600" dirty="0" smtClean="0">
                <a:latin typeface="Times New Roman" pitchFamily="18" charset="0"/>
                <a:cs typeface="Times New Roman" pitchFamily="18" charset="0"/>
              </a:rPr>
              <a:t>		p→q		¬p</a:t>
            </a:r>
            <a:endParaRPr lang="cs-CZ" sz="3600" dirty="0" smtClean="0">
              <a:latin typeface="Times New Roman" pitchFamily="18" charset="0"/>
              <a:cs typeface="Times New Roman" pitchFamily="18" charset="0"/>
            </a:endParaRPr>
          </a:p>
          <a:p>
            <a:pPr>
              <a:buNone/>
            </a:pPr>
            <a:r>
              <a:rPr lang="cs-CZ" sz="4400" dirty="0" smtClean="0">
                <a:latin typeface="Times New Roman" pitchFamily="18" charset="0"/>
                <a:cs typeface="Times New Roman" pitchFamily="18" charset="0"/>
              </a:rPr>
              <a:t>       ¬p			</a:t>
            </a:r>
            <a:r>
              <a:rPr lang="en-US" sz="3600" dirty="0" smtClean="0">
                <a:latin typeface="Times New Roman" pitchFamily="18" charset="0"/>
                <a:cs typeface="Times New Roman" pitchFamily="18" charset="0"/>
              </a:rPr>
              <a:t>1 1	    </a:t>
            </a:r>
            <a:r>
              <a:rPr lang="en-US" sz="3600" dirty="0" smtClean="0">
                <a:solidFill>
                  <a:srgbClr val="FF0000"/>
                </a:solidFill>
                <a:latin typeface="Times New Roman" pitchFamily="18" charset="0"/>
                <a:cs typeface="Times New Roman" pitchFamily="18" charset="0"/>
              </a:rPr>
              <a:t>1</a:t>
            </a:r>
            <a:r>
              <a:rPr lang="en-US" sz="3600" dirty="0" smtClean="0">
                <a:latin typeface="Times New Roman" pitchFamily="18" charset="0"/>
                <a:cs typeface="Times New Roman" pitchFamily="18" charset="0"/>
              </a:rPr>
              <a:t>		0</a:t>
            </a:r>
            <a:endParaRPr lang="cs-CZ" sz="3600" dirty="0" smtClean="0">
              <a:latin typeface="Times New Roman" pitchFamily="18" charset="0"/>
              <a:cs typeface="Times New Roman" pitchFamily="18" charset="0"/>
            </a:endParaRPr>
          </a:p>
          <a:p>
            <a:pPr>
              <a:buNone/>
            </a:pPr>
            <a:r>
              <a:rPr lang="cs-CZ" sz="1200" dirty="0" smtClean="0">
                <a:latin typeface="Times New Roman" pitchFamily="18" charset="0"/>
                <a:cs typeface="Times New Roman" pitchFamily="18" charset="0"/>
              </a:rPr>
              <a:t>     ____________________</a:t>
            </a:r>
            <a:r>
              <a:rPr lang="en-US" sz="1200" dirty="0" smtClean="0">
                <a:latin typeface="Times New Roman" pitchFamily="18" charset="0"/>
                <a:cs typeface="Times New Roman" pitchFamily="18" charset="0"/>
              </a:rPr>
              <a:t>			</a:t>
            </a:r>
            <a:r>
              <a:rPr lang="en-US" sz="3600" dirty="0" smtClean="0">
                <a:latin typeface="Times New Roman" pitchFamily="18" charset="0"/>
                <a:cs typeface="Times New Roman" pitchFamily="18" charset="0"/>
              </a:rPr>
              <a:t>1 0	    0		0</a:t>
            </a:r>
            <a:endParaRPr lang="cs-CZ" sz="3600" dirty="0" smtClean="0">
              <a:latin typeface="Times New Roman" pitchFamily="18" charset="0"/>
              <a:cs typeface="Times New Roman" pitchFamily="18" charset="0"/>
            </a:endParaRPr>
          </a:p>
          <a:p>
            <a:pPr>
              <a:buNone/>
            </a:pPr>
            <a:r>
              <a:rPr lang="cs-CZ" sz="4400" dirty="0" smtClean="0">
                <a:latin typeface="Times New Roman" pitchFamily="18" charset="0"/>
                <a:cs typeface="Times New Roman" pitchFamily="18" charset="0"/>
              </a:rPr>
              <a:t>       ¬q</a:t>
            </a:r>
            <a:r>
              <a:rPr lang="en-US" sz="4400" dirty="0" smtClean="0">
                <a:latin typeface="Times New Roman" pitchFamily="18" charset="0"/>
                <a:cs typeface="Times New Roman" pitchFamily="18" charset="0"/>
              </a:rPr>
              <a:t>			</a:t>
            </a:r>
            <a:r>
              <a:rPr lang="en-US" sz="3600" dirty="0" smtClean="0">
                <a:latin typeface="Times New Roman" pitchFamily="18" charset="0"/>
                <a:cs typeface="Times New Roman" pitchFamily="18" charset="0"/>
              </a:rPr>
              <a:t>0 1	    </a:t>
            </a:r>
            <a:r>
              <a:rPr lang="en-US" sz="3600" dirty="0" smtClean="0">
                <a:solidFill>
                  <a:srgbClr val="FF0000"/>
                </a:solidFill>
                <a:latin typeface="Times New Roman" pitchFamily="18" charset="0"/>
                <a:cs typeface="Times New Roman" pitchFamily="18" charset="0"/>
              </a:rPr>
              <a:t>1</a:t>
            </a:r>
            <a:r>
              <a:rPr lang="en-US" sz="3600" dirty="0" smtClean="0">
                <a:latin typeface="Times New Roman" pitchFamily="18" charset="0"/>
                <a:cs typeface="Times New Roman" pitchFamily="18" charset="0"/>
              </a:rPr>
              <a:t>		</a:t>
            </a:r>
            <a:r>
              <a:rPr lang="en-US" sz="3600" dirty="0" smtClean="0">
                <a:solidFill>
                  <a:srgbClr val="FF0000"/>
                </a:solidFill>
                <a:latin typeface="Times New Roman" pitchFamily="18" charset="0"/>
                <a:cs typeface="Times New Roman" pitchFamily="18" charset="0"/>
              </a:rPr>
              <a:t>1</a:t>
            </a:r>
          </a:p>
          <a:p>
            <a:pPr>
              <a:buNone/>
            </a:pPr>
            <a:r>
              <a:rPr lang="en-US" sz="3600" dirty="0" smtClean="0">
                <a:latin typeface="Times New Roman" pitchFamily="18" charset="0"/>
                <a:cs typeface="Times New Roman" pitchFamily="18" charset="0"/>
              </a:rPr>
              <a:t>					0 0	    </a:t>
            </a:r>
            <a:r>
              <a:rPr lang="en-US" sz="3600" dirty="0" smtClean="0">
                <a:solidFill>
                  <a:srgbClr val="FF0000"/>
                </a:solidFill>
                <a:latin typeface="Times New Roman" pitchFamily="18" charset="0"/>
                <a:cs typeface="Times New Roman" pitchFamily="18" charset="0"/>
              </a:rPr>
              <a:t>1</a:t>
            </a:r>
            <a:r>
              <a:rPr lang="en-US" sz="3600" dirty="0" smtClean="0">
                <a:latin typeface="Times New Roman" pitchFamily="18" charset="0"/>
                <a:cs typeface="Times New Roman" pitchFamily="18" charset="0"/>
              </a:rPr>
              <a:t>		</a:t>
            </a:r>
            <a:r>
              <a:rPr lang="en-US" sz="3600" dirty="0" smtClean="0">
                <a:solidFill>
                  <a:srgbClr val="FF0000"/>
                </a:solidFill>
                <a:latin typeface="Times New Roman" pitchFamily="18" charset="0"/>
                <a:cs typeface="Times New Roman" pitchFamily="18" charset="0"/>
              </a:rPr>
              <a:t>1</a:t>
            </a:r>
            <a:endParaRPr lang="cs-CZ" sz="3600" dirty="0" smtClean="0">
              <a:solidFill>
                <a:srgbClr val="FF0000"/>
              </a:solidFill>
              <a:latin typeface="Times New Roman" pitchFamily="18" charset="0"/>
              <a:cs typeface="Times New Roman" pitchFamily="18" charset="0"/>
            </a:endParaRPr>
          </a:p>
          <a:p>
            <a:pPr>
              <a:buNone/>
            </a:pPr>
            <a:endParaRPr lang="cs-CZ"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p:cNvSpPr txBox="1"/>
          <p:nvPr/>
        </p:nvSpPr>
        <p:spPr>
          <a:xfrm>
            <a:off x="971600" y="1772816"/>
            <a:ext cx="7272808" cy="4401205"/>
          </a:xfrm>
          <a:prstGeom prst="rect">
            <a:avLst/>
          </a:prstGeom>
          <a:noFill/>
        </p:spPr>
        <p:txBody>
          <a:bodyPr wrap="square" rtlCol="0">
            <a:spAutoFit/>
          </a:bodyPr>
          <a:lstStyle/>
          <a:p>
            <a:r>
              <a:rPr lang="cs-CZ" dirty="0" smtClean="0">
                <a:latin typeface="Georgia" pitchFamily="18" charset="0"/>
                <a:cs typeface="Times New Roman" pitchFamily="18" charset="0"/>
              </a:rPr>
              <a:t>Úvod</a:t>
            </a:r>
          </a:p>
          <a:p>
            <a:r>
              <a:rPr lang="cs-CZ" dirty="0" smtClean="0">
                <a:latin typeface="Georgia" pitchFamily="18" charset="0"/>
                <a:cs typeface="Times New Roman" pitchFamily="18" charset="0"/>
              </a:rPr>
              <a:t>O pojmu</a:t>
            </a:r>
          </a:p>
          <a:p>
            <a:r>
              <a:rPr lang="cs-CZ" dirty="0" smtClean="0">
                <a:latin typeface="Georgia" pitchFamily="18" charset="0"/>
                <a:cs typeface="Times New Roman" pitchFamily="18" charset="0"/>
              </a:rPr>
              <a:t>	</a:t>
            </a:r>
            <a:r>
              <a:rPr lang="cs-CZ" sz="1400" dirty="0" smtClean="0">
                <a:latin typeface="Georgia" pitchFamily="18" charset="0"/>
                <a:cs typeface="Times New Roman" pitchFamily="18" charset="0"/>
              </a:rPr>
              <a:t>Vznik a vlastnosti pojmu</a:t>
            </a:r>
          </a:p>
          <a:p>
            <a:r>
              <a:rPr lang="cs-CZ" sz="1400" dirty="0" smtClean="0">
                <a:latin typeface="Georgia" pitchFamily="18" charset="0"/>
                <a:cs typeface="Times New Roman" pitchFamily="18" charset="0"/>
              </a:rPr>
              <a:t>	Poměr pojmů vespolek</a:t>
            </a:r>
          </a:p>
          <a:p>
            <a:r>
              <a:rPr lang="cs-CZ" sz="1400" dirty="0" smtClean="0">
                <a:latin typeface="Georgia" pitchFamily="18" charset="0"/>
                <a:cs typeface="Times New Roman" pitchFamily="18" charset="0"/>
              </a:rPr>
              <a:t>	Vztah pojmů k předmětům</a:t>
            </a:r>
          </a:p>
          <a:p>
            <a:r>
              <a:rPr lang="cs-CZ" sz="1400" dirty="0" smtClean="0">
                <a:latin typeface="Georgia" pitchFamily="18" charset="0"/>
                <a:cs typeface="Times New Roman" pitchFamily="18" charset="0"/>
              </a:rPr>
              <a:t>	O důležitějších pojmech</a:t>
            </a:r>
          </a:p>
          <a:p>
            <a:r>
              <a:rPr lang="cs-CZ" dirty="0" smtClean="0">
                <a:latin typeface="Georgia" pitchFamily="18" charset="0"/>
                <a:cs typeface="Times New Roman" pitchFamily="18" charset="0"/>
              </a:rPr>
              <a:t>O soudu</a:t>
            </a:r>
          </a:p>
          <a:p>
            <a:r>
              <a:rPr lang="cs-CZ" dirty="0" smtClean="0">
                <a:latin typeface="Georgia" pitchFamily="18" charset="0"/>
                <a:cs typeface="Times New Roman" pitchFamily="18" charset="0"/>
              </a:rPr>
              <a:t>	</a:t>
            </a:r>
            <a:r>
              <a:rPr lang="cs-CZ" sz="1400" dirty="0" smtClean="0">
                <a:latin typeface="Georgia" pitchFamily="18" charset="0"/>
                <a:cs typeface="Times New Roman" pitchFamily="18" charset="0"/>
              </a:rPr>
              <a:t>O soudu vůbec</a:t>
            </a:r>
          </a:p>
          <a:p>
            <a:r>
              <a:rPr lang="cs-CZ" sz="1400" dirty="0" smtClean="0">
                <a:latin typeface="Georgia" pitchFamily="18" charset="0"/>
                <a:cs typeface="Times New Roman" pitchFamily="18" charset="0"/>
              </a:rPr>
              <a:t>	O soudech odvozených</a:t>
            </a:r>
          </a:p>
          <a:p>
            <a:r>
              <a:rPr lang="cs-CZ" dirty="0" smtClean="0">
                <a:latin typeface="Georgia" pitchFamily="18" charset="0"/>
                <a:cs typeface="Times New Roman" pitchFamily="18" charset="0"/>
              </a:rPr>
              <a:t>Vědosloví</a:t>
            </a:r>
          </a:p>
          <a:p>
            <a:r>
              <a:rPr lang="cs-CZ" dirty="0" smtClean="0">
                <a:latin typeface="Georgia" pitchFamily="18" charset="0"/>
                <a:cs typeface="Times New Roman" pitchFamily="18" charset="0"/>
              </a:rPr>
              <a:t>	</a:t>
            </a:r>
            <a:r>
              <a:rPr lang="cs-CZ" sz="1400" dirty="0" smtClean="0">
                <a:latin typeface="Georgia" pitchFamily="18" charset="0"/>
                <a:cs typeface="Times New Roman" pitchFamily="18" charset="0"/>
              </a:rPr>
              <a:t>Heuristika</a:t>
            </a:r>
          </a:p>
          <a:p>
            <a:r>
              <a:rPr lang="cs-CZ" sz="1400" dirty="0" smtClean="0">
                <a:latin typeface="Georgia" pitchFamily="18" charset="0"/>
                <a:cs typeface="Times New Roman" pitchFamily="18" charset="0"/>
              </a:rPr>
              <a:t>	Systematika</a:t>
            </a:r>
          </a:p>
          <a:p>
            <a:r>
              <a:rPr lang="cs-CZ" sz="1400" dirty="0" smtClean="0">
                <a:latin typeface="Georgia" pitchFamily="18" charset="0"/>
                <a:cs typeface="Times New Roman" pitchFamily="18" charset="0"/>
              </a:rPr>
              <a:t>	</a:t>
            </a:r>
          </a:p>
          <a:p>
            <a:r>
              <a:rPr lang="cs-CZ" sz="1400" dirty="0" smtClean="0">
                <a:latin typeface="Georgia" pitchFamily="18" charset="0"/>
                <a:cs typeface="Times New Roman" pitchFamily="18" charset="0"/>
              </a:rPr>
              <a:t>128 stran, </a:t>
            </a:r>
            <a:r>
              <a:rPr lang="cs-CZ" sz="1400" i="1" dirty="0" smtClean="0">
                <a:latin typeface="Georgia" pitchFamily="18" charset="0"/>
                <a:cs typeface="Times New Roman" pitchFamily="18" charset="0"/>
              </a:rPr>
              <a:t>cena 1 zl., koupil jsem v antikvariátě za 6,-Kčs</a:t>
            </a:r>
          </a:p>
          <a:p>
            <a:endParaRPr lang="cs-CZ" sz="1400" dirty="0" smtClean="0">
              <a:latin typeface="Georgia" pitchFamily="18" charset="0"/>
              <a:cs typeface="Times New Roman" pitchFamily="18" charset="0"/>
            </a:endParaRPr>
          </a:p>
          <a:p>
            <a:r>
              <a:rPr lang="cs-CZ" sz="1400" dirty="0" smtClean="0">
                <a:latin typeface="Georgia" pitchFamily="18" charset="0"/>
                <a:cs typeface="Times New Roman" pitchFamily="18" charset="0"/>
              </a:rPr>
              <a:t>Na straně 1 čteme: </a:t>
            </a:r>
            <a:r>
              <a:rPr lang="cs-CZ" sz="1400" i="1" dirty="0" smtClean="0">
                <a:latin typeface="Georgia" pitchFamily="18" charset="0"/>
                <a:cs typeface="Times New Roman" pitchFamily="18" charset="0"/>
              </a:rPr>
              <a:t>„Logika je věda o správném a pravdivém myšlení.“</a:t>
            </a:r>
          </a:p>
          <a:p>
            <a:r>
              <a:rPr lang="cs-CZ" sz="1400" dirty="0" smtClean="0">
                <a:latin typeface="Georgia" pitchFamily="18" charset="0"/>
                <a:cs typeface="Times New Roman" pitchFamily="18" charset="0"/>
              </a:rPr>
              <a:t>Na straně 2 čteme: </a:t>
            </a:r>
            <a:r>
              <a:rPr lang="cs-CZ" sz="1400" i="1" dirty="0" smtClean="0">
                <a:latin typeface="Georgia" pitchFamily="18" charset="0"/>
                <a:cs typeface="Times New Roman" pitchFamily="18" charset="0"/>
              </a:rPr>
              <a:t>„Co do látky své jest logika součástí psychologie.“</a:t>
            </a:r>
            <a:endParaRPr lang="cs-CZ" i="1" dirty="0" smtClean="0">
              <a:latin typeface="Georgia" pitchFamily="18" charset="0"/>
              <a:cs typeface="Times New Roman" pitchFamily="18" charset="0"/>
            </a:endParaRPr>
          </a:p>
          <a:p>
            <a:r>
              <a:rPr lang="cs-CZ" sz="1400" dirty="0" smtClean="0">
                <a:latin typeface="Georgia" pitchFamily="18" charset="0"/>
                <a:cs typeface="Times New Roman" pitchFamily="18" charset="0"/>
              </a:rPr>
              <a:t>	</a:t>
            </a:r>
            <a:endParaRPr lang="cs-CZ" sz="1400" dirty="0">
              <a:latin typeface="Georgia" pitchFamily="18" charset="0"/>
              <a:cs typeface="Times New Roman" pitchFamily="18" charset="0"/>
            </a:endParaRPr>
          </a:p>
        </p:txBody>
      </p:sp>
      <p:sp>
        <p:nvSpPr>
          <p:cNvPr id="5" name="Nadpis 1"/>
          <p:cNvSpPr>
            <a:spLocks noGrp="1"/>
          </p:cNvSpPr>
          <p:nvPr>
            <p:ph type="title"/>
          </p:nvPr>
        </p:nvSpPr>
        <p:spPr>
          <a:xfrm>
            <a:off x="457200" y="274638"/>
            <a:ext cx="8229600" cy="706090"/>
          </a:xfrm>
        </p:spPr>
        <p:txBody>
          <a:bodyPr>
            <a:normAutofit fontScale="90000"/>
          </a:bodyPr>
          <a:lstStyle/>
          <a:p>
            <a:pPr algn="l"/>
            <a:r>
              <a:rPr lang="cs-CZ" dirty="0" smtClean="0">
                <a:solidFill>
                  <a:srgbClr val="5049E1"/>
                </a:solidFill>
                <a:latin typeface="Georgia" pitchFamily="18" charset="0"/>
              </a:rPr>
              <a:t/>
            </a:r>
            <a:br>
              <a:rPr lang="cs-CZ" dirty="0" smtClean="0">
                <a:solidFill>
                  <a:srgbClr val="5049E1"/>
                </a:solidFill>
                <a:latin typeface="Georgia" pitchFamily="18" charset="0"/>
              </a:rPr>
            </a:br>
            <a:r>
              <a:rPr lang="cs-CZ" sz="2000" dirty="0" smtClean="0">
                <a:solidFill>
                  <a:srgbClr val="0070C0"/>
                </a:solidFill>
                <a:latin typeface="Times New Roman" pitchFamily="18" charset="0"/>
                <a:cs typeface="Times New Roman" pitchFamily="18" charset="0"/>
              </a:rPr>
              <a:t/>
            </a:r>
            <a:br>
              <a:rPr lang="cs-CZ" sz="2000" dirty="0" smtClean="0">
                <a:solidFill>
                  <a:srgbClr val="0070C0"/>
                </a:solidFill>
                <a:latin typeface="Times New Roman" pitchFamily="18" charset="0"/>
                <a:cs typeface="Times New Roman" pitchFamily="18" charset="0"/>
              </a:rPr>
            </a:br>
            <a:r>
              <a:rPr lang="cs-CZ" sz="2000" dirty="0" smtClean="0">
                <a:solidFill>
                  <a:srgbClr val="0070C0"/>
                </a:solidFill>
                <a:latin typeface="Times New Roman" pitchFamily="18" charset="0"/>
                <a:cs typeface="Times New Roman" pitchFamily="18" charset="0"/>
              </a:rPr>
              <a:t/>
            </a:r>
            <a:br>
              <a:rPr lang="cs-CZ" sz="2000" dirty="0" smtClean="0">
                <a:solidFill>
                  <a:srgbClr val="0070C0"/>
                </a:solidFill>
                <a:latin typeface="Times New Roman" pitchFamily="18" charset="0"/>
                <a:cs typeface="Times New Roman" pitchFamily="18" charset="0"/>
              </a:rPr>
            </a:br>
            <a:r>
              <a:rPr lang="cs-CZ" sz="2000" dirty="0" smtClean="0">
                <a:solidFill>
                  <a:srgbClr val="0070C0"/>
                </a:solidFill>
                <a:latin typeface="Times New Roman" pitchFamily="18" charset="0"/>
                <a:cs typeface="Times New Roman" pitchFamily="18" charset="0"/>
              </a:rPr>
              <a:t/>
            </a:r>
            <a:br>
              <a:rPr lang="cs-CZ" sz="2000" dirty="0" smtClean="0">
                <a:solidFill>
                  <a:srgbClr val="0070C0"/>
                </a:solidFill>
                <a:latin typeface="Times New Roman" pitchFamily="18" charset="0"/>
                <a:cs typeface="Times New Roman" pitchFamily="18" charset="0"/>
              </a:rPr>
            </a:br>
            <a:r>
              <a:rPr lang="cs-CZ" sz="2000" dirty="0" smtClean="0">
                <a:solidFill>
                  <a:srgbClr val="0070C0"/>
                </a:solidFill>
                <a:latin typeface="Times New Roman" pitchFamily="18" charset="0"/>
                <a:cs typeface="Times New Roman" pitchFamily="18" charset="0"/>
              </a:rPr>
              <a:t/>
            </a:r>
            <a:br>
              <a:rPr lang="cs-CZ" sz="2000" dirty="0" smtClean="0">
                <a:solidFill>
                  <a:srgbClr val="0070C0"/>
                </a:solidFill>
                <a:latin typeface="Times New Roman" pitchFamily="18" charset="0"/>
                <a:cs typeface="Times New Roman" pitchFamily="18" charset="0"/>
              </a:rPr>
            </a:br>
            <a:r>
              <a:rPr lang="cs-CZ" sz="1800" dirty="0" smtClean="0">
                <a:solidFill>
                  <a:srgbClr val="0070C0"/>
                </a:solidFill>
                <a:latin typeface="Times New Roman" pitchFamily="18" charset="0"/>
                <a:cs typeface="Times New Roman" pitchFamily="18" charset="0"/>
              </a:rPr>
              <a:t> </a:t>
            </a:r>
            <a:r>
              <a:rPr lang="cs-CZ" sz="4000" dirty="0" smtClean="0">
                <a:solidFill>
                  <a:srgbClr val="0070C0"/>
                </a:solidFill>
                <a:latin typeface="Georgia" pitchFamily="18" charset="0"/>
                <a:cs typeface="Times New Roman" pitchFamily="18" charset="0"/>
              </a:rPr>
              <a:t>Logika pro střední školy (1898) </a:t>
            </a:r>
            <a:r>
              <a:rPr lang="cs-CZ" sz="2000" dirty="0" smtClean="0">
                <a:solidFill>
                  <a:srgbClr val="0070C0"/>
                </a:solidFill>
                <a:latin typeface="Times New Roman" pitchFamily="18" charset="0"/>
                <a:cs typeface="Times New Roman" pitchFamily="18" charset="0"/>
              </a:rPr>
              <a:t/>
            </a:r>
            <a:br>
              <a:rPr lang="cs-CZ" sz="2000" dirty="0" smtClean="0">
                <a:solidFill>
                  <a:srgbClr val="0070C0"/>
                </a:solidFill>
                <a:latin typeface="Times New Roman" pitchFamily="18" charset="0"/>
                <a:cs typeface="Times New Roman" pitchFamily="18" charset="0"/>
              </a:rPr>
            </a:br>
            <a:r>
              <a:rPr lang="cs-CZ" sz="2000" dirty="0" smtClean="0">
                <a:solidFill>
                  <a:srgbClr val="0070C0"/>
                </a:solidFill>
                <a:latin typeface="Times New Roman" pitchFamily="18" charset="0"/>
                <a:cs typeface="Times New Roman" pitchFamily="18" charset="0"/>
              </a:rPr>
              <a:t/>
            </a:r>
            <a:br>
              <a:rPr lang="cs-CZ" sz="2000" dirty="0" smtClean="0">
                <a:solidFill>
                  <a:srgbClr val="0070C0"/>
                </a:solidFill>
                <a:latin typeface="Times New Roman" pitchFamily="18" charset="0"/>
                <a:cs typeface="Times New Roman" pitchFamily="18" charset="0"/>
              </a:rPr>
            </a:br>
            <a:r>
              <a:rPr lang="cs-CZ" sz="1600" dirty="0" smtClean="0">
                <a:latin typeface="Georgia" pitchFamily="18" charset="0"/>
                <a:cs typeface="Times New Roman" pitchFamily="18" charset="0"/>
              </a:rPr>
              <a:t>Sedláček, J.: </a:t>
            </a:r>
            <a:r>
              <a:rPr lang="cs-CZ" sz="1600" i="1" dirty="0" smtClean="0">
                <a:latin typeface="Georgia" pitchFamily="18" charset="0"/>
                <a:cs typeface="Times New Roman" pitchFamily="18" charset="0"/>
              </a:rPr>
              <a:t>Logika pro střední školy. </a:t>
            </a:r>
            <a:r>
              <a:rPr lang="cs-CZ" sz="1600" dirty="0" smtClean="0">
                <a:latin typeface="Georgia" pitchFamily="18" charset="0"/>
                <a:cs typeface="Times New Roman" pitchFamily="18" charset="0"/>
              </a:rPr>
              <a:t>Nákladem J. Otty v Praze 1898. </a:t>
            </a:r>
            <a:r>
              <a:rPr lang="cs-CZ" sz="1600" dirty="0" smtClean="0">
                <a:solidFill>
                  <a:srgbClr val="0070C0"/>
                </a:solidFill>
                <a:latin typeface="Georgia" pitchFamily="18" charset="0"/>
                <a:cs typeface="Times New Roman" pitchFamily="18" charset="0"/>
              </a:rPr>
              <a:t/>
            </a:r>
            <a:br>
              <a:rPr lang="cs-CZ" sz="1600" dirty="0" smtClean="0">
                <a:solidFill>
                  <a:srgbClr val="0070C0"/>
                </a:solidFill>
                <a:latin typeface="Georgia" pitchFamily="18" charset="0"/>
                <a:cs typeface="Times New Roman" pitchFamily="18" charset="0"/>
              </a:rPr>
            </a:br>
            <a:r>
              <a:rPr lang="cs-CZ" sz="1300" i="1" dirty="0" smtClean="0">
                <a:latin typeface="Georgia" pitchFamily="18" charset="0"/>
                <a:cs typeface="Times New Roman" pitchFamily="18" charset="0"/>
              </a:rPr>
              <a:t>Schválena všeobecně pro české školy střední výnosem vys. c. k. ministerstva kultu a vyučování ze dne 5.listopadu 1897 č. 27957</a:t>
            </a:r>
            <a:r>
              <a:rPr lang="cs-CZ" sz="1600" i="1" dirty="0" smtClean="0">
                <a:latin typeface="Georgia" pitchFamily="18" charset="0"/>
                <a:cs typeface="Times New Roman" pitchFamily="18" charset="0"/>
              </a:rPr>
              <a:t/>
            </a:r>
            <a:br>
              <a:rPr lang="cs-CZ" sz="1600" i="1" dirty="0" smtClean="0">
                <a:latin typeface="Georgia" pitchFamily="18" charset="0"/>
                <a:cs typeface="Times New Roman" pitchFamily="18" charset="0"/>
              </a:rPr>
            </a:br>
            <a:r>
              <a:rPr lang="cs-CZ" sz="1600" dirty="0" smtClean="0">
                <a:solidFill>
                  <a:srgbClr val="FF0000"/>
                </a:solidFill>
                <a:latin typeface="Times New Roman" pitchFamily="18" charset="0"/>
                <a:cs typeface="Times New Roman" pitchFamily="18" charset="0"/>
              </a:rPr>
              <a:t/>
            </a:r>
            <a:br>
              <a:rPr lang="cs-CZ" sz="1600" dirty="0" smtClean="0">
                <a:solidFill>
                  <a:srgbClr val="FF0000"/>
                </a:solidFill>
                <a:latin typeface="Times New Roman" pitchFamily="18" charset="0"/>
                <a:cs typeface="Times New Roman" pitchFamily="18" charset="0"/>
              </a:rPr>
            </a:br>
            <a:r>
              <a:rPr lang="cs-CZ" sz="1600" i="1" dirty="0" smtClean="0">
                <a:latin typeface="Georgia" pitchFamily="18" charset="0"/>
              </a:rPr>
              <a:t/>
            </a:r>
            <a:br>
              <a:rPr lang="cs-CZ" sz="1600" i="1" dirty="0" smtClean="0">
                <a:latin typeface="Georgia" pitchFamily="18" charset="0"/>
              </a:rPr>
            </a:br>
            <a:r>
              <a:rPr lang="cs-CZ" sz="1600" dirty="0" smtClean="0">
                <a:latin typeface="Georgia" pitchFamily="18" charset="0"/>
              </a:rPr>
              <a:t> </a:t>
            </a:r>
            <a:br>
              <a:rPr lang="cs-CZ" sz="1600" dirty="0" smtClean="0">
                <a:latin typeface="Georgia" pitchFamily="18" charset="0"/>
              </a:rPr>
            </a:br>
            <a:r>
              <a:rPr lang="cs-CZ" sz="1600" dirty="0" smtClean="0">
                <a:solidFill>
                  <a:srgbClr val="FF0000"/>
                </a:solidFill>
                <a:latin typeface="Georgia" pitchFamily="18" charset="0"/>
              </a:rPr>
              <a:t/>
            </a:r>
            <a:br>
              <a:rPr lang="cs-CZ" sz="1600" dirty="0" smtClean="0">
                <a:solidFill>
                  <a:srgbClr val="FF0000"/>
                </a:solidFill>
                <a:latin typeface="Georgia" pitchFamily="18" charset="0"/>
              </a:rPr>
            </a:br>
            <a:endParaRPr lang="cs-CZ" sz="1600" dirty="0">
              <a:solidFill>
                <a:srgbClr val="FF0000"/>
              </a:solidFill>
              <a:latin typeface="Georgia"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95536" y="260648"/>
            <a:ext cx="8229600" cy="576064"/>
          </a:xfrm>
        </p:spPr>
        <p:txBody>
          <a:bodyPr>
            <a:normAutofit fontScale="90000"/>
          </a:bodyPr>
          <a:lstStyle/>
          <a:p>
            <a:pPr algn="l"/>
            <a:r>
              <a:rPr lang="cs-CZ" dirty="0" smtClean="0">
                <a:solidFill>
                  <a:srgbClr val="5049E1"/>
                </a:solidFill>
                <a:latin typeface="Georgia" pitchFamily="18" charset="0"/>
              </a:rPr>
              <a:t/>
            </a:r>
            <a:br>
              <a:rPr lang="cs-CZ" dirty="0" smtClean="0">
                <a:solidFill>
                  <a:srgbClr val="5049E1"/>
                </a:solidFill>
                <a:latin typeface="Georgia" pitchFamily="18" charset="0"/>
              </a:rPr>
            </a:br>
            <a:r>
              <a:rPr lang="cs-CZ" sz="4000" dirty="0" smtClean="0">
                <a:solidFill>
                  <a:srgbClr val="0070C0"/>
                </a:solidFill>
                <a:latin typeface="Times New Roman" pitchFamily="18" charset="0"/>
                <a:cs typeface="Times New Roman" pitchFamily="18" charset="0"/>
              </a:rPr>
              <a:t>                             </a:t>
            </a:r>
            <a:br>
              <a:rPr lang="cs-CZ" sz="4000" dirty="0" smtClean="0">
                <a:solidFill>
                  <a:srgbClr val="0070C0"/>
                </a:solidFill>
                <a:latin typeface="Times New Roman" pitchFamily="18" charset="0"/>
                <a:cs typeface="Times New Roman" pitchFamily="18" charset="0"/>
              </a:rPr>
            </a:br>
            <a:r>
              <a:rPr lang="cs-CZ" sz="4000" dirty="0" smtClean="0">
                <a:solidFill>
                  <a:srgbClr val="0070C0"/>
                </a:solidFill>
                <a:latin typeface="Times New Roman" pitchFamily="18" charset="0"/>
                <a:cs typeface="Times New Roman" pitchFamily="18" charset="0"/>
              </a:rPr>
              <a:t/>
            </a:r>
            <a:br>
              <a:rPr lang="cs-CZ" sz="4000" dirty="0" smtClean="0">
                <a:solidFill>
                  <a:srgbClr val="0070C0"/>
                </a:solidFill>
                <a:latin typeface="Times New Roman" pitchFamily="18" charset="0"/>
                <a:cs typeface="Times New Roman" pitchFamily="18" charset="0"/>
              </a:rPr>
            </a:br>
            <a:r>
              <a:rPr lang="cs-CZ" sz="4000" dirty="0" smtClean="0">
                <a:solidFill>
                  <a:srgbClr val="0070C0"/>
                </a:solidFill>
                <a:latin typeface="Times New Roman" pitchFamily="18" charset="0"/>
                <a:cs typeface="Times New Roman" pitchFamily="18" charset="0"/>
              </a:rPr>
              <a:t> </a:t>
            </a:r>
            <a:r>
              <a:rPr lang="cs-CZ" sz="4000" dirty="0" smtClean="0">
                <a:solidFill>
                  <a:srgbClr val="0070C0"/>
                </a:solidFill>
                <a:latin typeface="Georgia" pitchFamily="18" charset="0"/>
                <a:cs typeface="Times New Roman" pitchFamily="18" charset="0"/>
              </a:rPr>
              <a:t>Logika pro střední školy (1978) </a:t>
            </a:r>
            <a:br>
              <a:rPr lang="cs-CZ" sz="4000" dirty="0" smtClean="0">
                <a:solidFill>
                  <a:srgbClr val="0070C0"/>
                </a:solidFill>
                <a:latin typeface="Georgia" pitchFamily="18" charset="0"/>
                <a:cs typeface="Times New Roman" pitchFamily="18" charset="0"/>
              </a:rPr>
            </a:br>
            <a:r>
              <a:rPr lang="cs-CZ" sz="4000" dirty="0" smtClean="0">
                <a:solidFill>
                  <a:srgbClr val="0070C0"/>
                </a:solidFill>
                <a:latin typeface="Georgia" pitchFamily="18" charset="0"/>
                <a:cs typeface="Times New Roman" pitchFamily="18" charset="0"/>
              </a:rPr>
              <a:t/>
            </a:r>
            <a:br>
              <a:rPr lang="cs-CZ" sz="4000" dirty="0" smtClean="0">
                <a:solidFill>
                  <a:srgbClr val="0070C0"/>
                </a:solidFill>
                <a:latin typeface="Georgia" pitchFamily="18" charset="0"/>
                <a:cs typeface="Times New Roman" pitchFamily="18" charset="0"/>
              </a:rPr>
            </a:br>
            <a:r>
              <a:rPr lang="cs-CZ" sz="1600" dirty="0" smtClean="0">
                <a:solidFill>
                  <a:srgbClr val="FF0000"/>
                </a:solidFill>
                <a:latin typeface="Times New Roman" pitchFamily="18" charset="0"/>
                <a:cs typeface="Times New Roman" pitchFamily="18" charset="0"/>
              </a:rPr>
              <a:t/>
            </a:r>
            <a:br>
              <a:rPr lang="cs-CZ" sz="1600" dirty="0" smtClean="0">
                <a:solidFill>
                  <a:srgbClr val="FF0000"/>
                </a:solidFill>
                <a:latin typeface="Times New Roman" pitchFamily="18" charset="0"/>
                <a:cs typeface="Times New Roman" pitchFamily="18" charset="0"/>
              </a:rPr>
            </a:br>
            <a:r>
              <a:rPr lang="cs-CZ" sz="1600" i="1" dirty="0" smtClean="0">
                <a:latin typeface="Times New Roman" pitchFamily="18" charset="0"/>
                <a:cs typeface="Times New Roman" pitchFamily="18" charset="0"/>
              </a:rPr>
              <a:t/>
            </a:r>
            <a:br>
              <a:rPr lang="cs-CZ" sz="1600" i="1" dirty="0" smtClean="0">
                <a:latin typeface="Times New Roman" pitchFamily="18" charset="0"/>
                <a:cs typeface="Times New Roman" pitchFamily="18" charset="0"/>
              </a:rPr>
            </a:br>
            <a:r>
              <a:rPr lang="cs-CZ" sz="1600" dirty="0" smtClean="0">
                <a:latin typeface="Georgia" pitchFamily="18" charset="0"/>
              </a:rPr>
              <a:t> </a:t>
            </a:r>
            <a:br>
              <a:rPr lang="cs-CZ" sz="1600" dirty="0" smtClean="0">
                <a:latin typeface="Georgia" pitchFamily="18" charset="0"/>
              </a:rPr>
            </a:br>
            <a:r>
              <a:rPr lang="cs-CZ" sz="1600" dirty="0" smtClean="0">
                <a:solidFill>
                  <a:srgbClr val="FF0000"/>
                </a:solidFill>
                <a:latin typeface="Georgia" pitchFamily="18" charset="0"/>
              </a:rPr>
              <a:t/>
            </a:r>
            <a:br>
              <a:rPr lang="cs-CZ" sz="1600" dirty="0" smtClean="0">
                <a:solidFill>
                  <a:srgbClr val="FF0000"/>
                </a:solidFill>
                <a:latin typeface="Georgia" pitchFamily="18" charset="0"/>
              </a:rPr>
            </a:br>
            <a:endParaRPr lang="cs-CZ" sz="1600" dirty="0">
              <a:solidFill>
                <a:srgbClr val="FF0000"/>
              </a:solidFill>
              <a:latin typeface="Georgia" pitchFamily="18" charset="0"/>
            </a:endParaRPr>
          </a:p>
        </p:txBody>
      </p:sp>
      <p:sp>
        <p:nvSpPr>
          <p:cNvPr id="3" name="TextovéPole 2"/>
          <p:cNvSpPr txBox="1"/>
          <p:nvPr/>
        </p:nvSpPr>
        <p:spPr>
          <a:xfrm>
            <a:off x="467544" y="980728"/>
            <a:ext cx="7776864" cy="5047536"/>
          </a:xfrm>
          <a:prstGeom prst="rect">
            <a:avLst/>
          </a:prstGeom>
          <a:noFill/>
        </p:spPr>
        <p:txBody>
          <a:bodyPr wrap="square" rtlCol="0">
            <a:spAutoFit/>
          </a:bodyPr>
          <a:lstStyle/>
          <a:p>
            <a:r>
              <a:rPr lang="cs-CZ" sz="1400" i="1" dirty="0" smtClean="0">
                <a:latin typeface="Georgia" pitchFamily="18" charset="0"/>
                <a:cs typeface="Times New Roman" pitchFamily="18" charset="0"/>
              </a:rPr>
              <a:t>Berka, K., Jauris, M.:</a:t>
            </a:r>
            <a:r>
              <a:rPr lang="cs-CZ" sz="1400" dirty="0" smtClean="0">
                <a:latin typeface="Georgia" pitchFamily="18" charset="0"/>
                <a:cs typeface="Times New Roman" pitchFamily="18" charset="0"/>
              </a:rPr>
              <a:t> </a:t>
            </a:r>
            <a:r>
              <a:rPr lang="cs-CZ" sz="1400" i="1" dirty="0" smtClean="0">
                <a:latin typeface="Georgia" pitchFamily="18" charset="0"/>
                <a:cs typeface="Times New Roman" pitchFamily="18" charset="0"/>
              </a:rPr>
              <a:t>Logika. SPN, Praha 1978.</a:t>
            </a:r>
          </a:p>
          <a:p>
            <a:r>
              <a:rPr lang="cs-CZ" sz="1200" i="1" dirty="0" smtClean="0">
                <a:latin typeface="Georgia" pitchFamily="18" charset="0"/>
                <a:cs typeface="Times New Roman" pitchFamily="18" charset="0"/>
              </a:rPr>
              <a:t>Schválilo ministerstvo školství ČSR dne 14. ledna 1977 jako učebnici pro gymnázia</a:t>
            </a:r>
            <a:br>
              <a:rPr lang="cs-CZ" sz="1200" i="1" dirty="0" smtClean="0">
                <a:latin typeface="Georgia" pitchFamily="18" charset="0"/>
                <a:cs typeface="Times New Roman" pitchFamily="18" charset="0"/>
              </a:rPr>
            </a:br>
            <a:r>
              <a:rPr lang="cs-CZ" sz="1200" i="1" dirty="0" smtClean="0">
                <a:latin typeface="Georgia" pitchFamily="18" charset="0"/>
                <a:cs typeface="Times New Roman" pitchFamily="18" charset="0"/>
              </a:rPr>
              <a:t>198 stran, cena 12,-Kč, náklad 17 000 výtisků</a:t>
            </a:r>
          </a:p>
          <a:p>
            <a:endParaRPr lang="cs-CZ" sz="1200" dirty="0" smtClean="0">
              <a:latin typeface="Georgia" pitchFamily="18" charset="0"/>
              <a:cs typeface="Times New Roman" pitchFamily="18" charset="0"/>
            </a:endParaRPr>
          </a:p>
          <a:p>
            <a:r>
              <a:rPr lang="cs-CZ" sz="1600" dirty="0" smtClean="0">
                <a:latin typeface="Georgia" pitchFamily="18" charset="0"/>
                <a:cs typeface="Times New Roman" pitchFamily="18" charset="0"/>
              </a:rPr>
              <a:t>Úvod</a:t>
            </a:r>
          </a:p>
          <a:p>
            <a:r>
              <a:rPr lang="cs-CZ" sz="1600" dirty="0" smtClean="0">
                <a:latin typeface="Georgia" pitchFamily="18" charset="0"/>
                <a:cs typeface="Times New Roman" pitchFamily="18" charset="0"/>
              </a:rPr>
              <a:t>Výroková logika</a:t>
            </a:r>
          </a:p>
          <a:p>
            <a:r>
              <a:rPr lang="cs-CZ" sz="1600" dirty="0" smtClean="0">
                <a:latin typeface="Georgia" pitchFamily="18" charset="0"/>
                <a:cs typeface="Times New Roman" pitchFamily="18" charset="0"/>
              </a:rPr>
              <a:t>Predikátová logika</a:t>
            </a:r>
          </a:p>
          <a:p>
            <a:r>
              <a:rPr lang="cs-CZ" sz="1600" dirty="0" smtClean="0">
                <a:latin typeface="Georgia" pitchFamily="18" charset="0"/>
                <a:cs typeface="Times New Roman" pitchFamily="18" charset="0"/>
              </a:rPr>
              <a:t>Funkce a funktory</a:t>
            </a:r>
          </a:p>
          <a:p>
            <a:r>
              <a:rPr lang="cs-CZ" sz="1600" dirty="0" smtClean="0">
                <a:latin typeface="Georgia" pitchFamily="18" charset="0"/>
                <a:cs typeface="Times New Roman" pitchFamily="18" charset="0"/>
              </a:rPr>
              <a:t>Definice</a:t>
            </a:r>
          </a:p>
          <a:p>
            <a:r>
              <a:rPr lang="cs-CZ" sz="1600" dirty="0" smtClean="0">
                <a:latin typeface="Georgia" pitchFamily="18" charset="0"/>
                <a:cs typeface="Times New Roman" pitchFamily="18" charset="0"/>
              </a:rPr>
              <a:t>Metody deduktivních (matematických) věd</a:t>
            </a:r>
          </a:p>
          <a:p>
            <a:r>
              <a:rPr lang="cs-CZ" sz="1600" dirty="0" smtClean="0">
                <a:latin typeface="Georgia" pitchFamily="18" charset="0"/>
                <a:cs typeface="Times New Roman" pitchFamily="18" charset="0"/>
              </a:rPr>
              <a:t>Metody věd empirických	</a:t>
            </a:r>
          </a:p>
          <a:p>
            <a:r>
              <a:rPr lang="cs-CZ" sz="1600" dirty="0" smtClean="0">
                <a:latin typeface="Georgia" pitchFamily="18" charset="0"/>
                <a:cs typeface="Times New Roman" pitchFamily="18" charset="0"/>
              </a:rPr>
              <a:t>Dodatky</a:t>
            </a:r>
          </a:p>
          <a:p>
            <a:r>
              <a:rPr lang="cs-CZ" sz="1600" dirty="0" smtClean="0">
                <a:latin typeface="Georgia" pitchFamily="18" charset="0"/>
                <a:cs typeface="Times New Roman" pitchFamily="18" charset="0"/>
              </a:rPr>
              <a:t>Dějiny logiky</a:t>
            </a:r>
          </a:p>
          <a:p>
            <a:endParaRPr lang="cs-CZ" sz="1400" i="1" dirty="0" smtClean="0">
              <a:latin typeface="Georgia" pitchFamily="18" charset="0"/>
              <a:cs typeface="Times New Roman" pitchFamily="18" charset="0"/>
            </a:endParaRPr>
          </a:p>
          <a:p>
            <a:endParaRPr lang="cs-CZ" sz="1400" i="1" dirty="0" smtClean="0">
              <a:latin typeface="Georgia" pitchFamily="18" charset="0"/>
              <a:cs typeface="Times New Roman" pitchFamily="18" charset="0"/>
            </a:endParaRPr>
          </a:p>
          <a:p>
            <a:r>
              <a:rPr lang="cs-CZ" sz="1400" i="1" dirty="0" smtClean="0">
                <a:latin typeface="Georgia" pitchFamily="18" charset="0"/>
                <a:cs typeface="Times New Roman" pitchFamily="18" charset="0"/>
              </a:rPr>
              <a:t>Na straně 7 čteme:</a:t>
            </a:r>
          </a:p>
          <a:p>
            <a:r>
              <a:rPr lang="cs-CZ" sz="2000" b="1" i="1" dirty="0" smtClean="0">
                <a:solidFill>
                  <a:srgbClr val="0070C0"/>
                </a:solidFill>
                <a:latin typeface="Georgia" pitchFamily="18" charset="0"/>
                <a:cs typeface="Times New Roman" pitchFamily="18" charset="0"/>
              </a:rPr>
              <a:t>Formální logika</a:t>
            </a:r>
            <a:r>
              <a:rPr lang="cs-CZ" sz="1400" b="1" i="1" dirty="0" smtClean="0">
                <a:solidFill>
                  <a:srgbClr val="0070C0"/>
                </a:solidFill>
                <a:latin typeface="Georgia" pitchFamily="18" charset="0"/>
                <a:cs typeface="Times New Roman" pitchFamily="18" charset="0"/>
              </a:rPr>
              <a:t> </a:t>
            </a:r>
            <a:r>
              <a:rPr lang="cs-CZ" sz="1400" i="1" dirty="0" smtClean="0">
                <a:latin typeface="Georgia" pitchFamily="18" charset="0"/>
                <a:cs typeface="Times New Roman" pitchFamily="18" charset="0"/>
              </a:rPr>
              <a:t>je věda, která se zabývá řešením otázek takovéhoto tvaru:</a:t>
            </a:r>
          </a:p>
          <a:p>
            <a:endParaRPr lang="cs-CZ" sz="1400" i="1" dirty="0" smtClean="0">
              <a:latin typeface="Georgia" pitchFamily="18" charset="0"/>
              <a:cs typeface="Times New Roman" pitchFamily="18" charset="0"/>
            </a:endParaRPr>
          </a:p>
          <a:p>
            <a:pPr algn="ctr"/>
            <a:r>
              <a:rPr lang="cs-CZ" sz="2400" i="1" dirty="0" smtClean="0">
                <a:latin typeface="Georgia" pitchFamily="18" charset="0"/>
                <a:cs typeface="Times New Roman" pitchFamily="18" charset="0"/>
              </a:rPr>
              <a:t>„Vyplývá z tvrzení </a:t>
            </a:r>
            <a:r>
              <a:rPr lang="cs-CZ" sz="2400" i="1" dirty="0" smtClean="0">
                <a:solidFill>
                  <a:srgbClr val="FF0000"/>
                </a:solidFill>
                <a:latin typeface="Georgia" pitchFamily="18" charset="0"/>
                <a:cs typeface="Times New Roman" pitchFamily="18" charset="0"/>
              </a:rPr>
              <a:t>A</a:t>
            </a:r>
            <a:r>
              <a:rPr lang="cs-CZ" sz="2400" i="1" baseline="-25000" dirty="0" smtClean="0">
                <a:solidFill>
                  <a:srgbClr val="FF0000"/>
                </a:solidFill>
                <a:latin typeface="Georgia" pitchFamily="18" charset="0"/>
                <a:cs typeface="Times New Roman" pitchFamily="18" charset="0"/>
              </a:rPr>
              <a:t>1</a:t>
            </a:r>
            <a:r>
              <a:rPr lang="cs-CZ" sz="2400" i="1" dirty="0" smtClean="0">
                <a:solidFill>
                  <a:srgbClr val="FF0000"/>
                </a:solidFill>
                <a:latin typeface="Georgia" pitchFamily="18" charset="0"/>
                <a:cs typeface="Times New Roman" pitchFamily="18" charset="0"/>
              </a:rPr>
              <a:t>, A</a:t>
            </a:r>
            <a:r>
              <a:rPr lang="cs-CZ" sz="2400" i="1" baseline="-25000" dirty="0" smtClean="0">
                <a:solidFill>
                  <a:srgbClr val="FF0000"/>
                </a:solidFill>
                <a:latin typeface="Georgia" pitchFamily="18" charset="0"/>
                <a:cs typeface="Times New Roman" pitchFamily="18" charset="0"/>
              </a:rPr>
              <a:t>2</a:t>
            </a:r>
            <a:r>
              <a:rPr lang="cs-CZ" sz="2400" i="1" dirty="0" smtClean="0">
                <a:solidFill>
                  <a:srgbClr val="FF0000"/>
                </a:solidFill>
                <a:latin typeface="Georgia" pitchFamily="18" charset="0"/>
                <a:cs typeface="Times New Roman" pitchFamily="18" charset="0"/>
              </a:rPr>
              <a:t>, …, A</a:t>
            </a:r>
            <a:r>
              <a:rPr lang="cs-CZ" sz="2400" i="1" baseline="-25000" dirty="0" smtClean="0">
                <a:solidFill>
                  <a:srgbClr val="FF0000"/>
                </a:solidFill>
                <a:latin typeface="Georgia" pitchFamily="18" charset="0"/>
                <a:cs typeface="Times New Roman" pitchFamily="18" charset="0"/>
              </a:rPr>
              <a:t>n</a:t>
            </a:r>
            <a:r>
              <a:rPr lang="cs-CZ" sz="2400" i="1" dirty="0" smtClean="0">
                <a:solidFill>
                  <a:srgbClr val="FF0000"/>
                </a:solidFill>
                <a:latin typeface="Georgia" pitchFamily="18" charset="0"/>
                <a:cs typeface="Times New Roman" pitchFamily="18" charset="0"/>
              </a:rPr>
              <a:t> </a:t>
            </a:r>
            <a:r>
              <a:rPr lang="cs-CZ" sz="2400" i="1" dirty="0" smtClean="0">
                <a:latin typeface="Georgia" pitchFamily="18" charset="0"/>
                <a:cs typeface="Times New Roman" pitchFamily="18" charset="0"/>
              </a:rPr>
              <a:t>tvrzení </a:t>
            </a:r>
            <a:r>
              <a:rPr lang="cs-CZ" sz="2400" i="1" dirty="0" smtClean="0">
                <a:solidFill>
                  <a:srgbClr val="FF0000"/>
                </a:solidFill>
                <a:latin typeface="Georgia" pitchFamily="18" charset="0"/>
                <a:cs typeface="Times New Roman" pitchFamily="18" charset="0"/>
              </a:rPr>
              <a:t>B</a:t>
            </a:r>
            <a:r>
              <a:rPr lang="cs-CZ" sz="2400" i="1" dirty="0" smtClean="0">
                <a:latin typeface="Georgia" pitchFamily="18" charset="0"/>
                <a:cs typeface="Times New Roman" pitchFamily="18" charset="0"/>
              </a:rPr>
              <a:t>?“</a:t>
            </a:r>
            <a:endParaRPr lang="cs-CZ" sz="1400" i="1" dirty="0" smtClean="0">
              <a:latin typeface="Georgia" pitchFamily="18" charset="0"/>
              <a:cs typeface="Times New Roman" pitchFamily="18" charset="0"/>
            </a:endParaRPr>
          </a:p>
          <a:p>
            <a:endParaRPr lang="cs-CZ" sz="1400" i="1" dirty="0" smtClean="0">
              <a:latin typeface="Georgia" pitchFamily="18" charset="0"/>
              <a:cs typeface="Times New Roman" pitchFamily="18" charset="0"/>
            </a:endParaRPr>
          </a:p>
          <a:p>
            <a:endParaRPr lang="cs-CZ" sz="1400" i="1" dirty="0" smtClean="0">
              <a:latin typeface="Georgia" pitchFamily="18" charset="0"/>
              <a:cs typeface="Times New Roman" pitchFamily="18" charset="0"/>
            </a:endParaRPr>
          </a:p>
        </p:txBody>
      </p:sp>
      <p:graphicFrame>
        <p:nvGraphicFramePr>
          <p:cNvPr id="6" name="Objekt 5"/>
          <p:cNvGraphicFramePr>
            <a:graphicFrameLocks noChangeAspect="1"/>
          </p:cNvGraphicFramePr>
          <p:nvPr/>
        </p:nvGraphicFramePr>
        <p:xfrm>
          <a:off x="4514850" y="3340100"/>
          <a:ext cx="114300" cy="177800"/>
        </p:xfrm>
        <a:graphic>
          <a:graphicData uri="http://schemas.openxmlformats.org/presentationml/2006/ole">
            <p:oleObj spid="_x0000_s239620" name="Equation" r:id="rId3" imgW="114120" imgH="177480" progId="Equation.DSMT4">
              <p:embed/>
            </p:oleObj>
          </a:graphicData>
        </a:graphic>
      </p:graphicFrame>
      <p:graphicFrame>
        <p:nvGraphicFramePr>
          <p:cNvPr id="7" name="Objekt 6"/>
          <p:cNvGraphicFramePr>
            <a:graphicFrameLocks noChangeAspect="1"/>
          </p:cNvGraphicFramePr>
          <p:nvPr/>
        </p:nvGraphicFramePr>
        <p:xfrm>
          <a:off x="4514850" y="3340100"/>
          <a:ext cx="114300" cy="177800"/>
        </p:xfrm>
        <a:graphic>
          <a:graphicData uri="http://schemas.openxmlformats.org/presentationml/2006/ole">
            <p:oleObj spid="_x0000_s239625" name="Equation" r:id="rId4" imgW="114120" imgH="177480" progId="Equation.DSMT4">
              <p:embed/>
            </p:oleObj>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3600" dirty="0" smtClean="0">
                <a:solidFill>
                  <a:srgbClr val="0070C0"/>
                </a:solidFill>
                <a:latin typeface="+mn-lt"/>
                <a:cs typeface="Times New Roman" pitchFamily="18" charset="0"/>
              </a:rPr>
              <a:t>Kniha roku 2008</a:t>
            </a:r>
            <a:r>
              <a:rPr lang="cs-CZ" dirty="0" smtClean="0">
                <a:solidFill>
                  <a:srgbClr val="5049E1"/>
                </a:solidFill>
                <a:latin typeface="+mn-lt"/>
                <a:cs typeface="Times New Roman" pitchFamily="18" charset="0"/>
              </a:rPr>
              <a:t/>
            </a:r>
            <a:br>
              <a:rPr lang="cs-CZ" dirty="0" smtClean="0">
                <a:solidFill>
                  <a:srgbClr val="5049E1"/>
                </a:solidFill>
                <a:latin typeface="+mn-lt"/>
                <a:cs typeface="Times New Roman" pitchFamily="18" charset="0"/>
              </a:rPr>
            </a:br>
            <a:r>
              <a:rPr lang="cs-CZ" sz="1800" dirty="0" smtClean="0">
                <a:latin typeface="+mn-lt"/>
                <a:cs typeface="Times New Roman" pitchFamily="18" charset="0"/>
              </a:rPr>
              <a:t>Cena nakladatelství Academia za původní vědeckou nebo populárně naučnou práci</a:t>
            </a:r>
            <a:endParaRPr lang="cs-CZ" sz="1800" dirty="0">
              <a:solidFill>
                <a:srgbClr val="5049E1"/>
              </a:solidFill>
              <a:latin typeface="+mn-lt"/>
              <a:cs typeface="Times New Roman" pitchFamily="18" charset="0"/>
            </a:endParaRPr>
          </a:p>
        </p:txBody>
      </p:sp>
      <p:pic>
        <p:nvPicPr>
          <p:cNvPr id="5" name="Obrázek 4" descr="vyhlaseni-cen-nakladatelstvi-academia-2009-17.jpg"/>
          <p:cNvPicPr>
            <a:picLocks noChangeAspect="1"/>
          </p:cNvPicPr>
          <p:nvPr/>
        </p:nvPicPr>
        <p:blipFill>
          <a:blip r:embed="rId2" cstate="print"/>
          <a:stretch>
            <a:fillRect/>
          </a:stretch>
        </p:blipFill>
        <p:spPr>
          <a:xfrm>
            <a:off x="251520" y="1412776"/>
            <a:ext cx="6374482" cy="4029087"/>
          </a:xfrm>
          <a:prstGeom prst="rect">
            <a:avLst/>
          </a:prstGeom>
        </p:spPr>
      </p:pic>
      <p:sp>
        <p:nvSpPr>
          <p:cNvPr id="7" name="TextovéPole 6"/>
          <p:cNvSpPr txBox="1"/>
          <p:nvPr/>
        </p:nvSpPr>
        <p:spPr>
          <a:xfrm>
            <a:off x="395536" y="5661248"/>
            <a:ext cx="7992888" cy="584775"/>
          </a:xfrm>
          <a:prstGeom prst="rect">
            <a:avLst/>
          </a:prstGeom>
          <a:noFill/>
        </p:spPr>
        <p:txBody>
          <a:bodyPr wrap="square" rtlCol="0">
            <a:spAutoFit/>
          </a:bodyPr>
          <a:lstStyle/>
          <a:p>
            <a:r>
              <a:rPr lang="cs-CZ" dirty="0" smtClean="0">
                <a:cs typeface="Times New Roman" pitchFamily="18" charset="0"/>
              </a:rPr>
              <a:t>Kolman, V.: </a:t>
            </a:r>
            <a:r>
              <a:rPr lang="cs-CZ" i="1" dirty="0" smtClean="0">
                <a:cs typeface="Times New Roman" pitchFamily="18" charset="0"/>
              </a:rPr>
              <a:t>Filosofie čísla. </a:t>
            </a:r>
            <a:r>
              <a:rPr lang="cs-CZ" dirty="0" smtClean="0">
                <a:cs typeface="Times New Roman" pitchFamily="18" charset="0"/>
              </a:rPr>
              <a:t>Filosofia, Praha 2008.</a:t>
            </a:r>
          </a:p>
          <a:p>
            <a:r>
              <a:rPr lang="cs-CZ" sz="1400" dirty="0" smtClean="0">
                <a:latin typeface="Georgia" pitchFamily="18" charset="0"/>
              </a:rPr>
              <a:t>					</a:t>
            </a:r>
            <a:r>
              <a:rPr lang="cs-CZ" sz="1400" dirty="0" smtClean="0"/>
              <a:t>        </a:t>
            </a:r>
            <a:r>
              <a:rPr lang="cs-CZ" sz="1400" dirty="0" smtClean="0">
                <a:solidFill>
                  <a:srgbClr val="5049E1"/>
                </a:solidFill>
                <a:cs typeface="Times New Roman" pitchFamily="18" charset="0"/>
              </a:rPr>
              <a:t>doc. PhDr. Vojtěch Kolman, Ph.D.</a:t>
            </a:r>
            <a:endParaRPr lang="cs-CZ" sz="1400" dirty="0">
              <a:solidFill>
                <a:srgbClr val="5049E1"/>
              </a:solidFill>
              <a:cs typeface="Times New Roman" pitchFamily="18" charset="0"/>
            </a:endParaRPr>
          </a:p>
        </p:txBody>
      </p:sp>
      <p:pic>
        <p:nvPicPr>
          <p:cNvPr id="8" name="Obrázek 7" descr="kolman1.jpg"/>
          <p:cNvPicPr>
            <a:picLocks noChangeAspect="1"/>
          </p:cNvPicPr>
          <p:nvPr/>
        </p:nvPicPr>
        <p:blipFill>
          <a:blip r:embed="rId3" cstate="print"/>
          <a:stretch>
            <a:fillRect/>
          </a:stretch>
        </p:blipFill>
        <p:spPr>
          <a:xfrm>
            <a:off x="5436096" y="2060848"/>
            <a:ext cx="2619375" cy="1743075"/>
          </a:xfrm>
          <a:prstGeom prst="rect">
            <a:avLst/>
          </a:prstGeom>
        </p:spPr>
      </p:pic>
      <p:pic>
        <p:nvPicPr>
          <p:cNvPr id="9" name="Obrázek 8" descr="kolman3.jpg"/>
          <p:cNvPicPr>
            <a:picLocks noChangeAspect="1"/>
          </p:cNvPicPr>
          <p:nvPr/>
        </p:nvPicPr>
        <p:blipFill>
          <a:blip r:embed="rId4" cstate="print"/>
          <a:stretch>
            <a:fillRect/>
          </a:stretch>
        </p:blipFill>
        <p:spPr>
          <a:xfrm>
            <a:off x="5940152" y="4005064"/>
            <a:ext cx="1446081" cy="1944216"/>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3600" dirty="0" smtClean="0">
                <a:solidFill>
                  <a:srgbClr val="0070C0"/>
                </a:solidFill>
                <a:latin typeface="Georgia" pitchFamily="18" charset="0"/>
                <a:cs typeface="Times New Roman" pitchFamily="18" charset="0"/>
              </a:rPr>
              <a:t>Idea, číslo,pravidlo (2011)</a:t>
            </a:r>
            <a:endParaRPr lang="cs-CZ" sz="3600" dirty="0">
              <a:solidFill>
                <a:srgbClr val="0070C0"/>
              </a:solidFill>
              <a:latin typeface="Georgia" pitchFamily="18" charset="0"/>
              <a:cs typeface="Times New Roman" pitchFamily="18" charset="0"/>
            </a:endParaRPr>
          </a:p>
        </p:txBody>
      </p:sp>
      <p:pic>
        <p:nvPicPr>
          <p:cNvPr id="4" name="Obrázek 3" descr="kolmanidea.jpg"/>
          <p:cNvPicPr>
            <a:picLocks noChangeAspect="1"/>
          </p:cNvPicPr>
          <p:nvPr/>
        </p:nvPicPr>
        <p:blipFill>
          <a:blip r:embed="rId2" cstate="print"/>
          <a:stretch>
            <a:fillRect/>
          </a:stretch>
        </p:blipFill>
        <p:spPr>
          <a:xfrm>
            <a:off x="683568" y="1628800"/>
            <a:ext cx="2304255" cy="3170655"/>
          </a:xfrm>
          <a:prstGeom prst="rect">
            <a:avLst/>
          </a:prstGeom>
        </p:spPr>
      </p:pic>
      <p:sp>
        <p:nvSpPr>
          <p:cNvPr id="5" name="TextovéPole 4"/>
          <p:cNvSpPr txBox="1"/>
          <p:nvPr/>
        </p:nvSpPr>
        <p:spPr>
          <a:xfrm>
            <a:off x="3131840" y="1556792"/>
            <a:ext cx="5328592" cy="3354765"/>
          </a:xfrm>
          <a:prstGeom prst="rect">
            <a:avLst/>
          </a:prstGeom>
          <a:noFill/>
        </p:spPr>
        <p:txBody>
          <a:bodyPr wrap="square" rtlCol="0">
            <a:spAutoFit/>
          </a:bodyPr>
          <a:lstStyle/>
          <a:p>
            <a:r>
              <a:rPr lang="cs-CZ" dirty="0" smtClean="0">
                <a:latin typeface="Georgia" pitchFamily="18" charset="0"/>
                <a:cs typeface="Times New Roman" pitchFamily="18" charset="0"/>
              </a:rPr>
              <a:t>Nesamozřejmost pojmu logické platnosti ukazuje samotný vývoj logiky jako vědecké disciplíny, počínající velkou roztržkou </a:t>
            </a:r>
            <a:r>
              <a:rPr lang="cs-CZ" dirty="0" smtClean="0">
                <a:solidFill>
                  <a:srgbClr val="5049E1"/>
                </a:solidFill>
                <a:latin typeface="Georgia" pitchFamily="18" charset="0"/>
                <a:cs typeface="Times New Roman" pitchFamily="18" charset="0"/>
              </a:rPr>
              <a:t>peripatetické </a:t>
            </a:r>
            <a:r>
              <a:rPr lang="cs-CZ" dirty="0" smtClean="0">
                <a:latin typeface="Georgia" pitchFamily="18" charset="0"/>
                <a:cs typeface="Times New Roman" pitchFamily="18" charset="0"/>
              </a:rPr>
              <a:t>a</a:t>
            </a:r>
            <a:r>
              <a:rPr lang="cs-CZ" dirty="0" smtClean="0">
                <a:solidFill>
                  <a:srgbClr val="5049E1"/>
                </a:solidFill>
                <a:latin typeface="Georgia" pitchFamily="18" charset="0"/>
                <a:cs typeface="Times New Roman" pitchFamily="18" charset="0"/>
              </a:rPr>
              <a:t> megarsko-stoické školy </a:t>
            </a:r>
            <a:r>
              <a:rPr lang="cs-CZ" dirty="0" smtClean="0">
                <a:latin typeface="Georgia" pitchFamily="18" charset="0"/>
                <a:cs typeface="Times New Roman" pitchFamily="18" charset="0"/>
              </a:rPr>
              <a:t>ohledně toho, zda je základním úsudkovým principem </a:t>
            </a:r>
            <a:r>
              <a:rPr lang="cs-CZ" dirty="0" smtClean="0">
                <a:solidFill>
                  <a:srgbClr val="FF0000"/>
                </a:solidFill>
                <a:latin typeface="Georgia" pitchFamily="18" charset="0"/>
                <a:cs typeface="Times New Roman" pitchFamily="18" charset="0"/>
              </a:rPr>
              <a:t>kategorický sylogismus </a:t>
            </a:r>
            <a:r>
              <a:rPr lang="cs-CZ" dirty="0" smtClean="0">
                <a:latin typeface="Georgia" pitchFamily="18" charset="0"/>
                <a:cs typeface="Times New Roman" pitchFamily="18" charset="0"/>
              </a:rPr>
              <a:t>nebo </a:t>
            </a:r>
            <a:r>
              <a:rPr lang="cs-CZ" dirty="0" smtClean="0">
                <a:solidFill>
                  <a:srgbClr val="FF0000"/>
                </a:solidFill>
                <a:latin typeface="Georgia" pitchFamily="18" charset="0"/>
                <a:cs typeface="Times New Roman" pitchFamily="18" charset="0"/>
              </a:rPr>
              <a:t>pravidlo kondicionálu</a:t>
            </a:r>
            <a:r>
              <a:rPr lang="cs-CZ" dirty="0" smtClean="0">
                <a:latin typeface="Georgia" pitchFamily="18" charset="0"/>
                <a:cs typeface="Times New Roman" pitchFamily="18" charset="0"/>
              </a:rPr>
              <a:t>, a končící takzvanou </a:t>
            </a:r>
            <a:r>
              <a:rPr lang="cs-CZ" i="1" dirty="0" smtClean="0">
                <a:solidFill>
                  <a:srgbClr val="5049E1"/>
                </a:solidFill>
                <a:latin typeface="Georgia" pitchFamily="18" charset="0"/>
                <a:cs typeface="Times New Roman" pitchFamily="18" charset="0"/>
              </a:rPr>
              <a:t>Grundlagenstreit </a:t>
            </a:r>
            <a:r>
              <a:rPr lang="cs-CZ" dirty="0" smtClean="0">
                <a:solidFill>
                  <a:srgbClr val="5049E1"/>
                </a:solidFill>
                <a:latin typeface="Georgia" pitchFamily="18" charset="0"/>
                <a:cs typeface="Times New Roman" pitchFamily="18" charset="0"/>
              </a:rPr>
              <a:t> </a:t>
            </a:r>
            <a:r>
              <a:rPr lang="cs-CZ" dirty="0" smtClean="0">
                <a:latin typeface="Georgia" pitchFamily="18" charset="0"/>
                <a:cs typeface="Times New Roman" pitchFamily="18" charset="0"/>
              </a:rPr>
              <a:t>ve dvacátém století, iniciovanou  </a:t>
            </a:r>
            <a:r>
              <a:rPr lang="cs-CZ" dirty="0" smtClean="0">
                <a:solidFill>
                  <a:srgbClr val="5049E1"/>
                </a:solidFill>
                <a:latin typeface="Georgia" pitchFamily="18" charset="0"/>
                <a:cs typeface="Times New Roman" pitchFamily="18" charset="0"/>
              </a:rPr>
              <a:t>Brouwerovým</a:t>
            </a:r>
            <a:r>
              <a:rPr lang="cs-CZ" dirty="0" smtClean="0">
                <a:latin typeface="Georgia" pitchFamily="18" charset="0"/>
                <a:cs typeface="Times New Roman" pitchFamily="18" charset="0"/>
              </a:rPr>
              <a:t> zpochybněním  zdánlivě nezpochybnitelných rozumových principů jako vyloučený třetí.</a:t>
            </a:r>
          </a:p>
          <a:p>
            <a:endParaRPr lang="cs-CZ" dirty="0" smtClean="0">
              <a:latin typeface="Georgia" pitchFamily="18" charset="0"/>
              <a:cs typeface="Times New Roman" pitchFamily="18" charset="0"/>
            </a:endParaRPr>
          </a:p>
          <a:p>
            <a:r>
              <a:rPr lang="cs-CZ" sz="1400" i="1" dirty="0" smtClean="0">
                <a:latin typeface="Georgia" pitchFamily="18" charset="0"/>
                <a:cs typeface="Times New Roman" pitchFamily="18" charset="0"/>
              </a:rPr>
              <a:t>Strana 341</a:t>
            </a:r>
            <a:endParaRPr lang="cs-CZ" sz="1400" i="1" dirty="0">
              <a:latin typeface="Georgia" pitchFamily="18" charset="0"/>
              <a:cs typeface="Times New Roman" pitchFamily="18" charset="0"/>
            </a:endParaRPr>
          </a:p>
        </p:txBody>
      </p:sp>
      <p:sp>
        <p:nvSpPr>
          <p:cNvPr id="6" name="TextovéPole 5"/>
          <p:cNvSpPr txBox="1"/>
          <p:nvPr/>
        </p:nvSpPr>
        <p:spPr>
          <a:xfrm>
            <a:off x="683568" y="4941168"/>
            <a:ext cx="4685898" cy="584775"/>
          </a:xfrm>
          <a:prstGeom prst="rect">
            <a:avLst/>
          </a:prstGeom>
          <a:noFill/>
        </p:spPr>
        <p:txBody>
          <a:bodyPr wrap="none" rtlCol="0">
            <a:spAutoFit/>
          </a:bodyPr>
          <a:lstStyle/>
          <a:p>
            <a:r>
              <a:rPr lang="cs-CZ" sz="1400" dirty="0" smtClean="0">
                <a:latin typeface="Georgia" pitchFamily="18" charset="0"/>
                <a:cs typeface="Times New Roman" pitchFamily="18" charset="0"/>
              </a:rPr>
              <a:t>Kolman, V. (2011). </a:t>
            </a:r>
            <a:r>
              <a:rPr lang="cs-CZ" sz="1400" i="1" dirty="0" smtClean="0">
                <a:latin typeface="Georgia" pitchFamily="18" charset="0"/>
                <a:cs typeface="Times New Roman" pitchFamily="18" charset="0"/>
              </a:rPr>
              <a:t>Idea, číslo, pravidlo. Praha:</a:t>
            </a:r>
            <a:r>
              <a:rPr lang="cs-CZ" sz="1400" dirty="0" smtClean="0">
                <a:latin typeface="Georgia" pitchFamily="18" charset="0"/>
                <a:cs typeface="Times New Roman" pitchFamily="18" charset="0"/>
              </a:rPr>
              <a:t>Filosofia.</a:t>
            </a:r>
          </a:p>
          <a:p>
            <a:endParaRPr lang="cs-CZ"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67544" y="260648"/>
            <a:ext cx="8229600" cy="778098"/>
          </a:xfrm>
        </p:spPr>
        <p:txBody>
          <a:bodyPr>
            <a:noAutofit/>
          </a:bodyPr>
          <a:lstStyle/>
          <a:p>
            <a:r>
              <a:rPr lang="cs-CZ" dirty="0" smtClean="0">
                <a:solidFill>
                  <a:schemeClr val="accent1"/>
                </a:solidFill>
                <a:latin typeface="Times New Roman" pitchFamily="18" charset="0"/>
                <a:cs typeface="Times New Roman" pitchFamily="18" charset="0"/>
              </a:rPr>
              <a:t/>
            </a:r>
            <a:br>
              <a:rPr lang="cs-CZ" dirty="0" smtClean="0">
                <a:solidFill>
                  <a:schemeClr val="accent1"/>
                </a:solidFill>
                <a:latin typeface="Times New Roman" pitchFamily="18" charset="0"/>
                <a:cs typeface="Times New Roman" pitchFamily="18" charset="0"/>
              </a:rPr>
            </a:br>
            <a:r>
              <a:rPr lang="cs-CZ" sz="3600" dirty="0" smtClean="0">
                <a:solidFill>
                  <a:schemeClr val="accent1"/>
                </a:solidFill>
                <a:latin typeface="Georgia" pitchFamily="18" charset="0"/>
                <a:cs typeface="Times New Roman" pitchFamily="18" charset="0"/>
              </a:rPr>
              <a:t>Jazyk a změna</a:t>
            </a:r>
            <a:r>
              <a:rPr lang="en-US" sz="3600" dirty="0" smtClean="0">
                <a:latin typeface="Georgia" pitchFamily="18" charset="0"/>
                <a:cs typeface="Times New Roman" pitchFamily="18" charset="0"/>
              </a:rPr>
              <a:t/>
            </a:r>
            <a:br>
              <a:rPr lang="en-US" sz="3600" dirty="0" smtClean="0">
                <a:latin typeface="Georgia" pitchFamily="18" charset="0"/>
                <a:cs typeface="Times New Roman" pitchFamily="18" charset="0"/>
              </a:rPr>
            </a:br>
            <a:endParaRPr lang="cs-CZ" sz="3600" dirty="0">
              <a:latin typeface="Georgia" pitchFamily="18" charset="0"/>
              <a:cs typeface="Times New Roman" pitchFamily="18" charset="0"/>
            </a:endParaRPr>
          </a:p>
        </p:txBody>
      </p:sp>
      <p:pic>
        <p:nvPicPr>
          <p:cNvPr id="141314" name="Picture 2"/>
          <p:cNvPicPr>
            <a:picLocks noChangeAspect="1" noChangeArrowheads="1"/>
          </p:cNvPicPr>
          <p:nvPr/>
        </p:nvPicPr>
        <p:blipFill>
          <a:blip r:embed="rId2" cstate="print"/>
          <a:srcRect/>
          <a:stretch>
            <a:fillRect/>
          </a:stretch>
        </p:blipFill>
        <p:spPr bwMode="auto">
          <a:xfrm>
            <a:off x="611560" y="1484784"/>
            <a:ext cx="2746123" cy="2842752"/>
          </a:xfrm>
          <a:prstGeom prst="rect">
            <a:avLst/>
          </a:prstGeom>
          <a:noFill/>
          <a:ln w="9525">
            <a:noFill/>
            <a:miter lim="800000"/>
            <a:headEnd/>
            <a:tailEnd/>
          </a:ln>
        </p:spPr>
      </p:pic>
      <p:sp>
        <p:nvSpPr>
          <p:cNvPr id="4" name="Obdélník 3"/>
          <p:cNvSpPr/>
          <p:nvPr/>
        </p:nvSpPr>
        <p:spPr>
          <a:xfrm>
            <a:off x="467544" y="5013176"/>
            <a:ext cx="8280920" cy="1077218"/>
          </a:xfrm>
          <a:prstGeom prst="rect">
            <a:avLst/>
          </a:prstGeom>
        </p:spPr>
        <p:txBody>
          <a:bodyPr wrap="square">
            <a:spAutoFit/>
          </a:bodyPr>
          <a:lstStyle/>
          <a:p>
            <a:r>
              <a:rPr lang="cs-CZ" sz="1600" dirty="0" smtClean="0">
                <a:latin typeface="Georgia" pitchFamily="18" charset="0"/>
                <a:cs typeface="Times New Roman" pitchFamily="18" charset="0"/>
              </a:rPr>
              <a:t>Kniha představuje rozšířený text přednášky, která zazněla </a:t>
            </a:r>
            <a:r>
              <a:rPr lang="cs-CZ" sz="1600" dirty="0" smtClean="0">
                <a:solidFill>
                  <a:srgbClr val="FF0000"/>
                </a:solidFill>
                <a:latin typeface="Georgia" pitchFamily="18" charset="0"/>
                <a:cs typeface="Times New Roman" pitchFamily="18" charset="0"/>
              </a:rPr>
              <a:t>17. března 2011 </a:t>
            </a:r>
            <a:r>
              <a:rPr lang="cs-CZ" sz="1600" dirty="0" smtClean="0">
                <a:latin typeface="Georgia" pitchFamily="18" charset="0"/>
                <a:cs typeface="Times New Roman" pitchFamily="18" charset="0"/>
              </a:rPr>
              <a:t>při přebírání mezinárodní ceny Fernanda Gila v Lisabonu. Autor v ní zavádí šest mohutností jazyka matematiky (sílu logickou, expresivní, metodickou, integrativní, explanatorickou a konstitutivní) a na příkladech z historie matematiky ilustruje jejich postupný růst. </a:t>
            </a:r>
          </a:p>
        </p:txBody>
      </p:sp>
      <p:sp>
        <p:nvSpPr>
          <p:cNvPr id="7" name="TextovéPole 6"/>
          <p:cNvSpPr txBox="1"/>
          <p:nvPr/>
        </p:nvSpPr>
        <p:spPr>
          <a:xfrm>
            <a:off x="3383360" y="1412776"/>
            <a:ext cx="5293096" cy="954107"/>
          </a:xfrm>
          <a:prstGeom prst="rect">
            <a:avLst/>
          </a:prstGeom>
          <a:noFill/>
        </p:spPr>
        <p:txBody>
          <a:bodyPr wrap="square" rtlCol="0">
            <a:spAutoFit/>
          </a:bodyPr>
          <a:lstStyle/>
          <a:p>
            <a:r>
              <a:rPr lang="cs-CZ" sz="1400" dirty="0" smtClean="0">
                <a:latin typeface="Georgia" pitchFamily="18" charset="0"/>
                <a:cs typeface="Times New Roman" pitchFamily="18" charset="0"/>
              </a:rPr>
              <a:t>Kvasz, L., </a:t>
            </a:r>
            <a:r>
              <a:rPr lang="cs-CZ" sz="1400" i="1" dirty="0" smtClean="0">
                <a:latin typeface="Georgia" pitchFamily="18" charset="0"/>
                <a:cs typeface="Times New Roman" pitchFamily="18" charset="0"/>
              </a:rPr>
              <a:t>Patterns of Change. </a:t>
            </a:r>
          </a:p>
          <a:p>
            <a:r>
              <a:rPr lang="cs-CZ" sz="1400" i="1" dirty="0" smtClean="0">
                <a:latin typeface="Georgia" pitchFamily="18" charset="0"/>
                <a:cs typeface="Times New Roman" pitchFamily="18" charset="0"/>
              </a:rPr>
              <a:t>Linguistic Innovations in the Development of Classical Mathematics</a:t>
            </a:r>
            <a:r>
              <a:rPr lang="cs-CZ" sz="1400" dirty="0" smtClean="0">
                <a:latin typeface="Georgia" pitchFamily="18" charset="0"/>
                <a:cs typeface="Times New Roman" pitchFamily="18" charset="0"/>
              </a:rPr>
              <a:t>, </a:t>
            </a:r>
          </a:p>
          <a:p>
            <a:r>
              <a:rPr lang="cs-CZ" sz="1400" dirty="0" smtClean="0">
                <a:latin typeface="Georgia" pitchFamily="18" charset="0"/>
                <a:cs typeface="Times New Roman" pitchFamily="18" charset="0"/>
              </a:rPr>
              <a:t>Birkhäuser, Basilej 2</a:t>
            </a:r>
            <a:r>
              <a:rPr lang="cs-CZ" sz="1400" dirty="0" smtClean="0">
                <a:latin typeface="Georgia" pitchFamily="18" charset="0"/>
              </a:rPr>
              <a:t>008. </a:t>
            </a:r>
            <a:endParaRPr lang="cs-CZ" sz="1400" dirty="0">
              <a:latin typeface="Georgia" pitchFamily="18" charset="0"/>
            </a:endParaRPr>
          </a:p>
        </p:txBody>
      </p:sp>
      <p:pic>
        <p:nvPicPr>
          <p:cNvPr id="141320" name="Picture 8" descr="Jazyk a zmena -- Ako sme menili jazyk matematiky a ako jazyk matematiky zmenil nás"/>
          <p:cNvPicPr>
            <a:picLocks noChangeAspect="1" noChangeArrowheads="1"/>
          </p:cNvPicPr>
          <p:nvPr/>
        </p:nvPicPr>
        <p:blipFill>
          <a:blip r:embed="rId3" cstate="print"/>
          <a:srcRect/>
          <a:stretch>
            <a:fillRect/>
          </a:stretch>
        </p:blipFill>
        <p:spPr bwMode="auto">
          <a:xfrm>
            <a:off x="6084168" y="2420888"/>
            <a:ext cx="1670586" cy="2088232"/>
          </a:xfrm>
          <a:prstGeom prst="rect">
            <a:avLst/>
          </a:prstGeom>
          <a:noFill/>
        </p:spPr>
      </p:pic>
      <p:sp>
        <p:nvSpPr>
          <p:cNvPr id="8" name="TextovéPole 7"/>
          <p:cNvSpPr txBox="1"/>
          <p:nvPr/>
        </p:nvSpPr>
        <p:spPr>
          <a:xfrm>
            <a:off x="467544" y="4581128"/>
            <a:ext cx="4005716" cy="369332"/>
          </a:xfrm>
          <a:prstGeom prst="rect">
            <a:avLst/>
          </a:prstGeom>
          <a:noFill/>
        </p:spPr>
        <p:txBody>
          <a:bodyPr wrap="square" rtlCol="0">
            <a:spAutoFit/>
          </a:bodyPr>
          <a:lstStyle/>
          <a:p>
            <a:r>
              <a:rPr lang="cs-CZ" dirty="0" smtClean="0">
                <a:solidFill>
                  <a:srgbClr val="5049E1"/>
                </a:solidFill>
                <a:latin typeface="Georgia" pitchFamily="18" charset="0"/>
                <a:cs typeface="Times New Roman" pitchFamily="18" charset="0"/>
              </a:rPr>
              <a:t>Prof. RNDr. Ladislav Kvasz, Ph.D.</a:t>
            </a:r>
            <a:endParaRPr lang="cs-CZ" dirty="0">
              <a:solidFill>
                <a:srgbClr val="5049E1"/>
              </a:solidFill>
              <a:latin typeface="Georgia"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95536" y="260648"/>
            <a:ext cx="8229600" cy="864096"/>
          </a:xfrm>
        </p:spPr>
        <p:txBody>
          <a:bodyPr>
            <a:normAutofit/>
          </a:bodyPr>
          <a:lstStyle/>
          <a:p>
            <a:r>
              <a:rPr lang="cs-CZ" sz="3600" dirty="0" smtClean="0">
                <a:solidFill>
                  <a:srgbClr val="0070C0"/>
                </a:solidFill>
                <a:latin typeface="Georgia" pitchFamily="18" charset="0"/>
                <a:cs typeface="Times New Roman" pitchFamily="18" charset="0"/>
              </a:rPr>
              <a:t>Formální logika</a:t>
            </a:r>
            <a:endParaRPr lang="cs-CZ" sz="3600" dirty="0">
              <a:solidFill>
                <a:srgbClr val="0070C0"/>
              </a:solidFill>
              <a:latin typeface="Georgia" pitchFamily="18" charset="0"/>
              <a:cs typeface="Times New Roman" pitchFamily="18" charset="0"/>
            </a:endParaRPr>
          </a:p>
        </p:txBody>
      </p:sp>
      <p:sp>
        <p:nvSpPr>
          <p:cNvPr id="3" name="TextovéPole 2"/>
          <p:cNvSpPr txBox="1"/>
          <p:nvPr/>
        </p:nvSpPr>
        <p:spPr>
          <a:xfrm>
            <a:off x="755576" y="1412776"/>
            <a:ext cx="7704856" cy="4924425"/>
          </a:xfrm>
          <a:prstGeom prst="rect">
            <a:avLst/>
          </a:prstGeom>
          <a:noFill/>
        </p:spPr>
        <p:txBody>
          <a:bodyPr wrap="square" rtlCol="0">
            <a:spAutoFit/>
          </a:bodyPr>
          <a:lstStyle/>
          <a:p>
            <a:r>
              <a:rPr lang="cs-CZ" sz="3200" dirty="0" smtClean="0">
                <a:latin typeface="Georgia" pitchFamily="18" charset="0"/>
                <a:cs typeface="Times New Roman" pitchFamily="18" charset="0"/>
              </a:rPr>
              <a:t>slovo </a:t>
            </a:r>
            <a:r>
              <a:rPr lang="cs-CZ" sz="3200" i="1" dirty="0" smtClean="0">
                <a:solidFill>
                  <a:srgbClr val="0070C0"/>
                </a:solidFill>
                <a:latin typeface="Georgia" pitchFamily="18" charset="0"/>
                <a:cs typeface="Times New Roman" pitchFamily="18" charset="0"/>
              </a:rPr>
              <a:t>logika</a:t>
            </a:r>
          </a:p>
          <a:p>
            <a:pPr>
              <a:buFont typeface="Arial" pitchFamily="34" charset="0"/>
              <a:buChar char="•"/>
            </a:pPr>
            <a:r>
              <a:rPr lang="cs-CZ" sz="2000" dirty="0" smtClean="0">
                <a:latin typeface="Georgia" pitchFamily="18" charset="0"/>
                <a:cs typeface="Times New Roman" pitchFamily="18" charset="0"/>
              </a:rPr>
              <a:t>  řada odlišných významů</a:t>
            </a:r>
          </a:p>
          <a:p>
            <a:pPr defTabSz="360000">
              <a:buFont typeface="Arial" pitchFamily="34" charset="0"/>
              <a:buChar char="•"/>
            </a:pPr>
            <a:r>
              <a:rPr lang="cs-CZ" sz="2000" dirty="0" smtClean="0">
                <a:latin typeface="Georgia" pitchFamily="18" charset="0"/>
                <a:cs typeface="Times New Roman" pitchFamily="18" charset="0"/>
              </a:rPr>
              <a:t>  nejbližší modernímu pojetí logiky je ten, když slovo </a:t>
            </a:r>
            <a:r>
              <a:rPr lang="cs-CZ" sz="2000" i="1" dirty="0" smtClean="0">
                <a:solidFill>
                  <a:srgbClr val="5049E1"/>
                </a:solidFill>
                <a:latin typeface="Georgia" pitchFamily="18" charset="0"/>
                <a:cs typeface="Times New Roman" pitchFamily="18" charset="0"/>
              </a:rPr>
              <a:t>logika  </a:t>
            </a:r>
            <a:r>
              <a:rPr lang="cs-CZ" sz="2000" dirty="0" smtClean="0">
                <a:latin typeface="Georgia" pitchFamily="18" charset="0"/>
                <a:cs typeface="Times New Roman" pitchFamily="18" charset="0"/>
              </a:rPr>
              <a:t>            </a:t>
            </a:r>
          </a:p>
          <a:p>
            <a:pPr defTabSz="360000"/>
            <a:r>
              <a:rPr lang="cs-CZ" sz="2000" dirty="0" smtClean="0">
                <a:latin typeface="Georgia" pitchFamily="18" charset="0"/>
                <a:cs typeface="Times New Roman" pitchFamily="18" charset="0"/>
              </a:rPr>
              <a:t>   používáme ve smyslu správné argumentace</a:t>
            </a:r>
          </a:p>
          <a:p>
            <a:pPr defTabSz="360000"/>
            <a:endParaRPr lang="cs-CZ" sz="2000" dirty="0" smtClean="0">
              <a:latin typeface="Georgia" pitchFamily="18" charset="0"/>
              <a:cs typeface="Times New Roman" pitchFamily="18" charset="0"/>
            </a:endParaRPr>
          </a:p>
          <a:p>
            <a:pPr defTabSz="360000"/>
            <a:r>
              <a:rPr lang="cs-CZ" sz="2000" dirty="0" smtClean="0">
                <a:latin typeface="Georgia" pitchFamily="18" charset="0"/>
                <a:cs typeface="Times New Roman" pitchFamily="18" charset="0"/>
              </a:rPr>
              <a:t>Termín logika je odvozen z řeckého slova  </a:t>
            </a:r>
          </a:p>
          <a:p>
            <a:pPr defTabSz="360000"/>
            <a:r>
              <a:rPr lang="cs-CZ" sz="2800" i="1" dirty="0" smtClean="0">
                <a:solidFill>
                  <a:srgbClr val="FF0000"/>
                </a:solidFill>
                <a:latin typeface="Georgia" pitchFamily="18" charset="0"/>
                <a:cs typeface="Times New Roman" pitchFamily="18" charset="0"/>
              </a:rPr>
              <a:t>           logos</a:t>
            </a:r>
            <a:r>
              <a:rPr lang="cs-CZ" sz="2800" i="1" dirty="0" smtClean="0">
                <a:solidFill>
                  <a:srgbClr val="5049E1"/>
                </a:solidFill>
                <a:latin typeface="Georgia" pitchFamily="18" charset="0"/>
                <a:cs typeface="Times New Roman" pitchFamily="18" charset="0"/>
              </a:rPr>
              <a:t>(</a:t>
            </a:r>
            <a:r>
              <a:rPr lang="el-GR" sz="2800" i="1" dirty="0" smtClean="0">
                <a:solidFill>
                  <a:srgbClr val="5049E1"/>
                </a:solidFill>
                <a:latin typeface="Georgia" pitchFamily="18" charset="0"/>
                <a:cs typeface="Times New Roman" pitchFamily="18" charset="0"/>
              </a:rPr>
              <a:t>λόγος</a:t>
            </a:r>
            <a:r>
              <a:rPr lang="cs-CZ" sz="2800" i="1" dirty="0" smtClean="0">
                <a:solidFill>
                  <a:srgbClr val="5049E1"/>
                </a:solidFill>
                <a:latin typeface="Georgia" pitchFamily="18" charset="0"/>
                <a:cs typeface="Times New Roman" pitchFamily="18" charset="0"/>
              </a:rPr>
              <a:t>) </a:t>
            </a:r>
            <a:r>
              <a:rPr lang="cs-CZ" sz="2800" dirty="0" smtClean="0">
                <a:latin typeface="Georgia" pitchFamily="18" charset="0"/>
                <a:cs typeface="Times New Roman" pitchFamily="18" charset="0"/>
              </a:rPr>
              <a:t>- </a:t>
            </a:r>
            <a:r>
              <a:rPr lang="cs-CZ" sz="2800" i="1" dirty="0" smtClean="0">
                <a:solidFill>
                  <a:srgbClr val="5049E1"/>
                </a:solidFill>
                <a:latin typeface="Georgia" pitchFamily="18" charset="0"/>
                <a:cs typeface="Times New Roman" pitchFamily="18" charset="0"/>
              </a:rPr>
              <a:t>slovo</a:t>
            </a:r>
          </a:p>
          <a:p>
            <a:pPr>
              <a:buFont typeface="Arial" pitchFamily="34" charset="0"/>
              <a:buChar char="•"/>
            </a:pPr>
            <a:r>
              <a:rPr lang="cs-CZ" sz="2000" dirty="0" smtClean="0">
                <a:latin typeface="Georgia" pitchFamily="18" charset="0"/>
                <a:cs typeface="Times New Roman" pitchFamily="18" charset="0"/>
              </a:rPr>
              <a:t>  </a:t>
            </a:r>
            <a:r>
              <a:rPr lang="cs-CZ" sz="1600" dirty="0" smtClean="0">
                <a:latin typeface="Georgia" pitchFamily="18" charset="0"/>
                <a:cs typeface="Times New Roman" pitchFamily="18" charset="0"/>
              </a:rPr>
              <a:t>český termín </a:t>
            </a:r>
            <a:r>
              <a:rPr lang="cs-CZ" sz="1600" i="1" dirty="0" smtClean="0">
                <a:solidFill>
                  <a:srgbClr val="5049E1"/>
                </a:solidFill>
                <a:latin typeface="Georgia" pitchFamily="18" charset="0"/>
                <a:cs typeface="Times New Roman" pitchFamily="18" charset="0"/>
              </a:rPr>
              <a:t>slovo </a:t>
            </a:r>
            <a:r>
              <a:rPr lang="cs-CZ" sz="1600" dirty="0" smtClean="0">
                <a:latin typeface="Georgia" pitchFamily="18" charset="0"/>
                <a:cs typeface="Times New Roman" pitchFamily="18" charset="0"/>
              </a:rPr>
              <a:t>má v řečtině tři protějšky</a:t>
            </a:r>
          </a:p>
          <a:p>
            <a:pPr>
              <a:buFont typeface="Arial" pitchFamily="34" charset="0"/>
              <a:buChar char="•"/>
            </a:pPr>
            <a:r>
              <a:rPr lang="cs-CZ" sz="1600" i="1" dirty="0" smtClean="0">
                <a:latin typeface="Georgia" pitchFamily="18" charset="0"/>
                <a:cs typeface="Times New Roman" pitchFamily="18" charset="0"/>
              </a:rPr>
              <a:t>  </a:t>
            </a:r>
            <a:r>
              <a:rPr lang="cs-CZ" sz="1600" i="1" dirty="0" smtClean="0">
                <a:solidFill>
                  <a:srgbClr val="5049E1"/>
                </a:solidFill>
                <a:latin typeface="Georgia" pitchFamily="18" charset="0"/>
                <a:cs typeface="Times New Roman" pitchFamily="18" charset="0"/>
              </a:rPr>
              <a:t>logos</a:t>
            </a:r>
            <a:r>
              <a:rPr lang="cs-CZ" sz="1600" i="1" dirty="0" smtClean="0">
                <a:latin typeface="Georgia" pitchFamily="18" charset="0"/>
                <a:cs typeface="Times New Roman" pitchFamily="18" charset="0"/>
              </a:rPr>
              <a:t>(</a:t>
            </a:r>
            <a:r>
              <a:rPr lang="el-GR" sz="1600" i="1" dirty="0" smtClean="0">
                <a:latin typeface="Georgia" pitchFamily="18" charset="0"/>
                <a:cs typeface="Times New Roman" pitchFamily="18" charset="0"/>
              </a:rPr>
              <a:t>λόγος</a:t>
            </a:r>
            <a:r>
              <a:rPr lang="cs-CZ" sz="1600" i="1" dirty="0" smtClean="0">
                <a:latin typeface="Georgia" pitchFamily="18" charset="0"/>
                <a:cs typeface="Times New Roman" pitchFamily="18" charset="0"/>
              </a:rPr>
              <a:t>), </a:t>
            </a:r>
            <a:r>
              <a:rPr lang="cs-CZ" sz="1600" i="1" dirty="0" smtClean="0">
                <a:solidFill>
                  <a:srgbClr val="5049E1"/>
                </a:solidFill>
                <a:latin typeface="Georgia" pitchFamily="18" charset="0"/>
                <a:cs typeface="Times New Roman" pitchFamily="18" charset="0"/>
              </a:rPr>
              <a:t>mýthos</a:t>
            </a:r>
            <a:r>
              <a:rPr lang="cs-CZ" sz="1600" i="1" dirty="0" smtClean="0">
                <a:latin typeface="Georgia" pitchFamily="18" charset="0"/>
                <a:cs typeface="Times New Roman" pitchFamily="18" charset="0"/>
              </a:rPr>
              <a:t>(</a:t>
            </a:r>
            <a:r>
              <a:rPr lang="el-GR" sz="1600" i="1" dirty="0" smtClean="0">
                <a:latin typeface="Georgia" pitchFamily="18" charset="0"/>
                <a:cs typeface="Times New Roman" pitchFamily="18" charset="0"/>
              </a:rPr>
              <a:t>μύθος</a:t>
            </a:r>
            <a:r>
              <a:rPr lang="cs-CZ" sz="1600" i="1" dirty="0" smtClean="0">
                <a:latin typeface="Georgia" pitchFamily="18" charset="0"/>
                <a:cs typeface="Times New Roman" pitchFamily="18" charset="0"/>
              </a:rPr>
              <a:t>), </a:t>
            </a:r>
            <a:r>
              <a:rPr lang="cs-CZ" sz="1600" i="1" dirty="0" smtClean="0">
                <a:solidFill>
                  <a:srgbClr val="5049E1"/>
                </a:solidFill>
                <a:latin typeface="Georgia" pitchFamily="18" charset="0"/>
                <a:cs typeface="Times New Roman" pitchFamily="18" charset="0"/>
              </a:rPr>
              <a:t>epos</a:t>
            </a:r>
            <a:r>
              <a:rPr lang="cs-CZ" sz="1600" i="1" dirty="0" smtClean="0">
                <a:latin typeface="Georgia" pitchFamily="18" charset="0"/>
                <a:cs typeface="Times New Roman" pitchFamily="18" charset="0"/>
              </a:rPr>
              <a:t>(</a:t>
            </a:r>
            <a:r>
              <a:rPr lang="el-GR" sz="1600" i="1" dirty="0" smtClean="0">
                <a:latin typeface="Georgia" pitchFamily="18" charset="0"/>
                <a:cs typeface="Times New Roman" pitchFamily="18" charset="0"/>
              </a:rPr>
              <a:t>έπος</a:t>
            </a:r>
            <a:r>
              <a:rPr lang="cs-CZ" sz="1600" i="1" dirty="0" smtClean="0">
                <a:latin typeface="Georgia" pitchFamily="18" charset="0"/>
                <a:cs typeface="Times New Roman" pitchFamily="18" charset="0"/>
              </a:rPr>
              <a:t>)</a:t>
            </a:r>
          </a:p>
          <a:p>
            <a:pPr>
              <a:buFont typeface="Arial" pitchFamily="34" charset="0"/>
              <a:buChar char="•"/>
            </a:pPr>
            <a:r>
              <a:rPr lang="cs-CZ" sz="1600" dirty="0" smtClean="0">
                <a:latin typeface="Georgia" pitchFamily="18" charset="0"/>
                <a:cs typeface="Times New Roman" pitchFamily="18" charset="0"/>
              </a:rPr>
              <a:t>  do filosofického jazyka uvedl termín </a:t>
            </a:r>
            <a:r>
              <a:rPr lang="cs-CZ" sz="1600" i="1" dirty="0" smtClean="0">
                <a:solidFill>
                  <a:srgbClr val="5049E1"/>
                </a:solidFill>
                <a:latin typeface="Georgia" pitchFamily="18" charset="0"/>
                <a:cs typeface="Times New Roman" pitchFamily="18" charset="0"/>
              </a:rPr>
              <a:t>logos </a:t>
            </a:r>
            <a:r>
              <a:rPr lang="cs-CZ" sz="1600" dirty="0" smtClean="0">
                <a:latin typeface="Georgia" pitchFamily="18" charset="0"/>
                <a:cs typeface="Times New Roman" pitchFamily="18" charset="0"/>
              </a:rPr>
              <a:t>Herakleitos</a:t>
            </a:r>
            <a:endParaRPr lang="cs-CZ" sz="1600" i="1" dirty="0" smtClean="0">
              <a:solidFill>
                <a:srgbClr val="5049E1"/>
              </a:solidFill>
              <a:latin typeface="Georgia" pitchFamily="18" charset="0"/>
              <a:cs typeface="Times New Roman" pitchFamily="18" charset="0"/>
            </a:endParaRPr>
          </a:p>
          <a:p>
            <a:pPr>
              <a:buFont typeface="Arial" pitchFamily="34" charset="0"/>
              <a:buChar char="•"/>
            </a:pPr>
            <a:r>
              <a:rPr lang="cs-CZ" sz="1600" dirty="0" smtClean="0">
                <a:latin typeface="Georgia" pitchFamily="18" charset="0"/>
                <a:cs typeface="Times New Roman" pitchFamily="18" charset="0"/>
              </a:rPr>
              <a:t>  v odborném smyslu začali slovo </a:t>
            </a:r>
            <a:r>
              <a:rPr lang="cs-CZ" sz="1600" i="1" dirty="0" smtClean="0">
                <a:solidFill>
                  <a:srgbClr val="0070C0"/>
                </a:solidFill>
                <a:latin typeface="Georgia" pitchFamily="18" charset="0"/>
                <a:cs typeface="Times New Roman" pitchFamily="18" charset="0"/>
              </a:rPr>
              <a:t>logika</a:t>
            </a:r>
            <a:r>
              <a:rPr lang="cs-CZ" sz="1600" dirty="0" smtClean="0">
                <a:latin typeface="Georgia" pitchFamily="18" charset="0"/>
                <a:cs typeface="Times New Roman" pitchFamily="18" charset="0"/>
              </a:rPr>
              <a:t> (logické umění)</a:t>
            </a:r>
          </a:p>
          <a:p>
            <a:r>
              <a:rPr lang="cs-CZ" sz="1600" dirty="0" smtClean="0">
                <a:latin typeface="Georgia" pitchFamily="18" charset="0"/>
                <a:cs typeface="Times New Roman" pitchFamily="18" charset="0"/>
              </a:rPr>
              <a:t>    používat příslušníci </a:t>
            </a:r>
            <a:r>
              <a:rPr lang="cs-CZ" sz="1600" i="1" dirty="0" smtClean="0">
                <a:solidFill>
                  <a:srgbClr val="5049E1"/>
                </a:solidFill>
                <a:latin typeface="Georgia" pitchFamily="18" charset="0"/>
                <a:cs typeface="Times New Roman" pitchFamily="18" charset="0"/>
              </a:rPr>
              <a:t>stoické ško</a:t>
            </a:r>
            <a:r>
              <a:rPr lang="cs-CZ" sz="1600" dirty="0" smtClean="0">
                <a:solidFill>
                  <a:srgbClr val="5049E1"/>
                </a:solidFill>
                <a:latin typeface="Georgia" pitchFamily="18" charset="0"/>
                <a:cs typeface="Times New Roman" pitchFamily="18" charset="0"/>
              </a:rPr>
              <a:t>ly </a:t>
            </a:r>
            <a:r>
              <a:rPr lang="cs-CZ" sz="1600" dirty="0" smtClean="0">
                <a:latin typeface="Georgia" pitchFamily="18" charset="0"/>
                <a:cs typeface="Times New Roman" pitchFamily="18" charset="0"/>
              </a:rPr>
              <a:t> ve 3. stol. př. n. l.	</a:t>
            </a:r>
            <a:r>
              <a:rPr lang="cs-CZ" sz="1600" dirty="0" smtClean="0">
                <a:solidFill>
                  <a:srgbClr val="5049E1"/>
                </a:solidFill>
                <a:latin typeface="Georgia" pitchFamily="18" charset="0"/>
                <a:cs typeface="Times New Roman" pitchFamily="18" charset="0"/>
              </a:rPr>
              <a:t>    Herakleitos</a:t>
            </a:r>
          </a:p>
          <a:p>
            <a:r>
              <a:rPr lang="cs-CZ" sz="1600" dirty="0" smtClean="0">
                <a:latin typeface="Georgia" pitchFamily="18" charset="0"/>
                <a:cs typeface="Times New Roman" pitchFamily="18" charset="0"/>
              </a:rPr>
              <a:t>			              		             </a:t>
            </a:r>
            <a:r>
              <a:rPr lang="cs-CZ" sz="1400" dirty="0" smtClean="0">
                <a:latin typeface="Georgia" pitchFamily="18" charset="0"/>
                <a:cs typeface="Times New Roman" pitchFamily="18" charset="0"/>
              </a:rPr>
              <a:t>(asi 540 – 480 př. n. l.)</a:t>
            </a:r>
          </a:p>
          <a:p>
            <a:endParaRPr lang="cs-CZ" sz="1400" dirty="0" smtClean="0">
              <a:latin typeface="Georgia" pitchFamily="18" charset="0"/>
            </a:endParaRPr>
          </a:p>
          <a:p>
            <a:r>
              <a:rPr lang="cs-CZ" sz="2000" dirty="0" smtClean="0">
                <a:solidFill>
                  <a:srgbClr val="5049E1"/>
                </a:solidFill>
                <a:latin typeface="Georgia" pitchFamily="18" charset="0"/>
                <a:cs typeface="Times New Roman" pitchFamily="18" charset="0"/>
              </a:rPr>
              <a:t>Formální logiku považujeme za vědu, která se zabývá naším jazykem z hlediska argumentování.</a:t>
            </a:r>
            <a:endParaRPr lang="cs-CZ" sz="2000" dirty="0">
              <a:solidFill>
                <a:srgbClr val="5049E1"/>
              </a:solidFill>
              <a:latin typeface="Georgia" pitchFamily="18" charset="0"/>
              <a:cs typeface="Times New Roman" pitchFamily="18" charset="0"/>
            </a:endParaRPr>
          </a:p>
        </p:txBody>
      </p:sp>
      <p:pic>
        <p:nvPicPr>
          <p:cNvPr id="5" name="Obrázek 4" descr="herakleitos1.jpg"/>
          <p:cNvPicPr>
            <a:picLocks noChangeAspect="1"/>
          </p:cNvPicPr>
          <p:nvPr/>
        </p:nvPicPr>
        <p:blipFill>
          <a:blip r:embed="rId2" cstate="print"/>
          <a:stretch>
            <a:fillRect/>
          </a:stretch>
        </p:blipFill>
        <p:spPr>
          <a:xfrm>
            <a:off x="6156176" y="2636912"/>
            <a:ext cx="1760984" cy="2134313"/>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3600" dirty="0" smtClean="0">
                <a:solidFill>
                  <a:srgbClr val="0070C0"/>
                </a:solidFill>
                <a:latin typeface="Georgia" pitchFamily="18" charset="0"/>
                <a:cs typeface="Times New Roman" pitchFamily="18" charset="0"/>
              </a:rPr>
              <a:t>Historie logiky</a:t>
            </a:r>
            <a:endParaRPr lang="cs-CZ" sz="3600" dirty="0">
              <a:solidFill>
                <a:srgbClr val="0070C0"/>
              </a:solidFill>
              <a:latin typeface="Georgia" pitchFamily="18" charset="0"/>
              <a:cs typeface="Times New Roman" pitchFamily="18" charset="0"/>
            </a:endParaRPr>
          </a:p>
        </p:txBody>
      </p:sp>
      <p:sp>
        <p:nvSpPr>
          <p:cNvPr id="3" name="Obdélník 2"/>
          <p:cNvSpPr/>
          <p:nvPr/>
        </p:nvSpPr>
        <p:spPr>
          <a:xfrm>
            <a:off x="827584" y="1412776"/>
            <a:ext cx="7632848" cy="3785652"/>
          </a:xfrm>
          <a:prstGeom prst="rect">
            <a:avLst/>
          </a:prstGeom>
        </p:spPr>
        <p:txBody>
          <a:bodyPr wrap="square">
            <a:spAutoFit/>
          </a:bodyPr>
          <a:lstStyle/>
          <a:p>
            <a:r>
              <a:rPr lang="cs-CZ" sz="2400" dirty="0">
                <a:latin typeface="Georgia" pitchFamily="18" charset="0"/>
                <a:cs typeface="Times New Roman" pitchFamily="18" charset="0"/>
              </a:rPr>
              <a:t>Dějiny logiky můžeme rozdělit v zásadě na 4 období</a:t>
            </a:r>
            <a:r>
              <a:rPr lang="cs-CZ" sz="2400" dirty="0" smtClean="0">
                <a:latin typeface="Georgia" pitchFamily="18" charset="0"/>
                <a:cs typeface="Times New Roman" pitchFamily="18" charset="0"/>
              </a:rPr>
              <a:t>:</a:t>
            </a:r>
          </a:p>
          <a:p>
            <a:endParaRPr lang="cs-CZ" dirty="0">
              <a:latin typeface="Georgia" pitchFamily="18" charset="0"/>
              <a:cs typeface="Times New Roman" pitchFamily="18" charset="0"/>
            </a:endParaRPr>
          </a:p>
          <a:p>
            <a:pPr marL="571500" indent="-571500">
              <a:buFont typeface="Wingdings" pitchFamily="2" charset="2"/>
              <a:buChar char="q"/>
            </a:pPr>
            <a:r>
              <a:rPr lang="cs-CZ" sz="3600" dirty="0">
                <a:solidFill>
                  <a:srgbClr val="0070C0"/>
                </a:solidFill>
                <a:latin typeface="Georgia" pitchFamily="18" charset="0"/>
                <a:cs typeface="Times New Roman" pitchFamily="18" charset="0"/>
              </a:rPr>
              <a:t>Logika v </a:t>
            </a:r>
            <a:r>
              <a:rPr lang="cs-CZ" sz="3600" dirty="0" smtClean="0">
                <a:solidFill>
                  <a:srgbClr val="0070C0"/>
                </a:solidFill>
                <a:latin typeface="Georgia" pitchFamily="18" charset="0"/>
                <a:cs typeface="Times New Roman" pitchFamily="18" charset="0"/>
              </a:rPr>
              <a:t>antice</a:t>
            </a:r>
          </a:p>
          <a:p>
            <a:pPr marL="285750" indent="-285750">
              <a:buFont typeface="Wingdings" pitchFamily="2" charset="2"/>
              <a:buChar char="q"/>
            </a:pPr>
            <a:endParaRPr lang="cs-CZ" dirty="0">
              <a:solidFill>
                <a:srgbClr val="0070C0"/>
              </a:solidFill>
              <a:latin typeface="Georgia" pitchFamily="18" charset="0"/>
              <a:cs typeface="Times New Roman" pitchFamily="18" charset="0"/>
            </a:endParaRPr>
          </a:p>
          <a:p>
            <a:pPr marL="571500" indent="-571500">
              <a:buFont typeface="Wingdings" pitchFamily="2" charset="2"/>
              <a:buChar char="q"/>
            </a:pPr>
            <a:r>
              <a:rPr lang="cs-CZ" sz="3600" dirty="0" smtClean="0">
                <a:solidFill>
                  <a:srgbClr val="0070C0"/>
                </a:solidFill>
                <a:latin typeface="Georgia" pitchFamily="18" charset="0"/>
                <a:cs typeface="Times New Roman" pitchFamily="18" charset="0"/>
              </a:rPr>
              <a:t>Scholastická logika</a:t>
            </a:r>
          </a:p>
          <a:p>
            <a:pPr marL="285750" indent="-285750">
              <a:buFont typeface="Wingdings" pitchFamily="2" charset="2"/>
              <a:buChar char="q"/>
            </a:pPr>
            <a:endParaRPr lang="cs-CZ" dirty="0">
              <a:solidFill>
                <a:srgbClr val="0070C0"/>
              </a:solidFill>
              <a:latin typeface="Georgia" pitchFamily="18" charset="0"/>
              <a:cs typeface="Times New Roman" pitchFamily="18" charset="0"/>
            </a:endParaRPr>
          </a:p>
          <a:p>
            <a:pPr marL="571500" indent="-571500">
              <a:buFont typeface="Wingdings" pitchFamily="2" charset="2"/>
              <a:buChar char="q"/>
            </a:pPr>
            <a:r>
              <a:rPr lang="cs-CZ" sz="3600" dirty="0" smtClean="0">
                <a:solidFill>
                  <a:srgbClr val="0070C0"/>
                </a:solidFill>
                <a:latin typeface="Georgia" pitchFamily="18" charset="0"/>
                <a:cs typeface="Times New Roman" pitchFamily="18" charset="0"/>
              </a:rPr>
              <a:t>Novověká logika</a:t>
            </a:r>
          </a:p>
          <a:p>
            <a:pPr marL="285750" indent="-285750">
              <a:buFont typeface="Wingdings" pitchFamily="2" charset="2"/>
              <a:buChar char="q"/>
            </a:pPr>
            <a:endParaRPr lang="cs-CZ" dirty="0">
              <a:solidFill>
                <a:srgbClr val="0070C0"/>
              </a:solidFill>
              <a:latin typeface="Georgia" pitchFamily="18" charset="0"/>
              <a:cs typeface="Times New Roman" pitchFamily="18" charset="0"/>
            </a:endParaRPr>
          </a:p>
          <a:p>
            <a:pPr marL="571500" indent="-571500">
              <a:buFont typeface="Wingdings" pitchFamily="2" charset="2"/>
              <a:buChar char="q"/>
            </a:pPr>
            <a:r>
              <a:rPr lang="cs-CZ" sz="3600" dirty="0" smtClean="0">
                <a:solidFill>
                  <a:srgbClr val="0070C0"/>
                </a:solidFill>
                <a:latin typeface="Georgia" pitchFamily="18" charset="0"/>
                <a:cs typeface="Times New Roman" pitchFamily="18" charset="0"/>
              </a:rPr>
              <a:t>Moderní logika	</a:t>
            </a:r>
            <a:endParaRPr lang="cs-CZ" sz="3600" dirty="0">
              <a:solidFill>
                <a:srgbClr val="0070C0"/>
              </a:solidFill>
              <a:latin typeface="Georgia" pitchFamily="18" charset="0"/>
              <a:cs typeface="Times New Roman" pitchFamily="18" charset="0"/>
            </a:endParaRPr>
          </a:p>
        </p:txBody>
      </p:sp>
    </p:spTree>
    <p:extLst>
      <p:ext uri="{BB962C8B-B14F-4D97-AF65-F5344CB8AC3E}">
        <p14:creationId xmlns:p14="http://schemas.microsoft.com/office/powerpoint/2010/main" xmlns="" val="368766049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467544" y="1256467"/>
            <a:ext cx="8208912" cy="5601533"/>
          </a:xfrm>
          <a:prstGeom prst="rect">
            <a:avLst/>
          </a:prstGeom>
        </p:spPr>
        <p:txBody>
          <a:bodyPr wrap="square">
            <a:spAutoFit/>
          </a:bodyPr>
          <a:lstStyle/>
          <a:p>
            <a:pPr algn="just">
              <a:buClr>
                <a:srgbClr val="3333FF"/>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2400" dirty="0" smtClean="0">
                <a:solidFill>
                  <a:srgbClr val="0070C0"/>
                </a:solidFill>
                <a:latin typeface="Georgia" pitchFamily="18" charset="0"/>
                <a:cs typeface="Times New Roman" pitchFamily="18" charset="0"/>
              </a:rPr>
              <a:t>Otázka „Jak?“, otázka „Proč?“. Zrod kauzálního myšlení </a:t>
            </a:r>
          </a:p>
          <a:p>
            <a:pPr algn="just">
              <a:buClr>
                <a:srgbClr val="3333FF"/>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cs-CZ" sz="2400" dirty="0" smtClean="0">
              <a:solidFill>
                <a:srgbClr val="3333FF"/>
              </a:solidFill>
              <a:latin typeface="Georgia" pitchFamily="18" charset="0"/>
              <a:cs typeface="Times New Roman" pitchFamily="18" charset="0"/>
            </a:endParaRPr>
          </a:p>
          <a:p>
            <a:pPr>
              <a:buClr>
                <a:srgbClr val="3333FF"/>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dirty="0" smtClean="0">
                <a:latin typeface="Georgia" pitchFamily="18" charset="0"/>
                <a:cs typeface="Times New Roman" pitchFamily="18" charset="0"/>
              </a:rPr>
              <a:t>Myšlenková struktura Iliady je v porovnání s předřeckou literaturou značně kauzální. </a:t>
            </a:r>
            <a:r>
              <a:rPr lang="cs-CZ" dirty="0" smtClean="0">
                <a:solidFill>
                  <a:srgbClr val="FF0000"/>
                </a:solidFill>
                <a:latin typeface="Georgia" pitchFamily="18" charset="0"/>
                <a:cs typeface="Times New Roman" pitchFamily="18" charset="0"/>
              </a:rPr>
              <a:t>Homérovská kauzalita </a:t>
            </a:r>
            <a:r>
              <a:rPr lang="cs-CZ" dirty="0" smtClean="0">
                <a:latin typeface="Georgia" pitchFamily="18" charset="0"/>
                <a:cs typeface="Times New Roman" pitchFamily="18" charset="0"/>
              </a:rPr>
              <a:t>má dva druhy: </a:t>
            </a:r>
            <a:r>
              <a:rPr lang="cs-CZ" i="1" dirty="0" smtClean="0">
                <a:solidFill>
                  <a:srgbClr val="0070C0"/>
                </a:solidFill>
                <a:latin typeface="Georgia" pitchFamily="18" charset="0"/>
                <a:cs typeface="Times New Roman" pitchFamily="18" charset="0"/>
              </a:rPr>
              <a:t>emocionální</a:t>
            </a:r>
            <a:r>
              <a:rPr lang="cs-CZ" dirty="0" smtClean="0">
                <a:latin typeface="Georgia" pitchFamily="18" charset="0"/>
                <a:cs typeface="Times New Roman" pitchFamily="18" charset="0"/>
              </a:rPr>
              <a:t> a </a:t>
            </a:r>
            <a:r>
              <a:rPr lang="cs-CZ" i="1" dirty="0" smtClean="0">
                <a:solidFill>
                  <a:srgbClr val="0070C0"/>
                </a:solidFill>
                <a:latin typeface="Georgia" pitchFamily="18" charset="0"/>
                <a:cs typeface="Times New Roman" pitchFamily="18" charset="0"/>
              </a:rPr>
              <a:t>přírodovědnou</a:t>
            </a:r>
            <a:r>
              <a:rPr lang="cs-CZ" dirty="0" smtClean="0">
                <a:latin typeface="Georgia" pitchFamily="18" charset="0"/>
                <a:cs typeface="Times New Roman" pitchFamily="18" charset="0"/>
              </a:rPr>
              <a:t>. První z nich poznává Homér přesně: závist vyvolává snahu škodit, dobro se odplácí dobrem, zlo zlem. Naproti tomu jsou přírodovědné vazby jsou popsané nepravdivě: příčinou sucha, moru je hněv bohů.</a:t>
            </a:r>
          </a:p>
          <a:p>
            <a:pPr>
              <a:buClr>
                <a:srgbClr val="3333FF"/>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cs-CZ" dirty="0" smtClean="0">
              <a:latin typeface="Georgia" pitchFamily="18" charset="0"/>
              <a:cs typeface="Times New Roman" pitchFamily="18" charset="0"/>
            </a:endParaRPr>
          </a:p>
          <a:p>
            <a:pPr>
              <a:buClr>
                <a:srgbClr val="3333FF"/>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dirty="0" smtClean="0">
                <a:solidFill>
                  <a:srgbClr val="000000"/>
                </a:solidFill>
                <a:latin typeface="Georgia" pitchFamily="18" charset="0"/>
                <a:cs typeface="Times New Roman" pitchFamily="18" charset="0"/>
              </a:rPr>
              <a:t>Iliada:</a:t>
            </a:r>
            <a:r>
              <a:rPr lang="cs-CZ" dirty="0" smtClean="0">
                <a:solidFill>
                  <a:srgbClr val="3333FF"/>
                </a:solidFill>
                <a:latin typeface="Georgia" pitchFamily="18" charset="0"/>
                <a:cs typeface="Times New Roman" pitchFamily="18" charset="0"/>
              </a:rPr>
              <a:t> </a:t>
            </a:r>
            <a:r>
              <a:rPr lang="cs-CZ" sz="1600" i="1" dirty="0" smtClean="0">
                <a:solidFill>
                  <a:srgbClr val="000000"/>
                </a:solidFill>
                <a:latin typeface="Georgia" pitchFamily="18" charset="0"/>
                <a:cs typeface="Times New Roman" pitchFamily="18" charset="0"/>
              </a:rPr>
              <a:t>„Který z bohů to byl, co je svedl k hádce a souboji? Létin a Diův syn (Apolón). Ten, zanevřel na krále (Agamemnóna) hněvem, rozšířil v táboře mor – i hynuli lidé – neboť mu Átreův syn (Agamemnón) tak hanebně potupil Chrýse, božského kněze“.</a:t>
            </a:r>
            <a:r>
              <a:rPr lang="cs-CZ" sz="1600" dirty="0" smtClean="0">
                <a:solidFill>
                  <a:srgbClr val="3333FF"/>
                </a:solidFill>
                <a:latin typeface="Georgia" pitchFamily="18" charset="0"/>
                <a:cs typeface="Times New Roman" pitchFamily="18" charset="0"/>
              </a:rPr>
              <a:t>	</a:t>
            </a:r>
          </a:p>
          <a:p>
            <a:pPr>
              <a:buClr>
                <a:srgbClr val="3333CC"/>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cs-CZ" sz="1200" i="1" dirty="0" smtClean="0">
              <a:latin typeface="Georgia" pitchFamily="18" charset="0"/>
              <a:cs typeface="Times New Roman" pitchFamily="18" charset="0"/>
            </a:endParaRPr>
          </a:p>
          <a:p>
            <a:pPr algn="just">
              <a:buClr>
                <a:srgbClr val="3333FF"/>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1600" dirty="0" smtClean="0">
                <a:solidFill>
                  <a:srgbClr val="00B050"/>
                </a:solidFill>
                <a:latin typeface="Georgia" pitchFamily="18" charset="0"/>
                <a:cs typeface="Times New Roman" pitchFamily="18" charset="0"/>
              </a:rPr>
              <a:t>						</a:t>
            </a:r>
            <a:r>
              <a:rPr lang="cs-CZ" sz="2400" dirty="0" smtClean="0">
                <a:solidFill>
                  <a:srgbClr val="00B050"/>
                </a:solidFill>
                <a:latin typeface="Georgia" pitchFamily="18" charset="0"/>
                <a:cs typeface="Times New Roman" pitchFamily="18" charset="0"/>
              </a:rPr>
              <a:t>1					   2</a:t>
            </a:r>
          </a:p>
          <a:p>
            <a:pPr algn="just">
              <a:buClr>
                <a:srgbClr val="3333FF"/>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2400" dirty="0" smtClean="0">
                <a:solidFill>
                  <a:srgbClr val="00B050"/>
                </a:solidFill>
                <a:latin typeface="Georgia" pitchFamily="18" charset="0"/>
                <a:cs typeface="Times New Roman" pitchFamily="18" charset="0"/>
              </a:rPr>
              <a:t>potupa Chrýse   →   hněv Apolóna  → mor v táb</a:t>
            </a:r>
            <a:r>
              <a:rPr lang="cs-CZ" sz="2400" dirty="0" smtClean="0">
                <a:solidFill>
                  <a:srgbClr val="00B050"/>
                </a:solidFill>
                <a:latin typeface="Georgia" pitchFamily="18" charset="0"/>
                <a:cs typeface="Times New Roman" pitchFamily="16" charset="0"/>
              </a:rPr>
              <a:t>oře</a:t>
            </a:r>
          </a:p>
          <a:p>
            <a:pPr algn="just">
              <a:buClr>
                <a:srgbClr val="3333FF"/>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cs-CZ" sz="2400" dirty="0" smtClean="0">
              <a:solidFill>
                <a:srgbClr val="00B050"/>
              </a:solidFill>
              <a:latin typeface="Georgia" pitchFamily="18" charset="0"/>
              <a:cs typeface="Times New Roman" pitchFamily="16" charset="0"/>
            </a:endParaRPr>
          </a:p>
          <a:p>
            <a:pPr>
              <a:buClr>
                <a:srgbClr val="3333CC"/>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1000" dirty="0" smtClean="0">
                <a:latin typeface="Georgia" pitchFamily="18" charset="0"/>
                <a:cs typeface="Times New Roman" pitchFamily="18" charset="0"/>
              </a:rPr>
              <a:t>Hejný, M. a kol.,</a:t>
            </a:r>
            <a:r>
              <a:rPr lang="cs-CZ" sz="1000" i="1" dirty="0" smtClean="0">
                <a:latin typeface="Georgia" pitchFamily="18" charset="0"/>
                <a:cs typeface="Times New Roman" pitchFamily="18" charset="0"/>
              </a:rPr>
              <a:t> Teória vyučovania matematiky 2., </a:t>
            </a:r>
            <a:r>
              <a:rPr lang="cs-CZ" sz="1000" dirty="0" smtClean="0">
                <a:latin typeface="Georgia" pitchFamily="18" charset="0"/>
                <a:cs typeface="Times New Roman" pitchFamily="18" charset="0"/>
              </a:rPr>
              <a:t>SPN, Bratislava 1990, str. 25.</a:t>
            </a:r>
          </a:p>
          <a:p>
            <a:pPr>
              <a:buClr>
                <a:srgbClr val="3333CC"/>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1000" dirty="0" smtClean="0">
                <a:latin typeface="Georgia" pitchFamily="18" charset="0"/>
                <a:cs typeface="Times New Roman" pitchFamily="18" charset="0"/>
              </a:rPr>
              <a:t>Znám, Š. a kol., </a:t>
            </a:r>
            <a:r>
              <a:rPr lang="cs-CZ" sz="1000" i="1" dirty="0" smtClean="0">
                <a:latin typeface="Georgia" pitchFamily="18" charset="0"/>
                <a:cs typeface="Times New Roman" pitchFamily="18" charset="0"/>
              </a:rPr>
              <a:t>Pohl‘ad do dejin matematiky, </a:t>
            </a:r>
            <a:r>
              <a:rPr lang="cs-CZ" sz="1000" dirty="0" smtClean="0">
                <a:latin typeface="Georgia" pitchFamily="18" charset="0"/>
                <a:cs typeface="Times New Roman" pitchFamily="18" charset="0"/>
              </a:rPr>
              <a:t>ALFA, Bratislava 1986, str. 24.</a:t>
            </a:r>
          </a:p>
          <a:p>
            <a:pPr algn="just">
              <a:buClr>
                <a:srgbClr val="3333FF"/>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cs-CZ" sz="2400" dirty="0" smtClean="0">
              <a:solidFill>
                <a:srgbClr val="00B050"/>
              </a:solidFill>
              <a:cs typeface="Times New Roman" pitchFamily="16" charset="0"/>
            </a:endParaRPr>
          </a:p>
          <a:p>
            <a:pPr algn="just">
              <a:buClr>
                <a:srgbClr val="3333FF"/>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2400" dirty="0" smtClean="0">
                <a:solidFill>
                  <a:srgbClr val="3333FF"/>
                </a:solidFill>
                <a:cs typeface="Times New Roman" pitchFamily="16" charset="0"/>
              </a:rPr>
              <a:t>				</a:t>
            </a:r>
          </a:p>
        </p:txBody>
      </p:sp>
      <p:pic>
        <p:nvPicPr>
          <p:cNvPr id="19457" name="Picture 1"/>
          <p:cNvPicPr>
            <a:picLocks noChangeAspect="1" noChangeArrowheads="1"/>
          </p:cNvPicPr>
          <p:nvPr/>
        </p:nvPicPr>
        <p:blipFill>
          <a:blip r:embed="rId3" cstate="print"/>
          <a:srcRect/>
          <a:stretch>
            <a:fillRect/>
          </a:stretch>
        </p:blipFill>
        <p:spPr bwMode="auto">
          <a:xfrm>
            <a:off x="7596336" y="4653136"/>
            <a:ext cx="740739" cy="1737370"/>
          </a:xfrm>
          <a:prstGeom prst="rect">
            <a:avLst/>
          </a:prstGeom>
          <a:noFill/>
          <a:ln w="9525">
            <a:noFill/>
            <a:miter lim="800000"/>
            <a:headEnd/>
            <a:tailEnd/>
          </a:ln>
        </p:spPr>
      </p:pic>
      <p:sp>
        <p:nvSpPr>
          <p:cNvPr id="4" name="TextovéPole 3"/>
          <p:cNvSpPr txBox="1"/>
          <p:nvPr/>
        </p:nvSpPr>
        <p:spPr>
          <a:xfrm>
            <a:off x="1187624" y="260648"/>
            <a:ext cx="5616624" cy="923330"/>
          </a:xfrm>
          <a:prstGeom prst="rect">
            <a:avLst/>
          </a:prstGeom>
          <a:noFill/>
        </p:spPr>
        <p:txBody>
          <a:bodyPr wrap="square" rtlCol="0">
            <a:spAutoFit/>
          </a:bodyPr>
          <a:lstStyle/>
          <a:p>
            <a:pPr algn="ctr"/>
            <a:r>
              <a:rPr lang="cs-CZ" sz="3600" dirty="0" smtClean="0">
                <a:solidFill>
                  <a:srgbClr val="0070C0"/>
                </a:solidFill>
                <a:latin typeface="Georgia" pitchFamily="18" charset="0"/>
                <a:cs typeface="Times New Roman" pitchFamily="18" charset="0"/>
              </a:rPr>
              <a:t>6. století př. n. l.</a:t>
            </a:r>
          </a:p>
          <a:p>
            <a:pPr algn="ctr"/>
            <a:endParaRPr lang="cs-CZ"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611560" y="980728"/>
            <a:ext cx="8064896" cy="5570756"/>
          </a:xfrm>
          <a:prstGeom prst="rect">
            <a:avLst/>
          </a:prstGeom>
        </p:spPr>
        <p:txBody>
          <a:bodyPr wrap="square">
            <a:spAutoFit/>
          </a:bodyPr>
          <a:lstStyle/>
          <a:p>
            <a:pP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dirty="0" smtClean="0">
                <a:solidFill>
                  <a:srgbClr val="3333FF"/>
                </a:solidFill>
                <a:cs typeface="Times New Roman" pitchFamily="16" charset="0"/>
              </a:rPr>
              <a:t> </a:t>
            </a:r>
            <a:endParaRPr lang="cs-CZ" sz="1000" i="1" dirty="0" smtClean="0">
              <a:solidFill>
                <a:srgbClr val="000000"/>
              </a:solidFill>
              <a:cs typeface="Times New Roman" pitchFamily="18" charset="0"/>
            </a:endParaRPr>
          </a:p>
          <a:p>
            <a:pP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dirty="0" smtClean="0">
                <a:solidFill>
                  <a:srgbClr val="FF0000"/>
                </a:solidFill>
                <a:latin typeface="Georgia" pitchFamily="18" charset="0"/>
                <a:cs typeface="Times New Roman" pitchFamily="18" charset="0"/>
              </a:rPr>
              <a:t>IMPLIKACE </a:t>
            </a:r>
            <a:r>
              <a:rPr lang="cs-CZ" dirty="0" smtClean="0">
                <a:solidFill>
                  <a:srgbClr val="000000"/>
                </a:solidFill>
                <a:latin typeface="Georgia" pitchFamily="18" charset="0"/>
                <a:cs typeface="Times New Roman" pitchFamily="18" charset="0"/>
              </a:rPr>
              <a:t> - </a:t>
            </a:r>
            <a:r>
              <a:rPr lang="cs-CZ" i="1" dirty="0" smtClean="0">
                <a:solidFill>
                  <a:srgbClr val="3333CC"/>
                </a:solidFill>
                <a:latin typeface="Georgia" pitchFamily="18" charset="0"/>
                <a:cs typeface="Times New Roman" pitchFamily="18" charset="0"/>
              </a:rPr>
              <a:t>synémmenon </a:t>
            </a:r>
            <a:r>
              <a:rPr lang="cs-CZ" dirty="0" smtClean="0">
                <a:solidFill>
                  <a:srgbClr val="000000"/>
                </a:solidFill>
                <a:latin typeface="Georgia" pitchFamily="18" charset="0"/>
                <a:cs typeface="Times New Roman" pitchFamily="18" charset="0"/>
              </a:rPr>
              <a:t>(spojení, resp. to, co je spojeno) – složený výrok vytvořený pomocí spojky </a:t>
            </a:r>
            <a:r>
              <a:rPr lang="cs-CZ" b="1" dirty="0" smtClean="0">
                <a:solidFill>
                  <a:srgbClr val="3333CC"/>
                </a:solidFill>
                <a:latin typeface="Georgia" pitchFamily="18" charset="0"/>
                <a:cs typeface="Times New Roman" pitchFamily="18" charset="0"/>
              </a:rPr>
              <a:t>ei</a:t>
            </a:r>
            <a:r>
              <a:rPr lang="cs-CZ" dirty="0" smtClean="0">
                <a:solidFill>
                  <a:srgbClr val="3333CC"/>
                </a:solidFill>
                <a:latin typeface="Georgia" pitchFamily="18" charset="0"/>
                <a:cs typeface="Times New Roman" pitchFamily="18" charset="0"/>
              </a:rPr>
              <a:t> (resp. </a:t>
            </a:r>
            <a:r>
              <a:rPr lang="cs-CZ" b="1" dirty="0" smtClean="0">
                <a:solidFill>
                  <a:srgbClr val="3333CC"/>
                </a:solidFill>
                <a:latin typeface="Georgia" pitchFamily="18" charset="0"/>
                <a:cs typeface="Times New Roman" pitchFamily="18" charset="0"/>
              </a:rPr>
              <a:t>eiper</a:t>
            </a:r>
            <a:r>
              <a:rPr lang="cs-CZ" dirty="0" smtClean="0">
                <a:solidFill>
                  <a:srgbClr val="3333CC"/>
                </a:solidFill>
                <a:latin typeface="Georgia" pitchFamily="18" charset="0"/>
                <a:cs typeface="Times New Roman" pitchFamily="18" charset="0"/>
              </a:rPr>
              <a:t>)</a:t>
            </a:r>
          </a:p>
          <a:p>
            <a:pP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cs-CZ" sz="1400" i="1" dirty="0" smtClean="0">
              <a:solidFill>
                <a:srgbClr val="3333CC"/>
              </a:solidFill>
              <a:latin typeface="Georgia" pitchFamily="18" charset="0"/>
              <a:cs typeface="Times New Roman" pitchFamily="18" charset="0"/>
            </a:endParaRPr>
          </a:p>
          <a:p>
            <a:pPr algn="just">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1400" dirty="0" smtClean="0">
                <a:solidFill>
                  <a:srgbClr val="000000"/>
                </a:solidFill>
                <a:latin typeface="Georgia" pitchFamily="18" charset="0"/>
                <a:cs typeface="Times New Roman" pitchFamily="18" charset="0"/>
              </a:rPr>
              <a:t>Formy podmínkových souvětí se spojkou </a:t>
            </a:r>
            <a:r>
              <a:rPr lang="cs-CZ" sz="1400" b="1" i="1" dirty="0" smtClean="0">
                <a:solidFill>
                  <a:srgbClr val="3333CC"/>
                </a:solidFill>
                <a:latin typeface="Georgia" pitchFamily="18" charset="0"/>
                <a:cs typeface="Times New Roman" pitchFamily="18" charset="0"/>
              </a:rPr>
              <a:t>ei </a:t>
            </a:r>
            <a:r>
              <a:rPr lang="cs-CZ" sz="1400" dirty="0" smtClean="0">
                <a:solidFill>
                  <a:srgbClr val="000000"/>
                </a:solidFill>
                <a:latin typeface="Georgia" pitchFamily="18" charset="0"/>
                <a:cs typeface="Times New Roman" pitchFamily="18" charset="0"/>
              </a:rPr>
              <a:t>se začaly v řečtině utvářet ještě v období, které předcházelo vzniku nejstarších památek řecké literatury. V jazyce homérských eposů již nalézáme bohatě rozvinutý komplex těchto forem, který zhruba odpovídá pozdějšímu třídění podmínkových souvětí v řecké gramatice. Sama spojka </a:t>
            </a:r>
            <a:r>
              <a:rPr lang="cs-CZ" sz="1400" b="1" i="1" dirty="0" smtClean="0">
                <a:solidFill>
                  <a:srgbClr val="3333CC"/>
                </a:solidFill>
                <a:latin typeface="Georgia" pitchFamily="18" charset="0"/>
                <a:cs typeface="Times New Roman" pitchFamily="18" charset="0"/>
              </a:rPr>
              <a:t>ei </a:t>
            </a:r>
            <a:r>
              <a:rPr lang="cs-CZ" sz="1400" dirty="0" smtClean="0">
                <a:solidFill>
                  <a:srgbClr val="000000"/>
                </a:solidFill>
                <a:latin typeface="Georgia" pitchFamily="18" charset="0"/>
                <a:cs typeface="Times New Roman" pitchFamily="18" charset="0"/>
              </a:rPr>
              <a:t>je velmi starobylého původu. Byla to původně částice pobízecí, s významem, který odpovídá českému „</a:t>
            </a:r>
            <a:r>
              <a:rPr lang="cs-CZ" sz="1400" dirty="0" smtClean="0">
                <a:solidFill>
                  <a:srgbClr val="3333CC"/>
                </a:solidFill>
                <a:latin typeface="Georgia" pitchFamily="18" charset="0"/>
                <a:cs typeface="Times New Roman" pitchFamily="18" charset="0"/>
              </a:rPr>
              <a:t>nuže</a:t>
            </a:r>
            <a:r>
              <a:rPr lang="cs-CZ" sz="1400" dirty="0" smtClean="0">
                <a:solidFill>
                  <a:srgbClr val="000000"/>
                </a:solidFill>
                <a:latin typeface="Georgia" pitchFamily="18" charset="0"/>
                <a:cs typeface="Times New Roman" pitchFamily="18" charset="0"/>
              </a:rPr>
              <a:t>“. </a:t>
            </a:r>
          </a:p>
          <a:p>
            <a:pPr algn="just">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cs-CZ" sz="1400" dirty="0" smtClean="0">
              <a:solidFill>
                <a:srgbClr val="000000"/>
              </a:solidFill>
              <a:latin typeface="Georgia" pitchFamily="18" charset="0"/>
              <a:cs typeface="Times New Roman" pitchFamily="18" charset="0"/>
            </a:endParaRPr>
          </a:p>
          <a:p>
            <a:pPr algn="just">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1400" dirty="0" smtClean="0">
                <a:solidFill>
                  <a:srgbClr val="000000"/>
                </a:solidFill>
                <a:latin typeface="Georgia" pitchFamily="18" charset="0"/>
                <a:cs typeface="Times New Roman" pitchFamily="18" charset="0"/>
              </a:rPr>
              <a:t>Tento význam se objevuje i v </a:t>
            </a:r>
            <a:r>
              <a:rPr lang="cs-CZ" sz="1400" i="1" dirty="0" smtClean="0">
                <a:solidFill>
                  <a:srgbClr val="000000"/>
                </a:solidFill>
                <a:latin typeface="Georgia" pitchFamily="18" charset="0"/>
                <a:cs typeface="Times New Roman" pitchFamily="18" charset="0"/>
              </a:rPr>
              <a:t>Iliadě</a:t>
            </a:r>
            <a:r>
              <a:rPr lang="cs-CZ" sz="1400" dirty="0" smtClean="0">
                <a:solidFill>
                  <a:srgbClr val="000000"/>
                </a:solidFill>
                <a:latin typeface="Georgia" pitchFamily="18" charset="0"/>
                <a:cs typeface="Times New Roman" pitchFamily="18" charset="0"/>
              </a:rPr>
              <a:t> a v </a:t>
            </a:r>
            <a:r>
              <a:rPr lang="cs-CZ" sz="1400" i="1" dirty="0" smtClean="0">
                <a:solidFill>
                  <a:srgbClr val="000000"/>
                </a:solidFill>
                <a:latin typeface="Georgia" pitchFamily="18" charset="0"/>
                <a:cs typeface="Times New Roman" pitchFamily="18" charset="0"/>
              </a:rPr>
              <a:t>Odysseji:</a:t>
            </a:r>
          </a:p>
          <a:p>
            <a:pP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i="1" dirty="0" smtClean="0">
                <a:solidFill>
                  <a:srgbClr val="3333CC"/>
                </a:solidFill>
                <a:latin typeface="Georgia" pitchFamily="18" charset="0"/>
                <a:cs typeface="Times New Roman" pitchFamily="18" charset="0"/>
              </a:rPr>
              <a:t>„ei de sy men meu akúson“ </a:t>
            </a:r>
            <a:r>
              <a:rPr lang="cs-CZ" i="1" dirty="0" smtClean="0">
                <a:solidFill>
                  <a:srgbClr val="000000"/>
                </a:solidFill>
                <a:latin typeface="Georgia" pitchFamily="18" charset="0"/>
                <a:cs typeface="Times New Roman" pitchFamily="18" charset="0"/>
              </a:rPr>
              <a:t>(„nuže ty mne poslyš“, Iliada IX., 262)</a:t>
            </a:r>
          </a:p>
          <a:p>
            <a:pP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1400" i="1" dirty="0" smtClean="0">
                <a:solidFill>
                  <a:srgbClr val="000000"/>
                </a:solidFill>
                <a:latin typeface="Georgia" pitchFamily="18" charset="0"/>
                <a:cs typeface="Times New Roman" pitchFamily="18" charset="0"/>
              </a:rPr>
              <a:t>‏</a:t>
            </a:r>
            <a:r>
              <a:rPr lang="cs-CZ" sz="1400" dirty="0" smtClean="0">
                <a:solidFill>
                  <a:srgbClr val="000000"/>
                </a:solidFill>
                <a:latin typeface="Georgia" pitchFamily="18" charset="0"/>
                <a:cs typeface="Times New Roman" pitchFamily="18" charset="0"/>
              </a:rPr>
              <a:t>Současně to byla částice přací, s blízce příbuzným významem „kéž“. Např.:</a:t>
            </a:r>
          </a:p>
          <a:p>
            <a:pP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i="1" dirty="0" smtClean="0">
                <a:solidFill>
                  <a:srgbClr val="3333CC"/>
                </a:solidFill>
                <a:latin typeface="Georgia" pitchFamily="18" charset="0"/>
                <a:cs typeface="Times New Roman" pitchFamily="18" charset="0"/>
              </a:rPr>
              <a:t>„ei tis kaleseien“ </a:t>
            </a:r>
            <a:r>
              <a:rPr lang="cs-CZ" i="1" dirty="0" smtClean="0">
                <a:solidFill>
                  <a:srgbClr val="000000"/>
                </a:solidFill>
                <a:latin typeface="Georgia" pitchFamily="18" charset="0"/>
                <a:cs typeface="Times New Roman" pitchFamily="18" charset="0"/>
              </a:rPr>
              <a:t>(„kéž někdo zavolá“, Iliada X., 111)‏</a:t>
            </a:r>
          </a:p>
          <a:p>
            <a:pP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1400" dirty="0" smtClean="0">
                <a:solidFill>
                  <a:srgbClr val="000000"/>
                </a:solidFill>
                <a:latin typeface="Georgia" pitchFamily="18" charset="0"/>
                <a:cs typeface="Times New Roman" pitchFamily="18" charset="0"/>
              </a:rPr>
              <a:t>Podmínkové věty se spojkou </a:t>
            </a:r>
            <a:r>
              <a:rPr lang="cs-CZ" sz="1400" b="1" i="1" dirty="0" smtClean="0">
                <a:solidFill>
                  <a:srgbClr val="3333CC"/>
                </a:solidFill>
                <a:latin typeface="Georgia" pitchFamily="18" charset="0"/>
                <a:cs typeface="Times New Roman" pitchFamily="18" charset="0"/>
              </a:rPr>
              <a:t>ei</a:t>
            </a:r>
            <a:r>
              <a:rPr lang="cs-CZ" sz="1400" b="1" dirty="0" smtClean="0">
                <a:solidFill>
                  <a:srgbClr val="3333CC"/>
                </a:solidFill>
                <a:latin typeface="Georgia" pitchFamily="18" charset="0"/>
                <a:cs typeface="Times New Roman" pitchFamily="18" charset="0"/>
              </a:rPr>
              <a:t> </a:t>
            </a:r>
            <a:r>
              <a:rPr lang="cs-CZ" sz="1400" dirty="0" smtClean="0">
                <a:solidFill>
                  <a:srgbClr val="000000"/>
                </a:solidFill>
                <a:latin typeface="Georgia" pitchFamily="18" charset="0"/>
                <a:cs typeface="Times New Roman" pitchFamily="18" charset="0"/>
              </a:rPr>
              <a:t>jsou použity na řadě míst homérovských eposů:</a:t>
            </a:r>
          </a:p>
          <a:p>
            <a:pP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i="1" dirty="0" smtClean="0">
                <a:solidFill>
                  <a:srgbClr val="3333CC"/>
                </a:solidFill>
                <a:latin typeface="Georgia" pitchFamily="18" charset="0"/>
                <a:cs typeface="Times New Roman" pitchFamily="18" charset="0"/>
              </a:rPr>
              <a:t>„</a:t>
            </a:r>
            <a:r>
              <a:rPr lang="cs-CZ" b="1" i="1" dirty="0" smtClean="0">
                <a:solidFill>
                  <a:srgbClr val="3333CC"/>
                </a:solidFill>
                <a:latin typeface="Georgia" pitchFamily="18" charset="0"/>
                <a:cs typeface="Times New Roman" pitchFamily="18" charset="0"/>
              </a:rPr>
              <a:t>ei</a:t>
            </a:r>
            <a:r>
              <a:rPr lang="cs-CZ" i="1" dirty="0" smtClean="0">
                <a:solidFill>
                  <a:srgbClr val="3333CC"/>
                </a:solidFill>
                <a:latin typeface="Georgia" pitchFamily="18" charset="0"/>
                <a:cs typeface="Times New Roman" pitchFamily="18" charset="0"/>
              </a:rPr>
              <a:t> ď etheleis, epimeinú“ </a:t>
            </a:r>
            <a:r>
              <a:rPr lang="cs-CZ" i="1" dirty="0" smtClean="0">
                <a:solidFill>
                  <a:srgbClr val="000000"/>
                </a:solidFill>
                <a:latin typeface="Georgia" pitchFamily="18" charset="0"/>
                <a:cs typeface="Times New Roman" pitchFamily="18" charset="0"/>
              </a:rPr>
              <a:t>(„jestliže chceš, počkej tu“, Odysseia XVII., 277)‏</a:t>
            </a:r>
          </a:p>
          <a:p>
            <a:pP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i="1" dirty="0" smtClean="0">
                <a:solidFill>
                  <a:srgbClr val="3333CC"/>
                </a:solidFill>
                <a:latin typeface="Georgia" pitchFamily="18" charset="0"/>
                <a:cs typeface="Times New Roman" pitchFamily="18" charset="0"/>
              </a:rPr>
              <a:t>„</a:t>
            </a:r>
            <a:r>
              <a:rPr lang="cs-CZ" b="1" i="1" dirty="0" smtClean="0">
                <a:solidFill>
                  <a:srgbClr val="3333CC"/>
                </a:solidFill>
                <a:latin typeface="Georgia" pitchFamily="18" charset="0"/>
                <a:cs typeface="Times New Roman" pitchFamily="18" charset="0"/>
              </a:rPr>
              <a:t>ei</a:t>
            </a:r>
            <a:r>
              <a:rPr lang="cs-CZ" i="1" dirty="0" smtClean="0">
                <a:solidFill>
                  <a:srgbClr val="3333CC"/>
                </a:solidFill>
                <a:latin typeface="Georgia" pitchFamily="18" charset="0"/>
                <a:cs typeface="Times New Roman" pitchFamily="18" charset="0"/>
              </a:rPr>
              <a:t> tútó ke laboimen, haroimetha ke kleos“</a:t>
            </a:r>
            <a:r>
              <a:rPr lang="cs-CZ" i="1" dirty="0" smtClean="0">
                <a:solidFill>
                  <a:srgbClr val="000000"/>
                </a:solidFill>
                <a:latin typeface="Georgia" pitchFamily="18" charset="0"/>
                <a:cs typeface="Times New Roman" pitchFamily="18" charset="0"/>
              </a:rPr>
              <a:t> („kdybychom tyto dva zajali, nabyli bychom slávy“, Iliada V., 273)‏</a:t>
            </a:r>
          </a:p>
          <a:p>
            <a:pP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i="1" dirty="0" smtClean="0">
                <a:solidFill>
                  <a:srgbClr val="3333CC"/>
                </a:solidFill>
                <a:latin typeface="Georgia" pitchFamily="18" charset="0"/>
                <a:cs typeface="Times New Roman" pitchFamily="18" charset="0"/>
              </a:rPr>
              <a:t>„entha ken Argeioisin hypermora nostos etythé, </a:t>
            </a:r>
            <a:r>
              <a:rPr lang="cs-CZ" b="1" i="1" dirty="0" smtClean="0">
                <a:solidFill>
                  <a:srgbClr val="3333CC"/>
                </a:solidFill>
                <a:latin typeface="Georgia" pitchFamily="18" charset="0"/>
                <a:cs typeface="Times New Roman" pitchFamily="18" charset="0"/>
              </a:rPr>
              <a:t>ei </a:t>
            </a:r>
            <a:r>
              <a:rPr lang="cs-CZ" i="1" dirty="0" smtClean="0">
                <a:solidFill>
                  <a:srgbClr val="3333CC"/>
                </a:solidFill>
                <a:latin typeface="Georgia" pitchFamily="18" charset="0"/>
                <a:cs typeface="Times New Roman" pitchFamily="18" charset="0"/>
              </a:rPr>
              <a:t>mé Athénaién Hérea prós mýthon eeipen“</a:t>
            </a:r>
          </a:p>
          <a:p>
            <a:pP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i="1" dirty="0" smtClean="0">
                <a:solidFill>
                  <a:srgbClr val="000000"/>
                </a:solidFill>
                <a:latin typeface="Georgia" pitchFamily="18" charset="0"/>
                <a:cs typeface="Times New Roman" pitchFamily="18" charset="0"/>
              </a:rPr>
              <a:t>(„tehdy by Argejům návrat byl zachován, kdyby … Héra… nebyla slova promluvila“, Iliada II., 155).</a:t>
            </a:r>
            <a:endParaRPr lang="cs-CZ" i="1" dirty="0">
              <a:solidFill>
                <a:srgbClr val="000000"/>
              </a:solidFill>
              <a:latin typeface="Georgia" pitchFamily="18" charset="0"/>
              <a:cs typeface="Times New Roman" pitchFamily="18" charset="0"/>
            </a:endParaRPr>
          </a:p>
        </p:txBody>
      </p:sp>
      <p:sp>
        <p:nvSpPr>
          <p:cNvPr id="3" name="TextovéPole 2"/>
          <p:cNvSpPr txBox="1"/>
          <p:nvPr/>
        </p:nvSpPr>
        <p:spPr>
          <a:xfrm>
            <a:off x="1619672" y="188640"/>
            <a:ext cx="5400600" cy="830997"/>
          </a:xfrm>
          <a:prstGeom prst="rect">
            <a:avLst/>
          </a:prstGeom>
          <a:noFill/>
        </p:spPr>
        <p:txBody>
          <a:bodyPr wrap="square" rtlCol="0">
            <a:spAutoFit/>
          </a:bodyPr>
          <a:lstStyle/>
          <a:p>
            <a:pPr algn="ct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3600" dirty="0" smtClean="0">
                <a:solidFill>
                  <a:srgbClr val="0070C0"/>
                </a:solidFill>
                <a:latin typeface="Georgia" pitchFamily="18" charset="0"/>
                <a:cs typeface="Times New Roman" pitchFamily="18" charset="0"/>
              </a:rPr>
              <a:t>IMPLIKACE</a:t>
            </a:r>
          </a:p>
          <a:p>
            <a:pPr algn="ct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1200" dirty="0" smtClean="0">
                <a:solidFill>
                  <a:srgbClr val="000000"/>
                </a:solidFill>
                <a:latin typeface="Georgia" pitchFamily="18" charset="0"/>
                <a:cs typeface="Times New Roman" pitchFamily="18" charset="0"/>
              </a:rPr>
              <a:t>Mráz, M. ,</a:t>
            </a:r>
            <a:r>
              <a:rPr lang="cs-CZ" sz="1200" i="1" dirty="0" smtClean="0">
                <a:solidFill>
                  <a:srgbClr val="000000"/>
                </a:solidFill>
                <a:latin typeface="Georgia" pitchFamily="18" charset="0"/>
                <a:cs typeface="Times New Roman" pitchFamily="18" charset="0"/>
              </a:rPr>
              <a:t>K implikaci v Aristotelově logice, </a:t>
            </a:r>
            <a:r>
              <a:rPr lang="cs-CZ" sz="1200" dirty="0" smtClean="0">
                <a:solidFill>
                  <a:srgbClr val="000000"/>
                </a:solidFill>
                <a:latin typeface="Georgia" pitchFamily="18" charset="0"/>
                <a:cs typeface="Times New Roman" pitchFamily="18" charset="0"/>
              </a:rPr>
              <a:t>Academia, Praha 1988.</a:t>
            </a:r>
            <a:endParaRPr lang="cs-CZ" dirty="0">
              <a:latin typeface="Georgia"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p:cNvPicPr>
            <a:picLocks noChangeAspect="1" noChangeArrowheads="1"/>
          </p:cNvPicPr>
          <p:nvPr/>
        </p:nvPicPr>
        <p:blipFill>
          <a:blip r:embed="rId4" cstate="print"/>
          <a:srcRect/>
          <a:stretch>
            <a:fillRect/>
          </a:stretch>
        </p:blipFill>
        <p:spPr bwMode="auto">
          <a:xfrm>
            <a:off x="395536" y="1268760"/>
            <a:ext cx="1656184" cy="2097211"/>
          </a:xfrm>
          <a:prstGeom prst="rect">
            <a:avLst/>
          </a:prstGeom>
          <a:noFill/>
          <a:ln w="9525">
            <a:noFill/>
            <a:miter lim="800000"/>
            <a:headEnd/>
            <a:tailEnd/>
          </a:ln>
        </p:spPr>
      </p:pic>
      <p:pic>
        <p:nvPicPr>
          <p:cNvPr id="56323" name="Picture 3"/>
          <p:cNvPicPr>
            <a:picLocks noChangeAspect="1" noChangeArrowheads="1"/>
          </p:cNvPicPr>
          <p:nvPr/>
        </p:nvPicPr>
        <p:blipFill>
          <a:blip r:embed="rId5" cstate="print"/>
          <a:srcRect/>
          <a:stretch>
            <a:fillRect/>
          </a:stretch>
        </p:blipFill>
        <p:spPr bwMode="auto">
          <a:xfrm>
            <a:off x="395536" y="4365104"/>
            <a:ext cx="3744416" cy="1296144"/>
          </a:xfrm>
          <a:prstGeom prst="rect">
            <a:avLst/>
          </a:prstGeom>
          <a:noFill/>
          <a:ln w="9525">
            <a:noFill/>
            <a:miter lim="800000"/>
            <a:headEnd/>
            <a:tailEnd/>
          </a:ln>
        </p:spPr>
      </p:pic>
      <p:sp>
        <p:nvSpPr>
          <p:cNvPr id="5" name="TextovéPole 4"/>
          <p:cNvSpPr txBox="1"/>
          <p:nvPr/>
        </p:nvSpPr>
        <p:spPr>
          <a:xfrm>
            <a:off x="1979712" y="1196752"/>
            <a:ext cx="6840760" cy="2739211"/>
          </a:xfrm>
          <a:prstGeom prst="rect">
            <a:avLst/>
          </a:prstGeom>
          <a:noFill/>
        </p:spPr>
        <p:txBody>
          <a:bodyPr wrap="square" rtlCol="0">
            <a:spAutoFit/>
          </a:bodyPr>
          <a:lstStyle/>
          <a:p>
            <a:r>
              <a:rPr lang="cs-CZ" sz="1400" dirty="0" smtClean="0">
                <a:latin typeface="Georgia" pitchFamily="18" charset="0"/>
                <a:cs typeface="Times New Roman" pitchFamily="18" charset="0"/>
              </a:rPr>
              <a:t>Podle Aristotela „vynalezl dialektiku“. Věnoval velké úsilí tomu, aby prokázal správnost hlavních tezí elejské školy, podle nichž je pouze jedno nedělitelné a neměnné jsoucno, takže veškerý pohyb je pouze zdánlivý. Používal při tom nejčastěji jednoho způsobu argumentace, který později řecká logika nazvala</a:t>
            </a:r>
            <a:r>
              <a:rPr lang="cs-CZ" sz="1600" dirty="0" smtClean="0">
                <a:latin typeface="Georgia" pitchFamily="18" charset="0"/>
                <a:cs typeface="Times New Roman" pitchFamily="18" charset="0"/>
              </a:rPr>
              <a:t> </a:t>
            </a:r>
            <a:r>
              <a:rPr lang="cs-CZ" sz="1600" dirty="0" smtClean="0">
                <a:solidFill>
                  <a:srgbClr val="0070C0"/>
                </a:solidFill>
                <a:latin typeface="Georgia" pitchFamily="18" charset="0"/>
                <a:cs typeface="Times New Roman" pitchFamily="18" charset="0"/>
              </a:rPr>
              <a:t>„převedení na nemožnost“</a:t>
            </a:r>
            <a:r>
              <a:rPr lang="cs-CZ" sz="1600" dirty="0" smtClean="0">
                <a:latin typeface="Georgia" pitchFamily="18" charset="0"/>
                <a:cs typeface="Times New Roman" pitchFamily="18" charset="0"/>
              </a:rPr>
              <a:t> (</a:t>
            </a:r>
            <a:r>
              <a:rPr lang="cs-CZ" sz="1600" i="1" dirty="0" smtClean="0">
                <a:latin typeface="Georgia" pitchFamily="18" charset="0"/>
                <a:cs typeface="Times New Roman" pitchFamily="18" charset="0"/>
              </a:rPr>
              <a:t>hé eis to adynaton apagógé</a:t>
            </a:r>
            <a:r>
              <a:rPr lang="cs-CZ" sz="1600" dirty="0" smtClean="0">
                <a:latin typeface="Georgia" pitchFamily="18" charset="0"/>
                <a:cs typeface="Times New Roman" pitchFamily="18" charset="0"/>
              </a:rPr>
              <a:t>) lat. </a:t>
            </a:r>
            <a:r>
              <a:rPr lang="cs-CZ" sz="1600" dirty="0" smtClean="0">
                <a:solidFill>
                  <a:srgbClr val="FF0000"/>
                </a:solidFill>
                <a:latin typeface="Georgia" pitchFamily="18" charset="0"/>
                <a:cs typeface="Times New Roman" pitchFamily="18" charset="0"/>
              </a:rPr>
              <a:t>reductio ad absurdum, </a:t>
            </a:r>
            <a:r>
              <a:rPr lang="cs-CZ" sz="1600" dirty="0" smtClean="0">
                <a:latin typeface="Georgia" pitchFamily="18" charset="0"/>
                <a:cs typeface="Times New Roman" pitchFamily="18" charset="0"/>
              </a:rPr>
              <a:t>který dnes označujeme jako </a:t>
            </a:r>
            <a:r>
              <a:rPr lang="cs-CZ" sz="1600" dirty="0" smtClean="0">
                <a:solidFill>
                  <a:srgbClr val="FF0000"/>
                </a:solidFill>
                <a:latin typeface="Georgia" pitchFamily="18" charset="0"/>
                <a:cs typeface="Times New Roman" pitchFamily="18" charset="0"/>
              </a:rPr>
              <a:t>důkaz sporem (nepřímý důkaz). </a:t>
            </a:r>
          </a:p>
          <a:p>
            <a:r>
              <a:rPr lang="cs-CZ" sz="1600" dirty="0" smtClean="0">
                <a:latin typeface="Georgia" pitchFamily="18" charset="0"/>
                <a:cs typeface="Times New Roman" pitchFamily="18" charset="0"/>
              </a:rPr>
              <a:t>Důkaz lze charakterizovat takto: abychom dokázali teorém, předpokládáme, že je nepravdivý, a odvodíme z toho jisté důsledky, jež nás nutí zavrhnout původní předpoklad.</a:t>
            </a:r>
          </a:p>
          <a:p>
            <a:r>
              <a:rPr lang="cs-CZ" sz="1600" i="1" dirty="0" smtClean="0">
                <a:solidFill>
                  <a:srgbClr val="0070C0"/>
                </a:solidFill>
                <a:latin typeface="Georgia" pitchFamily="18" charset="0"/>
                <a:cs typeface="Times New Roman" pitchFamily="18" charset="0"/>
              </a:rPr>
              <a:t>„ei polla estin, ananké auta mikra te einai kai megala“</a:t>
            </a:r>
          </a:p>
          <a:p>
            <a:r>
              <a:rPr lang="cs-CZ" sz="1600" i="1" dirty="0" smtClean="0">
                <a:latin typeface="Georgia" pitchFamily="18" charset="0"/>
                <a:cs typeface="Times New Roman" pitchFamily="18" charset="0"/>
              </a:rPr>
              <a:t>„je-li (jsoucen) mnoho, jsou zároveň i veliká i malá“</a:t>
            </a:r>
            <a:endParaRPr lang="cs-CZ" sz="1600" i="1" dirty="0">
              <a:latin typeface="Georgia" pitchFamily="18" charset="0"/>
              <a:cs typeface="Times New Roman" pitchFamily="18" charset="0"/>
            </a:endParaRPr>
          </a:p>
        </p:txBody>
      </p:sp>
      <p:graphicFrame>
        <p:nvGraphicFramePr>
          <p:cNvPr id="6" name="Objekt 5"/>
          <p:cNvGraphicFramePr>
            <a:graphicFrameLocks noChangeAspect="1"/>
          </p:cNvGraphicFramePr>
          <p:nvPr/>
        </p:nvGraphicFramePr>
        <p:xfrm>
          <a:off x="4572000" y="4005064"/>
          <a:ext cx="3528392" cy="504056"/>
        </p:xfrm>
        <a:graphic>
          <a:graphicData uri="http://schemas.openxmlformats.org/presentationml/2006/ole">
            <p:oleObj spid="_x0000_s240642" name="Equation" r:id="rId6" imgW="1384300" imgH="203200" progId="Equation.DSMT4">
              <p:embed/>
            </p:oleObj>
          </a:graphicData>
        </a:graphic>
      </p:graphicFrame>
      <p:sp>
        <p:nvSpPr>
          <p:cNvPr id="7" name="TextovéPole 6"/>
          <p:cNvSpPr txBox="1"/>
          <p:nvPr/>
        </p:nvSpPr>
        <p:spPr>
          <a:xfrm>
            <a:off x="4572000" y="4509120"/>
            <a:ext cx="3273653" cy="1200329"/>
          </a:xfrm>
          <a:prstGeom prst="rect">
            <a:avLst/>
          </a:prstGeom>
          <a:noFill/>
        </p:spPr>
        <p:txBody>
          <a:bodyPr wrap="none" rtlCol="0">
            <a:spAutoFit/>
          </a:bodyPr>
          <a:lstStyle/>
          <a:p>
            <a:r>
              <a:rPr lang="cs-CZ" dirty="0" smtClean="0">
                <a:latin typeface="Georgia" pitchFamily="18" charset="0"/>
                <a:cs typeface="Times New Roman" pitchFamily="18" charset="0"/>
              </a:rPr>
              <a:t>APORIA – nesnáz, bezradnost</a:t>
            </a:r>
          </a:p>
          <a:p>
            <a:r>
              <a:rPr lang="cs-CZ" dirty="0" smtClean="0">
                <a:solidFill>
                  <a:srgbClr val="0070C0"/>
                </a:solidFill>
                <a:latin typeface="Georgia" pitchFamily="18" charset="0"/>
                <a:cs typeface="Times New Roman" pitchFamily="18" charset="0"/>
              </a:rPr>
              <a:t>Dichotomie</a:t>
            </a:r>
          </a:p>
          <a:p>
            <a:r>
              <a:rPr lang="cs-CZ" dirty="0" smtClean="0">
                <a:solidFill>
                  <a:srgbClr val="0070C0"/>
                </a:solidFill>
                <a:latin typeface="Georgia" pitchFamily="18" charset="0"/>
                <a:cs typeface="Times New Roman" pitchFamily="18" charset="0"/>
              </a:rPr>
              <a:t>Achilleus a želva</a:t>
            </a:r>
          </a:p>
          <a:p>
            <a:r>
              <a:rPr lang="cs-CZ" dirty="0" smtClean="0">
                <a:solidFill>
                  <a:srgbClr val="0070C0"/>
                </a:solidFill>
                <a:latin typeface="Georgia" pitchFamily="18" charset="0"/>
                <a:cs typeface="Times New Roman" pitchFamily="18" charset="0"/>
              </a:rPr>
              <a:t>Letící šíp </a:t>
            </a:r>
            <a:endParaRPr lang="cs-CZ" dirty="0">
              <a:solidFill>
                <a:srgbClr val="0070C0"/>
              </a:solidFill>
              <a:latin typeface="Georgia" pitchFamily="18" charset="0"/>
              <a:cs typeface="Times New Roman" pitchFamily="18" charset="0"/>
            </a:endParaRPr>
          </a:p>
        </p:txBody>
      </p:sp>
      <p:sp>
        <p:nvSpPr>
          <p:cNvPr id="8" name="TextovéPole 7"/>
          <p:cNvSpPr txBox="1"/>
          <p:nvPr/>
        </p:nvSpPr>
        <p:spPr>
          <a:xfrm>
            <a:off x="323528" y="5661248"/>
            <a:ext cx="8064896" cy="523220"/>
          </a:xfrm>
          <a:prstGeom prst="rect">
            <a:avLst/>
          </a:prstGeom>
          <a:noFill/>
        </p:spPr>
        <p:txBody>
          <a:bodyPr wrap="square" rtlCol="0">
            <a:spAutoFit/>
          </a:bodyPr>
          <a:lstStyle/>
          <a:p>
            <a:r>
              <a:rPr lang="cs-CZ" sz="1400" dirty="0" smtClean="0">
                <a:latin typeface="Georgia" pitchFamily="18" charset="0"/>
                <a:cs typeface="Times New Roman" pitchFamily="18" charset="0"/>
              </a:rPr>
              <a:t>Zénónovy paradoxy , budící dojem jen nějakých sofistických hříček, staly se trvale předmětem velmi závažných diskusí. Matematici a logici je nedovedli uspokojivě vyřešit po dvacet dva století.</a:t>
            </a:r>
            <a:endParaRPr lang="cs-CZ" sz="1400" dirty="0">
              <a:latin typeface="Georgia" pitchFamily="18" charset="0"/>
              <a:cs typeface="Times New Roman" pitchFamily="18" charset="0"/>
            </a:endParaRPr>
          </a:p>
        </p:txBody>
      </p:sp>
      <p:sp>
        <p:nvSpPr>
          <p:cNvPr id="9" name="TextovéPole 8"/>
          <p:cNvSpPr txBox="1"/>
          <p:nvPr/>
        </p:nvSpPr>
        <p:spPr>
          <a:xfrm>
            <a:off x="467544" y="260648"/>
            <a:ext cx="6264696" cy="923330"/>
          </a:xfrm>
          <a:prstGeom prst="rect">
            <a:avLst/>
          </a:prstGeom>
          <a:noFill/>
        </p:spPr>
        <p:txBody>
          <a:bodyPr wrap="square" rtlCol="0">
            <a:spAutoFit/>
          </a:bodyPr>
          <a:lstStyle/>
          <a:p>
            <a:r>
              <a:rPr lang="cs-CZ" sz="3600" dirty="0" smtClean="0">
                <a:solidFill>
                  <a:srgbClr val="0070C0"/>
                </a:solidFill>
                <a:latin typeface="Georgia" pitchFamily="18" charset="0"/>
                <a:cs typeface="Times New Roman" pitchFamily="18" charset="0"/>
              </a:rPr>
              <a:t>ZÉNÓN z Eleje </a:t>
            </a:r>
            <a:r>
              <a:rPr lang="cs-CZ" dirty="0" smtClean="0">
                <a:solidFill>
                  <a:srgbClr val="0070C0"/>
                </a:solidFill>
                <a:latin typeface="Georgia" pitchFamily="18" charset="0"/>
                <a:cs typeface="Times New Roman" pitchFamily="18" charset="0"/>
              </a:rPr>
              <a:t>(asi 490 – asi 430 př. n. l.)</a:t>
            </a:r>
          </a:p>
          <a:p>
            <a:r>
              <a:rPr lang="cs-CZ" dirty="0" smtClean="0">
                <a:solidFill>
                  <a:srgbClr val="0070C0"/>
                </a:solidFill>
                <a:latin typeface="Georgia" pitchFamily="18" charset="0"/>
                <a:cs typeface="Times New Roman" pitchFamily="18" charset="0"/>
              </a:rPr>
              <a:t>obhájce Parmenidova učení a jeho žák</a:t>
            </a:r>
            <a:endParaRPr lang="cs-CZ" dirty="0">
              <a:solidFill>
                <a:srgbClr val="0070C0"/>
              </a:solidFill>
              <a:latin typeface="Georgia"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1"/>
          <p:cNvSpPr txBox="1">
            <a:spLocks noChangeArrowheads="1"/>
          </p:cNvSpPr>
          <p:nvPr/>
        </p:nvSpPr>
        <p:spPr bwMode="auto">
          <a:xfrm>
            <a:off x="457200" y="130175"/>
            <a:ext cx="8229600" cy="1431925"/>
          </a:xfrm>
          <a:prstGeom prst="rect">
            <a:avLst/>
          </a:prstGeom>
          <a:noFill/>
          <a:ln w="9525">
            <a:noFill/>
            <a:round/>
            <a:headEnd/>
            <a:tailEnd/>
          </a:ln>
        </p:spPr>
        <p:txBody>
          <a:bodyPr lIns="90000" tIns="46800" rIns="90000" bIns="46800" anchor="ctr"/>
          <a:lstStyle/>
          <a:p>
            <a:pPr algn="ctr">
              <a:buClr>
                <a:srgbClr val="003EBB"/>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3600" i="1" dirty="0">
                <a:solidFill>
                  <a:srgbClr val="003EBB"/>
                </a:solidFill>
                <a:latin typeface="Times New Roman" pitchFamily="18" charset="0"/>
                <a:cs typeface="Times New Roman" pitchFamily="18" charset="0"/>
              </a:rPr>
              <a:t>Ούδείς άγεωμέτρητος εισίτω</a:t>
            </a:r>
          </a:p>
        </p:txBody>
      </p:sp>
      <p:pic>
        <p:nvPicPr>
          <p:cNvPr id="12291" name="Picture 2"/>
          <p:cNvPicPr>
            <a:picLocks noChangeAspect="1" noChangeArrowheads="1"/>
          </p:cNvPicPr>
          <p:nvPr/>
        </p:nvPicPr>
        <p:blipFill>
          <a:blip r:embed="rId3" cstate="print"/>
          <a:srcRect/>
          <a:stretch>
            <a:fillRect/>
          </a:stretch>
        </p:blipFill>
        <p:spPr bwMode="auto">
          <a:xfrm>
            <a:off x="500063" y="1500188"/>
            <a:ext cx="8143875" cy="5089525"/>
          </a:xfrm>
          <a:prstGeom prst="rect">
            <a:avLst/>
          </a:prstGeom>
          <a:noFill/>
          <a:ln w="9525">
            <a:noFill/>
            <a:round/>
            <a:headEnd/>
            <a:tailEnd/>
          </a:ln>
        </p:spPr>
      </p:pic>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Nadpis 1"/>
          <p:cNvSpPr>
            <a:spLocks noGrp="1"/>
          </p:cNvSpPr>
          <p:nvPr>
            <p:ph type="title"/>
          </p:nvPr>
        </p:nvSpPr>
        <p:spPr>
          <a:xfrm>
            <a:off x="457200" y="274638"/>
            <a:ext cx="8229600" cy="634082"/>
          </a:xfrm>
        </p:spPr>
        <p:txBody>
          <a:bodyPr rtlCol="0">
            <a:normAutofit fontScale="90000"/>
          </a:bodyPr>
          <a:lstStyle/>
          <a:p>
            <a:pPr eaLnBrk="1" fontAlgn="auto" hangingPunct="1">
              <a:spcAft>
                <a:spcPts val="0"/>
              </a:spcAft>
              <a:defRPr/>
            </a:pPr>
            <a:r>
              <a:rPr lang="cs-CZ" sz="3600" dirty="0" smtClean="0">
                <a:solidFill>
                  <a:schemeClr val="tx2">
                    <a:lumMod val="60000"/>
                    <a:lumOff val="40000"/>
                  </a:schemeClr>
                </a:solidFill>
                <a:latin typeface="Times New Roman" pitchFamily="18" charset="0"/>
                <a:cs typeface="Times New Roman" pitchFamily="18" charset="0"/>
              </a:rPr>
              <a:t>Platonova tělesa</a:t>
            </a:r>
          </a:p>
        </p:txBody>
      </p:sp>
      <p:pic>
        <p:nvPicPr>
          <p:cNvPr id="25603" name="Picture 3" descr="C:\Documents and Settings\Dag - Hrubý\Dokumenty\DAG\Prezentace\Platon\anim06.gif"/>
          <p:cNvPicPr>
            <a:picLocks noChangeAspect="1" noChangeArrowheads="1" noCrop="1"/>
          </p:cNvPicPr>
          <p:nvPr/>
        </p:nvPicPr>
        <p:blipFill>
          <a:blip r:embed="rId3" cstate="print"/>
          <a:srcRect/>
          <a:stretch>
            <a:fillRect/>
          </a:stretch>
        </p:blipFill>
        <p:spPr bwMode="auto">
          <a:xfrm>
            <a:off x="5724128" y="980728"/>
            <a:ext cx="2071688" cy="2071687"/>
          </a:xfrm>
          <a:prstGeom prst="rect">
            <a:avLst/>
          </a:prstGeom>
          <a:noFill/>
          <a:ln w="9525">
            <a:noFill/>
            <a:miter lim="800000"/>
            <a:headEnd/>
            <a:tailEnd/>
          </a:ln>
        </p:spPr>
      </p:pic>
      <p:pic>
        <p:nvPicPr>
          <p:cNvPr id="25604" name="Picture 5" descr="C:\Documents and Settings\Dag - Hrubý\Dokumenty\DAG\Prezentace\Platon\anim05.gif"/>
          <p:cNvPicPr>
            <a:picLocks noChangeAspect="1" noChangeArrowheads="1" noCrop="1"/>
          </p:cNvPicPr>
          <p:nvPr/>
        </p:nvPicPr>
        <p:blipFill>
          <a:blip r:embed="rId4" cstate="print"/>
          <a:srcRect/>
          <a:stretch>
            <a:fillRect/>
          </a:stretch>
        </p:blipFill>
        <p:spPr bwMode="auto">
          <a:xfrm>
            <a:off x="611560" y="3861048"/>
            <a:ext cx="1933575" cy="1933575"/>
          </a:xfrm>
          <a:prstGeom prst="rect">
            <a:avLst/>
          </a:prstGeom>
          <a:noFill/>
          <a:ln w="9525">
            <a:noFill/>
            <a:miter lim="800000"/>
            <a:headEnd/>
            <a:tailEnd/>
          </a:ln>
        </p:spPr>
      </p:pic>
      <p:pic>
        <p:nvPicPr>
          <p:cNvPr id="25605" name="Picture 6" descr="C:\Documents and Settings\Dag - Hrubý\Dokumenty\DAG\Prezentace\Platon\anim22.gif"/>
          <p:cNvPicPr>
            <a:picLocks noChangeAspect="1" noChangeArrowheads="1" noCrop="1"/>
          </p:cNvPicPr>
          <p:nvPr/>
        </p:nvPicPr>
        <p:blipFill>
          <a:blip r:embed="rId5" cstate="print"/>
          <a:srcRect/>
          <a:stretch>
            <a:fillRect/>
          </a:stretch>
        </p:blipFill>
        <p:spPr bwMode="auto">
          <a:xfrm>
            <a:off x="5652120" y="3861048"/>
            <a:ext cx="2071688" cy="2071687"/>
          </a:xfrm>
          <a:prstGeom prst="rect">
            <a:avLst/>
          </a:prstGeom>
          <a:noFill/>
          <a:ln w="9525">
            <a:noFill/>
            <a:miter lim="800000"/>
            <a:headEnd/>
            <a:tailEnd/>
          </a:ln>
        </p:spPr>
      </p:pic>
      <p:pic>
        <p:nvPicPr>
          <p:cNvPr id="25606" name="Picture 7" descr="C:\Documents and Settings\Dag - Hrubý\Dokumenty\DAG\Prezentace\Platon\anim23.gif"/>
          <p:cNvPicPr>
            <a:picLocks noChangeAspect="1" noChangeArrowheads="1" noCrop="1"/>
          </p:cNvPicPr>
          <p:nvPr/>
        </p:nvPicPr>
        <p:blipFill>
          <a:blip r:embed="rId6" cstate="print"/>
          <a:srcRect/>
          <a:stretch>
            <a:fillRect/>
          </a:stretch>
        </p:blipFill>
        <p:spPr bwMode="auto">
          <a:xfrm>
            <a:off x="3131840" y="2132856"/>
            <a:ext cx="1949450" cy="1857375"/>
          </a:xfrm>
          <a:prstGeom prst="rect">
            <a:avLst/>
          </a:prstGeom>
          <a:noFill/>
          <a:ln w="9525">
            <a:noFill/>
            <a:miter lim="800000"/>
            <a:headEnd/>
            <a:tailEnd/>
          </a:ln>
        </p:spPr>
      </p:pic>
      <p:pic>
        <p:nvPicPr>
          <p:cNvPr id="25607" name="Picture 8" descr="C:\Documents and Settings\Dag - Hrubý\Dokumenty\DAG\Prezentace\Platon\anim01.gif"/>
          <p:cNvPicPr>
            <a:picLocks noChangeAspect="1" noChangeArrowheads="1" noCrop="1"/>
          </p:cNvPicPr>
          <p:nvPr/>
        </p:nvPicPr>
        <p:blipFill>
          <a:blip r:embed="rId7" cstate="print"/>
          <a:srcRect/>
          <a:stretch>
            <a:fillRect/>
          </a:stretch>
        </p:blipFill>
        <p:spPr bwMode="auto">
          <a:xfrm>
            <a:off x="539552" y="980728"/>
            <a:ext cx="2143125" cy="2143125"/>
          </a:xfrm>
          <a:prstGeom prst="rect">
            <a:avLst/>
          </a:prstGeom>
          <a:noFill/>
          <a:ln w="9525">
            <a:noFill/>
            <a:miter lim="800000"/>
            <a:headEnd/>
            <a:tailEnd/>
          </a:ln>
        </p:spPr>
      </p:pic>
      <p:sp>
        <p:nvSpPr>
          <p:cNvPr id="8" name="TextovéPole 7"/>
          <p:cNvSpPr txBox="1"/>
          <p:nvPr/>
        </p:nvSpPr>
        <p:spPr>
          <a:xfrm>
            <a:off x="1043608" y="2708920"/>
            <a:ext cx="1152128" cy="646331"/>
          </a:xfrm>
          <a:prstGeom prst="rect">
            <a:avLst/>
          </a:prstGeom>
          <a:noFill/>
        </p:spPr>
        <p:txBody>
          <a:bodyPr wrap="square" rtlCol="0">
            <a:spAutoFit/>
          </a:bodyPr>
          <a:lstStyle/>
          <a:p>
            <a:r>
              <a:rPr lang="cs-CZ" b="1" dirty="0" smtClean="0">
                <a:solidFill>
                  <a:srgbClr val="0070C0"/>
                </a:solidFill>
                <a:latin typeface="Times New Roman" pitchFamily="18" charset="0"/>
                <a:cs typeface="Times New Roman" pitchFamily="18" charset="0"/>
              </a:rPr>
              <a:t>Tetraedr</a:t>
            </a:r>
          </a:p>
          <a:p>
            <a:r>
              <a:rPr lang="cs-CZ" dirty="0" smtClean="0">
                <a:solidFill>
                  <a:srgbClr val="FF0000"/>
                </a:solidFill>
                <a:latin typeface="Times New Roman" pitchFamily="18" charset="0"/>
                <a:cs typeface="Times New Roman" pitchFamily="18" charset="0"/>
              </a:rPr>
              <a:t>Oheň</a:t>
            </a:r>
            <a:endParaRPr lang="cs-CZ" dirty="0">
              <a:solidFill>
                <a:srgbClr val="FF0000"/>
              </a:solidFill>
              <a:latin typeface="Times New Roman" pitchFamily="18" charset="0"/>
              <a:cs typeface="Times New Roman" pitchFamily="18" charset="0"/>
            </a:endParaRPr>
          </a:p>
        </p:txBody>
      </p:sp>
      <p:sp>
        <p:nvSpPr>
          <p:cNvPr id="9" name="TextovéPole 8"/>
          <p:cNvSpPr txBox="1"/>
          <p:nvPr/>
        </p:nvSpPr>
        <p:spPr>
          <a:xfrm>
            <a:off x="6228184" y="2996952"/>
            <a:ext cx="1157692" cy="646331"/>
          </a:xfrm>
          <a:prstGeom prst="rect">
            <a:avLst/>
          </a:prstGeom>
          <a:noFill/>
        </p:spPr>
        <p:txBody>
          <a:bodyPr wrap="square" rtlCol="0">
            <a:spAutoFit/>
          </a:bodyPr>
          <a:lstStyle/>
          <a:p>
            <a:r>
              <a:rPr lang="cs-CZ" b="1" dirty="0" smtClean="0">
                <a:solidFill>
                  <a:srgbClr val="0070C0"/>
                </a:solidFill>
                <a:latin typeface="Times New Roman" pitchFamily="18" charset="0"/>
                <a:cs typeface="Times New Roman" pitchFamily="18" charset="0"/>
              </a:rPr>
              <a:t>Hexaedr </a:t>
            </a:r>
            <a:r>
              <a:rPr lang="cs-CZ" dirty="0" smtClean="0">
                <a:solidFill>
                  <a:srgbClr val="FF0000"/>
                </a:solidFill>
                <a:latin typeface="Times New Roman" pitchFamily="18" charset="0"/>
                <a:cs typeface="Times New Roman" pitchFamily="18" charset="0"/>
              </a:rPr>
              <a:t>Země</a:t>
            </a:r>
            <a:endParaRPr lang="cs-CZ" dirty="0">
              <a:solidFill>
                <a:srgbClr val="FF0000"/>
              </a:solidFill>
              <a:latin typeface="Times New Roman" pitchFamily="18" charset="0"/>
              <a:cs typeface="Times New Roman" pitchFamily="18" charset="0"/>
            </a:endParaRPr>
          </a:p>
        </p:txBody>
      </p:sp>
      <p:sp>
        <p:nvSpPr>
          <p:cNvPr id="10" name="TextovéPole 9"/>
          <p:cNvSpPr txBox="1"/>
          <p:nvPr/>
        </p:nvSpPr>
        <p:spPr>
          <a:xfrm>
            <a:off x="3275856" y="4077072"/>
            <a:ext cx="1769852" cy="369332"/>
          </a:xfrm>
          <a:prstGeom prst="rect">
            <a:avLst/>
          </a:prstGeom>
          <a:noFill/>
        </p:spPr>
        <p:txBody>
          <a:bodyPr wrap="square" rtlCol="0">
            <a:spAutoFit/>
          </a:bodyPr>
          <a:lstStyle/>
          <a:p>
            <a:pPr algn="ctr"/>
            <a:r>
              <a:rPr lang="cs-CZ" b="1" dirty="0" smtClean="0">
                <a:solidFill>
                  <a:srgbClr val="0070C0"/>
                </a:solidFill>
                <a:latin typeface="Times New Roman" pitchFamily="18" charset="0"/>
                <a:cs typeface="Times New Roman" pitchFamily="18" charset="0"/>
              </a:rPr>
              <a:t>Dodekaedr</a:t>
            </a:r>
            <a:endParaRPr lang="cs-CZ" sz="2000" b="1" dirty="0">
              <a:solidFill>
                <a:srgbClr val="0070C0"/>
              </a:solidFill>
              <a:latin typeface="Times New Roman" pitchFamily="18" charset="0"/>
              <a:cs typeface="Times New Roman" pitchFamily="18" charset="0"/>
            </a:endParaRPr>
          </a:p>
        </p:txBody>
      </p:sp>
      <p:sp>
        <p:nvSpPr>
          <p:cNvPr id="11" name="TextovéPole 10"/>
          <p:cNvSpPr txBox="1"/>
          <p:nvPr/>
        </p:nvSpPr>
        <p:spPr>
          <a:xfrm>
            <a:off x="899592" y="5805264"/>
            <a:ext cx="1440160" cy="646331"/>
          </a:xfrm>
          <a:prstGeom prst="rect">
            <a:avLst/>
          </a:prstGeom>
          <a:noFill/>
        </p:spPr>
        <p:txBody>
          <a:bodyPr wrap="square" rtlCol="0">
            <a:spAutoFit/>
          </a:bodyPr>
          <a:lstStyle/>
          <a:p>
            <a:r>
              <a:rPr lang="cs-CZ" b="1" dirty="0" smtClean="0">
                <a:solidFill>
                  <a:srgbClr val="0070C0"/>
                </a:solidFill>
                <a:latin typeface="Georgia" pitchFamily="18" charset="0"/>
              </a:rPr>
              <a:t>O</a:t>
            </a:r>
            <a:r>
              <a:rPr lang="cs-CZ" b="1" dirty="0" smtClean="0">
                <a:solidFill>
                  <a:srgbClr val="0070C0"/>
                </a:solidFill>
                <a:latin typeface="Times New Roman" pitchFamily="18" charset="0"/>
                <a:cs typeface="Times New Roman" pitchFamily="18" charset="0"/>
              </a:rPr>
              <a:t>ktaedr</a:t>
            </a:r>
          </a:p>
          <a:p>
            <a:r>
              <a:rPr lang="cs-CZ" dirty="0" smtClean="0">
                <a:solidFill>
                  <a:srgbClr val="FF0000"/>
                </a:solidFill>
                <a:latin typeface="Times New Roman" pitchFamily="18" charset="0"/>
                <a:cs typeface="Times New Roman" pitchFamily="18" charset="0"/>
              </a:rPr>
              <a:t>Vzduch</a:t>
            </a:r>
            <a:endParaRPr lang="cs-CZ" dirty="0">
              <a:solidFill>
                <a:srgbClr val="FF0000"/>
              </a:solidFill>
              <a:latin typeface="Times New Roman" pitchFamily="18" charset="0"/>
              <a:cs typeface="Times New Roman" pitchFamily="18" charset="0"/>
            </a:endParaRPr>
          </a:p>
        </p:txBody>
      </p:sp>
      <p:sp>
        <p:nvSpPr>
          <p:cNvPr id="12" name="TextovéPole 11"/>
          <p:cNvSpPr txBox="1"/>
          <p:nvPr/>
        </p:nvSpPr>
        <p:spPr>
          <a:xfrm>
            <a:off x="6156176" y="5877272"/>
            <a:ext cx="1056700" cy="646331"/>
          </a:xfrm>
          <a:prstGeom prst="rect">
            <a:avLst/>
          </a:prstGeom>
          <a:noFill/>
        </p:spPr>
        <p:txBody>
          <a:bodyPr wrap="none" rtlCol="0">
            <a:spAutoFit/>
          </a:bodyPr>
          <a:lstStyle/>
          <a:p>
            <a:r>
              <a:rPr lang="cs-CZ" b="1" dirty="0" smtClean="0">
                <a:solidFill>
                  <a:srgbClr val="0070C0"/>
                </a:solidFill>
                <a:latin typeface="Times New Roman" pitchFamily="18" charset="0"/>
                <a:cs typeface="Times New Roman" pitchFamily="18" charset="0"/>
              </a:rPr>
              <a:t>Ikosaedr</a:t>
            </a:r>
          </a:p>
          <a:p>
            <a:r>
              <a:rPr lang="cs-CZ" dirty="0" smtClean="0">
                <a:solidFill>
                  <a:srgbClr val="FF0000"/>
                </a:solidFill>
                <a:latin typeface="Times New Roman" pitchFamily="18" charset="0"/>
                <a:cs typeface="Times New Roman" pitchFamily="18" charset="0"/>
              </a:rPr>
              <a:t>Voda</a:t>
            </a:r>
            <a:endParaRPr lang="cs-CZ" dirty="0">
              <a:solidFill>
                <a:srgbClr val="FF0000"/>
              </a:solidFill>
              <a:latin typeface="Times New Roman" pitchFamily="18" charset="0"/>
              <a:cs typeface="Times New Roman" pitchFamily="18" charset="0"/>
            </a:endParaRPr>
          </a:p>
        </p:txBody>
      </p:sp>
      <p:pic>
        <p:nvPicPr>
          <p:cNvPr id="13" name="Obrázek 12" descr="platon 5.jpg"/>
          <p:cNvPicPr>
            <a:picLocks noChangeAspect="1"/>
          </p:cNvPicPr>
          <p:nvPr/>
        </p:nvPicPr>
        <p:blipFill>
          <a:blip r:embed="rId8" cstate="print"/>
          <a:stretch>
            <a:fillRect/>
          </a:stretch>
        </p:blipFill>
        <p:spPr>
          <a:xfrm>
            <a:off x="3347864" y="4725144"/>
            <a:ext cx="1656184" cy="1656184"/>
          </a:xfrm>
          <a:prstGeom prst="rect">
            <a:avLst/>
          </a:prstGeom>
        </p:spPr>
      </p:pic>
      <p:sp>
        <p:nvSpPr>
          <p:cNvPr id="14" name="TextovéPole 13"/>
          <p:cNvSpPr txBox="1"/>
          <p:nvPr/>
        </p:nvSpPr>
        <p:spPr>
          <a:xfrm>
            <a:off x="3491880" y="1052736"/>
            <a:ext cx="1627369" cy="646331"/>
          </a:xfrm>
          <a:prstGeom prst="rect">
            <a:avLst/>
          </a:prstGeom>
          <a:noFill/>
        </p:spPr>
        <p:txBody>
          <a:bodyPr wrap="none" rtlCol="0">
            <a:spAutoFit/>
          </a:bodyPr>
          <a:lstStyle/>
          <a:p>
            <a:r>
              <a:rPr lang="cs-CZ" dirty="0" smtClean="0">
                <a:solidFill>
                  <a:srgbClr val="FF0000"/>
                </a:solidFill>
                <a:latin typeface="Georgia" pitchFamily="18" charset="0"/>
              </a:rPr>
              <a:t>Eulerova věta</a:t>
            </a:r>
          </a:p>
          <a:p>
            <a:r>
              <a:rPr lang="cs-CZ" b="1" i="1" dirty="0" smtClean="0">
                <a:latin typeface="Times New Roman" pitchFamily="18" charset="0"/>
                <a:cs typeface="Times New Roman" pitchFamily="18" charset="0"/>
              </a:rPr>
              <a:t>S + V = H + 2</a:t>
            </a:r>
            <a:endParaRPr lang="cs-CZ" b="1" i="1"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descr="platon dual.jpg"/>
          <p:cNvPicPr>
            <a:picLocks noChangeAspect="1"/>
          </p:cNvPicPr>
          <p:nvPr/>
        </p:nvPicPr>
        <p:blipFill>
          <a:blip r:embed="rId2" cstate="print"/>
          <a:stretch>
            <a:fillRect/>
          </a:stretch>
        </p:blipFill>
        <p:spPr>
          <a:xfrm>
            <a:off x="827584" y="980728"/>
            <a:ext cx="2201556" cy="1465036"/>
          </a:xfrm>
          <a:prstGeom prst="rect">
            <a:avLst/>
          </a:prstGeom>
        </p:spPr>
      </p:pic>
      <p:pic>
        <p:nvPicPr>
          <p:cNvPr id="3" name="Obrázek 2" descr="tetra3.jpg"/>
          <p:cNvPicPr>
            <a:picLocks noChangeAspect="1"/>
          </p:cNvPicPr>
          <p:nvPr/>
        </p:nvPicPr>
        <p:blipFill>
          <a:blip r:embed="rId3" cstate="print"/>
          <a:stretch>
            <a:fillRect/>
          </a:stretch>
        </p:blipFill>
        <p:spPr>
          <a:xfrm>
            <a:off x="6012160" y="1052736"/>
            <a:ext cx="1944216" cy="1879409"/>
          </a:xfrm>
          <a:prstGeom prst="rect">
            <a:avLst/>
          </a:prstGeom>
        </p:spPr>
      </p:pic>
      <p:sp>
        <p:nvSpPr>
          <p:cNvPr id="6" name="TextovéPole 5"/>
          <p:cNvSpPr txBox="1"/>
          <p:nvPr/>
        </p:nvSpPr>
        <p:spPr>
          <a:xfrm>
            <a:off x="1907704" y="260648"/>
            <a:ext cx="5923416" cy="646331"/>
          </a:xfrm>
          <a:prstGeom prst="rect">
            <a:avLst/>
          </a:prstGeom>
          <a:noFill/>
        </p:spPr>
        <p:txBody>
          <a:bodyPr wrap="none" rtlCol="0">
            <a:spAutoFit/>
          </a:bodyPr>
          <a:lstStyle/>
          <a:p>
            <a:r>
              <a:rPr lang="cs-CZ" sz="3600" dirty="0" smtClean="0">
                <a:solidFill>
                  <a:srgbClr val="0070C0"/>
                </a:solidFill>
                <a:latin typeface="Georgia" pitchFamily="18" charset="0"/>
              </a:rPr>
              <a:t>Stereometrie - stereochemie</a:t>
            </a:r>
            <a:endParaRPr lang="cs-CZ" sz="3600" dirty="0">
              <a:solidFill>
                <a:srgbClr val="0070C0"/>
              </a:solidFill>
              <a:latin typeface="Georgia" pitchFamily="18" charset="0"/>
            </a:endParaRPr>
          </a:p>
        </p:txBody>
      </p:sp>
      <p:sp>
        <p:nvSpPr>
          <p:cNvPr id="7" name="TextovéPole 6"/>
          <p:cNvSpPr txBox="1"/>
          <p:nvPr/>
        </p:nvSpPr>
        <p:spPr>
          <a:xfrm>
            <a:off x="3203849" y="1340768"/>
            <a:ext cx="2880320" cy="1354217"/>
          </a:xfrm>
          <a:prstGeom prst="rect">
            <a:avLst/>
          </a:prstGeom>
          <a:noFill/>
        </p:spPr>
        <p:txBody>
          <a:bodyPr wrap="square" rtlCol="0">
            <a:spAutoFit/>
          </a:bodyPr>
          <a:lstStyle/>
          <a:p>
            <a:r>
              <a:rPr lang="cs-CZ" sz="2800" dirty="0" smtClean="0">
                <a:solidFill>
                  <a:srgbClr val="FF0000"/>
                </a:solidFill>
              </a:rPr>
              <a:t>CH</a:t>
            </a:r>
            <a:r>
              <a:rPr lang="cs-CZ" sz="2800" baseline="-25000" dirty="0" smtClean="0">
                <a:solidFill>
                  <a:srgbClr val="FF0000"/>
                </a:solidFill>
              </a:rPr>
              <a:t>4	</a:t>
            </a:r>
            <a:r>
              <a:rPr lang="cs-CZ" sz="2800" dirty="0" smtClean="0">
                <a:solidFill>
                  <a:srgbClr val="FF0000"/>
                </a:solidFill>
              </a:rPr>
              <a:t>H</a:t>
            </a:r>
            <a:r>
              <a:rPr lang="cs-CZ" sz="2800" baseline="-25000" dirty="0" smtClean="0">
                <a:solidFill>
                  <a:srgbClr val="FF0000"/>
                </a:solidFill>
              </a:rPr>
              <a:t>2</a:t>
            </a:r>
            <a:r>
              <a:rPr lang="cs-CZ" sz="2800" dirty="0" smtClean="0">
                <a:solidFill>
                  <a:srgbClr val="FF0000"/>
                </a:solidFill>
              </a:rPr>
              <a:t>O 	  CO</a:t>
            </a:r>
            <a:r>
              <a:rPr lang="cs-CZ" sz="2800" baseline="-25000" dirty="0" smtClean="0">
                <a:solidFill>
                  <a:srgbClr val="FF0000"/>
                </a:solidFill>
              </a:rPr>
              <a:t>2</a:t>
            </a:r>
          </a:p>
          <a:p>
            <a:pPr marL="432000" lvl="1" indent="-457200">
              <a:buAutoNum type="arabicPlain" startAt="16"/>
            </a:pPr>
            <a:r>
              <a:rPr lang="cs-CZ" dirty="0" smtClean="0"/>
              <a:t>         18                44</a:t>
            </a:r>
          </a:p>
          <a:p>
            <a:pPr marL="432000" lvl="1" indent="-457200"/>
            <a:r>
              <a:rPr lang="cs-CZ" dirty="0" smtClean="0"/>
              <a:t>-161</a:t>
            </a:r>
            <a:r>
              <a:rPr lang="cs-CZ" baseline="30000" dirty="0" smtClean="0"/>
              <a:t>o</a:t>
            </a:r>
            <a:r>
              <a:rPr lang="cs-CZ" dirty="0" smtClean="0"/>
              <a:t>C      	   -78</a:t>
            </a:r>
            <a:r>
              <a:rPr lang="cs-CZ" baseline="30000" dirty="0" smtClean="0"/>
              <a:t>o</a:t>
            </a:r>
            <a:r>
              <a:rPr lang="cs-CZ" dirty="0" smtClean="0"/>
              <a:t>C 	</a:t>
            </a:r>
            <a:r>
              <a:rPr lang="cs-CZ" baseline="-25000" dirty="0" smtClean="0"/>
              <a:t>	</a:t>
            </a:r>
            <a:endParaRPr lang="cs-CZ" dirty="0"/>
          </a:p>
        </p:txBody>
      </p:sp>
      <p:pic>
        <p:nvPicPr>
          <p:cNvPr id="8" name="Obrázek 7" descr="methan1.jpg"/>
          <p:cNvPicPr>
            <a:picLocks noChangeAspect="1"/>
          </p:cNvPicPr>
          <p:nvPr/>
        </p:nvPicPr>
        <p:blipFill>
          <a:blip r:embed="rId4" cstate="print"/>
          <a:stretch>
            <a:fillRect/>
          </a:stretch>
        </p:blipFill>
        <p:spPr>
          <a:xfrm>
            <a:off x="6228184" y="3212976"/>
            <a:ext cx="2257451" cy="1584176"/>
          </a:xfrm>
          <a:prstGeom prst="rect">
            <a:avLst/>
          </a:prstGeom>
        </p:spPr>
      </p:pic>
      <p:pic>
        <p:nvPicPr>
          <p:cNvPr id="9" name="Obrázek 8" descr="voda2.jpg"/>
          <p:cNvPicPr>
            <a:picLocks noChangeAspect="1"/>
          </p:cNvPicPr>
          <p:nvPr/>
        </p:nvPicPr>
        <p:blipFill>
          <a:blip r:embed="rId5" cstate="print"/>
          <a:stretch>
            <a:fillRect/>
          </a:stretch>
        </p:blipFill>
        <p:spPr>
          <a:xfrm>
            <a:off x="1907704" y="2708920"/>
            <a:ext cx="3425941" cy="1368152"/>
          </a:xfrm>
          <a:prstGeom prst="rect">
            <a:avLst/>
          </a:prstGeom>
        </p:spPr>
      </p:pic>
      <p:pic>
        <p:nvPicPr>
          <p:cNvPr id="10" name="Obrázek 9" descr="voda1.jpg"/>
          <p:cNvPicPr>
            <a:picLocks noChangeAspect="1"/>
          </p:cNvPicPr>
          <p:nvPr/>
        </p:nvPicPr>
        <p:blipFill>
          <a:blip r:embed="rId6" cstate="print"/>
          <a:stretch>
            <a:fillRect/>
          </a:stretch>
        </p:blipFill>
        <p:spPr>
          <a:xfrm>
            <a:off x="3995936" y="4581128"/>
            <a:ext cx="1178316" cy="882600"/>
          </a:xfrm>
          <a:prstGeom prst="rect">
            <a:avLst/>
          </a:prstGeom>
        </p:spPr>
      </p:pic>
      <p:pic>
        <p:nvPicPr>
          <p:cNvPr id="11" name="Obrázek 10" descr="co21.jpg"/>
          <p:cNvPicPr>
            <a:picLocks noChangeAspect="1"/>
          </p:cNvPicPr>
          <p:nvPr/>
        </p:nvPicPr>
        <p:blipFill>
          <a:blip r:embed="rId7" cstate="print"/>
          <a:stretch>
            <a:fillRect/>
          </a:stretch>
        </p:blipFill>
        <p:spPr>
          <a:xfrm>
            <a:off x="827584" y="4653136"/>
            <a:ext cx="2194560" cy="1333500"/>
          </a:xfrm>
          <a:prstGeom prst="rect">
            <a:avLst/>
          </a:prstGeom>
        </p:spPr>
      </p:pic>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457200" y="274638"/>
            <a:ext cx="8229600" cy="850106"/>
          </a:xfrm>
        </p:spPr>
        <p:txBody>
          <a:bodyPr/>
          <a:lstStyle/>
          <a:p>
            <a:r>
              <a:rPr lang="cs-CZ" sz="3600" dirty="0" smtClean="0">
                <a:solidFill>
                  <a:srgbClr val="0070C0"/>
                </a:solidFill>
                <a:latin typeface="Georgia" pitchFamily="18" charset="0"/>
                <a:cs typeface="Times New Roman" pitchFamily="18" charset="0"/>
              </a:rPr>
              <a:t>Platonova tělesa</a:t>
            </a:r>
            <a:endParaRPr lang="cs-CZ" sz="1600" dirty="0" smtClean="0">
              <a:latin typeface="Georgia" pitchFamily="18" charset="0"/>
            </a:endParaRPr>
          </a:p>
        </p:txBody>
      </p:sp>
      <p:graphicFrame>
        <p:nvGraphicFramePr>
          <p:cNvPr id="76804" name="Object 4"/>
          <p:cNvGraphicFramePr>
            <a:graphicFrameLocks noChangeAspect="1"/>
          </p:cNvGraphicFramePr>
          <p:nvPr/>
        </p:nvGraphicFramePr>
        <p:xfrm>
          <a:off x="2123728" y="1268760"/>
          <a:ext cx="4559732" cy="1177931"/>
        </p:xfrm>
        <a:graphic>
          <a:graphicData uri="http://schemas.openxmlformats.org/presentationml/2006/ole">
            <p:oleObj spid="_x0000_s513026" name="Equation" r:id="rId4" imgW="1523880" imgH="393480" progId="Equation.DSMT4">
              <p:embed/>
            </p:oleObj>
          </a:graphicData>
        </a:graphic>
      </p:graphicFrame>
      <p:graphicFrame>
        <p:nvGraphicFramePr>
          <p:cNvPr id="11" name="Tabulka 10"/>
          <p:cNvGraphicFramePr>
            <a:graphicFrameLocks noGrp="1"/>
          </p:cNvGraphicFramePr>
          <p:nvPr/>
        </p:nvGraphicFramePr>
        <p:xfrm>
          <a:off x="539552" y="2996952"/>
          <a:ext cx="4876800" cy="2225040"/>
        </p:xfrm>
        <a:graphic>
          <a:graphicData uri="http://schemas.openxmlformats.org/drawingml/2006/table">
            <a:tbl>
              <a:tblPr firstRow="1" bandRow="1">
                <a:tableStyleId>{5C22544A-7EE6-4342-B048-85BDC9FD1C3A}</a:tableStyleId>
              </a:tblPr>
              <a:tblGrid>
                <a:gridCol w="1368152"/>
                <a:gridCol w="1070248"/>
                <a:gridCol w="1219200"/>
                <a:gridCol w="1219200"/>
              </a:tblGrid>
              <a:tr h="370840">
                <a:tc>
                  <a:txBody>
                    <a:bodyPr/>
                    <a:lstStyle/>
                    <a:p>
                      <a:r>
                        <a:rPr lang="cs-CZ" dirty="0" smtClean="0">
                          <a:latin typeface="+mn-lt"/>
                          <a:cs typeface="Times New Roman" pitchFamily="18" charset="0"/>
                        </a:rPr>
                        <a:t>Mnohostěn</a:t>
                      </a:r>
                      <a:endParaRPr lang="cs-CZ" dirty="0">
                        <a:latin typeface="+mn-lt"/>
                        <a:cs typeface="Times New Roman" pitchFamily="18" charset="0"/>
                      </a:endParaRPr>
                    </a:p>
                  </a:txBody>
                  <a:tcPr/>
                </a:tc>
                <a:tc>
                  <a:txBody>
                    <a:bodyPr/>
                    <a:lstStyle/>
                    <a:p>
                      <a:pPr algn="ctr"/>
                      <a:r>
                        <a:rPr lang="cs-CZ" i="1" dirty="0" smtClean="0">
                          <a:latin typeface="+mn-lt"/>
                          <a:cs typeface="Times New Roman" pitchFamily="18" charset="0"/>
                        </a:rPr>
                        <a:t>n</a:t>
                      </a:r>
                      <a:endParaRPr lang="cs-CZ" i="1" dirty="0">
                        <a:latin typeface="+mn-lt"/>
                        <a:cs typeface="Times New Roman" pitchFamily="18" charset="0"/>
                      </a:endParaRPr>
                    </a:p>
                  </a:txBody>
                  <a:tcPr/>
                </a:tc>
                <a:tc>
                  <a:txBody>
                    <a:bodyPr/>
                    <a:lstStyle/>
                    <a:p>
                      <a:pPr algn="ctr"/>
                      <a:r>
                        <a:rPr lang="cs-CZ" i="1" dirty="0" smtClean="0">
                          <a:latin typeface="+mn-lt"/>
                          <a:cs typeface="Times New Roman" pitchFamily="18" charset="0"/>
                        </a:rPr>
                        <a:t>m</a:t>
                      </a:r>
                      <a:endParaRPr lang="cs-CZ" i="1" dirty="0">
                        <a:latin typeface="+mn-lt"/>
                        <a:cs typeface="Times New Roman" pitchFamily="18" charset="0"/>
                      </a:endParaRPr>
                    </a:p>
                  </a:txBody>
                  <a:tcPr/>
                </a:tc>
                <a:tc>
                  <a:txBody>
                    <a:bodyPr/>
                    <a:lstStyle/>
                    <a:p>
                      <a:pPr algn="ctr"/>
                      <a:r>
                        <a:rPr lang="cs-CZ" i="1" dirty="0" smtClean="0">
                          <a:latin typeface="+mn-lt"/>
                          <a:cs typeface="Times New Roman" pitchFamily="18" charset="0"/>
                        </a:rPr>
                        <a:t>p</a:t>
                      </a:r>
                      <a:endParaRPr lang="cs-CZ" i="1" dirty="0">
                        <a:latin typeface="+mn-lt"/>
                        <a:cs typeface="Times New Roman" pitchFamily="18" charset="0"/>
                      </a:endParaRPr>
                    </a:p>
                  </a:txBody>
                  <a:tcPr/>
                </a:tc>
              </a:tr>
              <a:tr h="370840">
                <a:tc>
                  <a:txBody>
                    <a:bodyPr/>
                    <a:lstStyle/>
                    <a:p>
                      <a:r>
                        <a:rPr lang="cs-CZ" dirty="0" smtClean="0">
                          <a:latin typeface="+mn-lt"/>
                          <a:cs typeface="Times New Roman" pitchFamily="18" charset="0"/>
                        </a:rPr>
                        <a:t>Tetraedr</a:t>
                      </a:r>
                      <a:endParaRPr lang="cs-CZ" dirty="0">
                        <a:latin typeface="+mn-lt"/>
                        <a:cs typeface="Times New Roman" pitchFamily="18" charset="0"/>
                      </a:endParaRPr>
                    </a:p>
                  </a:txBody>
                  <a:tcPr/>
                </a:tc>
                <a:tc>
                  <a:txBody>
                    <a:bodyPr/>
                    <a:lstStyle/>
                    <a:p>
                      <a:pPr algn="ctr"/>
                      <a:r>
                        <a:rPr lang="en-US" dirty="0" smtClean="0">
                          <a:latin typeface="+mn-lt"/>
                          <a:cs typeface="Times New Roman" pitchFamily="18" charset="0"/>
                        </a:rPr>
                        <a:t>3</a:t>
                      </a:r>
                      <a:endParaRPr lang="cs-CZ" dirty="0">
                        <a:latin typeface="+mn-lt"/>
                        <a:cs typeface="Times New Roman" pitchFamily="18" charset="0"/>
                      </a:endParaRPr>
                    </a:p>
                  </a:txBody>
                  <a:tcPr/>
                </a:tc>
                <a:tc>
                  <a:txBody>
                    <a:bodyPr/>
                    <a:lstStyle/>
                    <a:p>
                      <a:pPr algn="ctr"/>
                      <a:r>
                        <a:rPr lang="en-US" dirty="0" smtClean="0">
                          <a:latin typeface="+mn-lt"/>
                          <a:cs typeface="Times New Roman" pitchFamily="18" charset="0"/>
                        </a:rPr>
                        <a:t>3</a:t>
                      </a:r>
                      <a:endParaRPr lang="cs-CZ" dirty="0">
                        <a:latin typeface="+mn-lt"/>
                        <a:cs typeface="Times New Roman" pitchFamily="18" charset="0"/>
                      </a:endParaRPr>
                    </a:p>
                  </a:txBody>
                  <a:tcPr/>
                </a:tc>
                <a:tc>
                  <a:txBody>
                    <a:bodyPr/>
                    <a:lstStyle/>
                    <a:p>
                      <a:pPr algn="ctr"/>
                      <a:r>
                        <a:rPr lang="en-US" dirty="0" smtClean="0">
                          <a:latin typeface="+mn-lt"/>
                          <a:cs typeface="Times New Roman" pitchFamily="18" charset="0"/>
                        </a:rPr>
                        <a:t>4</a:t>
                      </a:r>
                      <a:endParaRPr lang="cs-CZ" dirty="0">
                        <a:latin typeface="+mn-lt"/>
                        <a:cs typeface="Times New Roman" pitchFamily="18" charset="0"/>
                      </a:endParaRPr>
                    </a:p>
                  </a:txBody>
                  <a:tcPr/>
                </a:tc>
              </a:tr>
              <a:tr h="370840">
                <a:tc>
                  <a:txBody>
                    <a:bodyPr/>
                    <a:lstStyle/>
                    <a:p>
                      <a:r>
                        <a:rPr lang="cs-CZ" dirty="0" smtClean="0">
                          <a:latin typeface="+mn-lt"/>
                          <a:cs typeface="Times New Roman" pitchFamily="18" charset="0"/>
                        </a:rPr>
                        <a:t>Hexaedr</a:t>
                      </a:r>
                      <a:endParaRPr lang="cs-CZ" dirty="0">
                        <a:latin typeface="+mn-lt"/>
                        <a:cs typeface="Times New Roman" pitchFamily="18" charset="0"/>
                      </a:endParaRPr>
                    </a:p>
                  </a:txBody>
                  <a:tcPr/>
                </a:tc>
                <a:tc>
                  <a:txBody>
                    <a:bodyPr/>
                    <a:lstStyle/>
                    <a:p>
                      <a:pPr algn="ctr"/>
                      <a:r>
                        <a:rPr lang="en-US" dirty="0" smtClean="0">
                          <a:latin typeface="+mn-lt"/>
                          <a:cs typeface="Times New Roman" pitchFamily="18" charset="0"/>
                        </a:rPr>
                        <a:t>4</a:t>
                      </a:r>
                      <a:endParaRPr lang="cs-CZ" dirty="0">
                        <a:latin typeface="+mn-lt"/>
                        <a:cs typeface="Times New Roman" pitchFamily="18" charset="0"/>
                      </a:endParaRPr>
                    </a:p>
                  </a:txBody>
                  <a:tcPr/>
                </a:tc>
                <a:tc>
                  <a:txBody>
                    <a:bodyPr/>
                    <a:lstStyle/>
                    <a:p>
                      <a:pPr algn="ctr"/>
                      <a:r>
                        <a:rPr lang="en-US" dirty="0" smtClean="0">
                          <a:latin typeface="+mn-lt"/>
                          <a:cs typeface="Times New Roman" pitchFamily="18" charset="0"/>
                        </a:rPr>
                        <a:t>3</a:t>
                      </a:r>
                      <a:endParaRPr lang="cs-CZ" dirty="0">
                        <a:latin typeface="+mn-lt"/>
                        <a:cs typeface="Times New Roman" pitchFamily="18" charset="0"/>
                      </a:endParaRPr>
                    </a:p>
                  </a:txBody>
                  <a:tcPr/>
                </a:tc>
                <a:tc>
                  <a:txBody>
                    <a:bodyPr/>
                    <a:lstStyle/>
                    <a:p>
                      <a:pPr algn="ctr"/>
                      <a:r>
                        <a:rPr lang="en-US" dirty="0" smtClean="0">
                          <a:latin typeface="+mn-lt"/>
                          <a:cs typeface="Times New Roman" pitchFamily="18" charset="0"/>
                        </a:rPr>
                        <a:t>6</a:t>
                      </a:r>
                      <a:endParaRPr lang="cs-CZ" dirty="0">
                        <a:latin typeface="+mn-lt"/>
                        <a:cs typeface="Times New Roman" pitchFamily="18" charset="0"/>
                      </a:endParaRPr>
                    </a:p>
                  </a:txBody>
                  <a:tcPr/>
                </a:tc>
              </a:tr>
              <a:tr h="370840">
                <a:tc>
                  <a:txBody>
                    <a:bodyPr/>
                    <a:lstStyle/>
                    <a:p>
                      <a:r>
                        <a:rPr lang="cs-CZ" dirty="0" smtClean="0">
                          <a:latin typeface="+mn-lt"/>
                          <a:cs typeface="Times New Roman" pitchFamily="18" charset="0"/>
                        </a:rPr>
                        <a:t>Oktaedr</a:t>
                      </a:r>
                      <a:endParaRPr lang="cs-CZ" dirty="0">
                        <a:latin typeface="+mn-lt"/>
                        <a:cs typeface="Times New Roman" pitchFamily="18" charset="0"/>
                      </a:endParaRPr>
                    </a:p>
                  </a:txBody>
                  <a:tcPr/>
                </a:tc>
                <a:tc>
                  <a:txBody>
                    <a:bodyPr/>
                    <a:lstStyle/>
                    <a:p>
                      <a:pPr algn="ctr"/>
                      <a:r>
                        <a:rPr lang="en-US" dirty="0" smtClean="0">
                          <a:latin typeface="+mn-lt"/>
                          <a:cs typeface="Times New Roman" pitchFamily="18" charset="0"/>
                        </a:rPr>
                        <a:t>3</a:t>
                      </a:r>
                      <a:endParaRPr lang="cs-CZ" dirty="0">
                        <a:latin typeface="+mn-lt"/>
                        <a:cs typeface="Times New Roman" pitchFamily="18" charset="0"/>
                      </a:endParaRPr>
                    </a:p>
                  </a:txBody>
                  <a:tcPr/>
                </a:tc>
                <a:tc>
                  <a:txBody>
                    <a:bodyPr/>
                    <a:lstStyle/>
                    <a:p>
                      <a:pPr algn="ctr"/>
                      <a:r>
                        <a:rPr lang="en-US" dirty="0" smtClean="0">
                          <a:latin typeface="+mn-lt"/>
                          <a:cs typeface="Times New Roman" pitchFamily="18" charset="0"/>
                        </a:rPr>
                        <a:t>4</a:t>
                      </a:r>
                      <a:endParaRPr lang="cs-CZ" dirty="0">
                        <a:latin typeface="+mn-lt"/>
                        <a:cs typeface="Times New Roman" pitchFamily="18" charset="0"/>
                      </a:endParaRPr>
                    </a:p>
                  </a:txBody>
                  <a:tcPr/>
                </a:tc>
                <a:tc>
                  <a:txBody>
                    <a:bodyPr/>
                    <a:lstStyle/>
                    <a:p>
                      <a:pPr algn="ctr"/>
                      <a:r>
                        <a:rPr lang="en-US" dirty="0" smtClean="0">
                          <a:latin typeface="+mn-lt"/>
                          <a:cs typeface="Times New Roman" pitchFamily="18" charset="0"/>
                        </a:rPr>
                        <a:t>8</a:t>
                      </a:r>
                      <a:endParaRPr lang="cs-CZ" dirty="0">
                        <a:latin typeface="+mn-lt"/>
                        <a:cs typeface="Times New Roman" pitchFamily="18" charset="0"/>
                      </a:endParaRPr>
                    </a:p>
                  </a:txBody>
                  <a:tcPr/>
                </a:tc>
              </a:tr>
              <a:tr h="370840">
                <a:tc>
                  <a:txBody>
                    <a:bodyPr/>
                    <a:lstStyle/>
                    <a:p>
                      <a:r>
                        <a:rPr lang="cs-CZ" dirty="0" smtClean="0">
                          <a:latin typeface="+mn-lt"/>
                          <a:cs typeface="Times New Roman" pitchFamily="18" charset="0"/>
                        </a:rPr>
                        <a:t>Dodekaedr</a:t>
                      </a:r>
                      <a:endParaRPr lang="cs-CZ" dirty="0">
                        <a:latin typeface="+mn-lt"/>
                        <a:cs typeface="Times New Roman" pitchFamily="18" charset="0"/>
                      </a:endParaRPr>
                    </a:p>
                  </a:txBody>
                  <a:tcPr/>
                </a:tc>
                <a:tc>
                  <a:txBody>
                    <a:bodyPr/>
                    <a:lstStyle/>
                    <a:p>
                      <a:pPr algn="ctr"/>
                      <a:r>
                        <a:rPr lang="en-US" dirty="0" smtClean="0">
                          <a:latin typeface="+mn-lt"/>
                          <a:cs typeface="Times New Roman" pitchFamily="18" charset="0"/>
                        </a:rPr>
                        <a:t>5</a:t>
                      </a:r>
                      <a:endParaRPr lang="cs-CZ" dirty="0">
                        <a:latin typeface="+mn-lt"/>
                        <a:cs typeface="Times New Roman" pitchFamily="18" charset="0"/>
                      </a:endParaRPr>
                    </a:p>
                  </a:txBody>
                  <a:tcPr/>
                </a:tc>
                <a:tc>
                  <a:txBody>
                    <a:bodyPr/>
                    <a:lstStyle/>
                    <a:p>
                      <a:pPr algn="ctr"/>
                      <a:r>
                        <a:rPr lang="en-US" dirty="0" smtClean="0">
                          <a:latin typeface="+mn-lt"/>
                          <a:cs typeface="Times New Roman" pitchFamily="18" charset="0"/>
                        </a:rPr>
                        <a:t>3</a:t>
                      </a:r>
                      <a:endParaRPr lang="cs-CZ" dirty="0">
                        <a:latin typeface="+mn-lt"/>
                        <a:cs typeface="Times New Roman" pitchFamily="18" charset="0"/>
                      </a:endParaRPr>
                    </a:p>
                  </a:txBody>
                  <a:tcPr/>
                </a:tc>
                <a:tc>
                  <a:txBody>
                    <a:bodyPr/>
                    <a:lstStyle/>
                    <a:p>
                      <a:pPr algn="ctr"/>
                      <a:r>
                        <a:rPr lang="en-US" dirty="0" smtClean="0">
                          <a:latin typeface="+mn-lt"/>
                          <a:cs typeface="Times New Roman" pitchFamily="18" charset="0"/>
                        </a:rPr>
                        <a:t>12</a:t>
                      </a:r>
                      <a:endParaRPr lang="cs-CZ" dirty="0">
                        <a:latin typeface="+mn-lt"/>
                        <a:cs typeface="Times New Roman" pitchFamily="18" charset="0"/>
                      </a:endParaRPr>
                    </a:p>
                  </a:txBody>
                  <a:tcPr/>
                </a:tc>
              </a:tr>
              <a:tr h="370840">
                <a:tc>
                  <a:txBody>
                    <a:bodyPr/>
                    <a:lstStyle/>
                    <a:p>
                      <a:r>
                        <a:rPr lang="cs-CZ" dirty="0" smtClean="0">
                          <a:latin typeface="+mn-lt"/>
                          <a:cs typeface="Times New Roman" pitchFamily="18" charset="0"/>
                        </a:rPr>
                        <a:t>Ikosaedr</a:t>
                      </a:r>
                      <a:endParaRPr lang="cs-CZ" dirty="0">
                        <a:latin typeface="+mn-lt"/>
                        <a:cs typeface="Times New Roman" pitchFamily="18" charset="0"/>
                      </a:endParaRPr>
                    </a:p>
                  </a:txBody>
                  <a:tcPr/>
                </a:tc>
                <a:tc>
                  <a:txBody>
                    <a:bodyPr/>
                    <a:lstStyle/>
                    <a:p>
                      <a:pPr algn="ctr"/>
                      <a:r>
                        <a:rPr lang="en-US" dirty="0" smtClean="0">
                          <a:latin typeface="+mn-lt"/>
                          <a:cs typeface="Times New Roman" pitchFamily="18" charset="0"/>
                        </a:rPr>
                        <a:t>3</a:t>
                      </a:r>
                      <a:endParaRPr lang="cs-CZ" dirty="0">
                        <a:latin typeface="+mn-lt"/>
                        <a:cs typeface="Times New Roman" pitchFamily="18" charset="0"/>
                      </a:endParaRPr>
                    </a:p>
                  </a:txBody>
                  <a:tcPr/>
                </a:tc>
                <a:tc>
                  <a:txBody>
                    <a:bodyPr/>
                    <a:lstStyle/>
                    <a:p>
                      <a:pPr algn="ctr"/>
                      <a:r>
                        <a:rPr lang="en-US" dirty="0" smtClean="0">
                          <a:latin typeface="+mn-lt"/>
                          <a:cs typeface="Times New Roman" pitchFamily="18" charset="0"/>
                        </a:rPr>
                        <a:t>5</a:t>
                      </a:r>
                      <a:endParaRPr lang="cs-CZ" dirty="0">
                        <a:latin typeface="+mn-lt"/>
                        <a:cs typeface="Times New Roman" pitchFamily="18" charset="0"/>
                      </a:endParaRPr>
                    </a:p>
                  </a:txBody>
                  <a:tcPr/>
                </a:tc>
                <a:tc>
                  <a:txBody>
                    <a:bodyPr/>
                    <a:lstStyle/>
                    <a:p>
                      <a:pPr algn="ctr"/>
                      <a:r>
                        <a:rPr lang="en-US" dirty="0" smtClean="0">
                          <a:latin typeface="+mn-lt"/>
                          <a:cs typeface="Times New Roman" pitchFamily="18" charset="0"/>
                        </a:rPr>
                        <a:t>20</a:t>
                      </a:r>
                      <a:endParaRPr lang="cs-CZ" dirty="0">
                        <a:latin typeface="+mn-lt"/>
                        <a:cs typeface="Times New Roman" pitchFamily="18" charset="0"/>
                      </a:endParaRPr>
                    </a:p>
                  </a:txBody>
                  <a:tcPr/>
                </a:tc>
              </a:tr>
            </a:tbl>
          </a:graphicData>
        </a:graphic>
      </p:graphicFrame>
      <p:graphicFrame>
        <p:nvGraphicFramePr>
          <p:cNvPr id="76810" name="Object 10"/>
          <p:cNvGraphicFramePr>
            <a:graphicFrameLocks noChangeAspect="1"/>
          </p:cNvGraphicFramePr>
          <p:nvPr/>
        </p:nvGraphicFramePr>
        <p:xfrm>
          <a:off x="5796136" y="2996952"/>
          <a:ext cx="2286366" cy="1872208"/>
        </p:xfrm>
        <a:graphic>
          <a:graphicData uri="http://schemas.openxmlformats.org/presentationml/2006/ole">
            <p:oleObj spid="_x0000_s513027" name="Equation" r:id="rId5" imgW="888840" imgH="761760" progId="Equation.DSMT4">
              <p:embed/>
            </p:oleObj>
          </a:graphicData>
        </a:graphic>
      </p:graphicFrame>
      <p:sp>
        <p:nvSpPr>
          <p:cNvPr id="14" name="TextovéPole 13"/>
          <p:cNvSpPr txBox="1"/>
          <p:nvPr/>
        </p:nvSpPr>
        <p:spPr>
          <a:xfrm>
            <a:off x="1115616" y="5589240"/>
            <a:ext cx="4095993" cy="369332"/>
          </a:xfrm>
          <a:prstGeom prst="rect">
            <a:avLst/>
          </a:prstGeom>
          <a:noFill/>
        </p:spPr>
        <p:txBody>
          <a:bodyPr wrap="none" rtlCol="0">
            <a:spAutoFit/>
          </a:bodyPr>
          <a:lstStyle/>
          <a:p>
            <a:r>
              <a:rPr lang="cs-CZ" dirty="0" smtClean="0">
                <a:cs typeface="Times New Roman" pitchFamily="18" charset="0"/>
              </a:rPr>
              <a:t>… s</a:t>
            </a:r>
            <a:r>
              <a:rPr lang="en-US" dirty="0" smtClean="0">
                <a:cs typeface="Times New Roman" pitchFamily="18" charset="0"/>
              </a:rPr>
              <a:t>t</a:t>
            </a:r>
            <a:r>
              <a:rPr lang="cs-CZ" dirty="0" smtClean="0">
                <a:cs typeface="Times New Roman" pitchFamily="18" charset="0"/>
              </a:rPr>
              <a:t>ěnový úhel pravidelného mnohostěnu</a:t>
            </a:r>
            <a:endParaRPr lang="cs-CZ" dirty="0">
              <a:cs typeface="Times New Roman" pitchFamily="18" charset="0"/>
            </a:endParaRPr>
          </a:p>
        </p:txBody>
      </p:sp>
      <p:graphicFrame>
        <p:nvGraphicFramePr>
          <p:cNvPr id="76812" name="Object 12"/>
          <p:cNvGraphicFramePr>
            <a:graphicFrameLocks noChangeAspect="1"/>
          </p:cNvGraphicFramePr>
          <p:nvPr/>
        </p:nvGraphicFramePr>
        <p:xfrm>
          <a:off x="611560" y="5589240"/>
          <a:ext cx="504057" cy="392044"/>
        </p:xfrm>
        <a:graphic>
          <a:graphicData uri="http://schemas.openxmlformats.org/presentationml/2006/ole">
            <p:oleObj spid="_x0000_s513028" name="Equation" r:id="rId6" imgW="228600" imgH="177480" progId="Equation.DSMT4">
              <p:embed/>
            </p:oleObj>
          </a:graphicData>
        </a:graphic>
      </p:graphicFrame>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95536" y="260648"/>
            <a:ext cx="8229600" cy="792088"/>
          </a:xfrm>
        </p:spPr>
        <p:txBody>
          <a:bodyPr>
            <a:normAutofit/>
          </a:bodyPr>
          <a:lstStyle/>
          <a:p>
            <a:r>
              <a:rPr lang="cs-CZ" sz="3600" dirty="0">
                <a:solidFill>
                  <a:srgbClr val="0070C0"/>
                </a:solidFill>
                <a:latin typeface="Georgia" pitchFamily="18" charset="0"/>
                <a:cs typeface="Times New Roman" pitchFamily="18" charset="0"/>
              </a:rPr>
              <a:t>Logika v antice</a:t>
            </a:r>
          </a:p>
        </p:txBody>
      </p:sp>
      <p:sp>
        <p:nvSpPr>
          <p:cNvPr id="3" name="TextovéPole 2"/>
          <p:cNvSpPr txBox="1"/>
          <p:nvPr/>
        </p:nvSpPr>
        <p:spPr>
          <a:xfrm>
            <a:off x="467544" y="1052736"/>
            <a:ext cx="8280920" cy="4801314"/>
          </a:xfrm>
          <a:prstGeom prst="rect">
            <a:avLst/>
          </a:prstGeom>
          <a:noFill/>
        </p:spPr>
        <p:txBody>
          <a:bodyPr wrap="square" rtlCol="0">
            <a:spAutoFit/>
          </a:bodyPr>
          <a:lstStyle/>
          <a:p>
            <a:pPr marL="800100" lvl="1" indent="-342900" defTabSz="360000">
              <a:buFont typeface="Wingdings" pitchFamily="2" charset="2"/>
              <a:buChar char="q"/>
            </a:pPr>
            <a:r>
              <a:rPr lang="cs-CZ" sz="2000" b="1" dirty="0" smtClean="0">
                <a:solidFill>
                  <a:srgbClr val="0070C0"/>
                </a:solidFill>
                <a:latin typeface="Georgia" pitchFamily="18" charset="0"/>
                <a:cs typeface="Times New Roman" pitchFamily="18" charset="0"/>
              </a:rPr>
              <a:t>Počátky před Aristotelem</a:t>
            </a:r>
          </a:p>
          <a:p>
            <a:pPr lvl="1" defTabSz="360000"/>
            <a:r>
              <a:rPr lang="cs-CZ" sz="1400" dirty="0" smtClean="0">
                <a:latin typeface="Georgia" pitchFamily="18" charset="0"/>
                <a:cs typeface="Times New Roman" pitchFamily="18" charset="0"/>
              </a:rPr>
              <a:t>Snaha uplatnit logickou argumentaci u předsokratovských myslitelů (elejská škola), krize dialektiky (argumentační umění) přičiněním sofistů, potřeba reflexe, hledání pevných kritérií </a:t>
            </a:r>
            <a:r>
              <a:rPr lang="cs-CZ" sz="1400" dirty="0" smtClean="0">
                <a:solidFill>
                  <a:srgbClr val="0070C0"/>
                </a:solidFill>
                <a:latin typeface="Georgia" pitchFamily="18" charset="0"/>
                <a:cs typeface="Times New Roman" pitchFamily="18" charset="0"/>
              </a:rPr>
              <a:t>správnosti</a:t>
            </a:r>
            <a:r>
              <a:rPr lang="cs-CZ" sz="1400" dirty="0" smtClean="0">
                <a:latin typeface="Georgia" pitchFamily="18" charset="0"/>
                <a:cs typeface="Times New Roman" pitchFamily="18" charset="0"/>
              </a:rPr>
              <a:t> a </a:t>
            </a:r>
            <a:r>
              <a:rPr lang="cs-CZ" sz="1400" dirty="0" smtClean="0">
                <a:solidFill>
                  <a:srgbClr val="0070C0"/>
                </a:solidFill>
                <a:latin typeface="Georgia" pitchFamily="18" charset="0"/>
                <a:cs typeface="Times New Roman" pitchFamily="18" charset="0"/>
              </a:rPr>
              <a:t>nesprávnosti </a:t>
            </a:r>
            <a:r>
              <a:rPr lang="cs-CZ" sz="1400" dirty="0" smtClean="0">
                <a:latin typeface="Georgia" pitchFamily="18" charset="0"/>
                <a:cs typeface="Times New Roman" pitchFamily="18" charset="0"/>
              </a:rPr>
              <a:t>argumentace, zárodky u </a:t>
            </a:r>
            <a:r>
              <a:rPr lang="cs-CZ" sz="1400" dirty="0" smtClean="0">
                <a:solidFill>
                  <a:srgbClr val="0070C0"/>
                </a:solidFill>
                <a:latin typeface="Georgia" pitchFamily="18" charset="0"/>
                <a:cs typeface="Times New Roman" pitchFamily="18" charset="0"/>
              </a:rPr>
              <a:t>Sókrata </a:t>
            </a:r>
            <a:r>
              <a:rPr lang="cs-CZ" sz="1400" dirty="0" smtClean="0">
                <a:latin typeface="Georgia" pitchFamily="18" charset="0"/>
                <a:cs typeface="Times New Roman" pitchFamily="18" charset="0"/>
              </a:rPr>
              <a:t>a ve vrcholných </a:t>
            </a:r>
            <a:r>
              <a:rPr lang="cs-CZ" sz="1400" dirty="0" smtClean="0">
                <a:solidFill>
                  <a:srgbClr val="0070C0"/>
                </a:solidFill>
                <a:latin typeface="Georgia" pitchFamily="18" charset="0"/>
                <a:cs typeface="Times New Roman" pitchFamily="18" charset="0"/>
              </a:rPr>
              <a:t>Platónových</a:t>
            </a:r>
            <a:r>
              <a:rPr lang="cs-CZ" sz="1400" dirty="0" smtClean="0">
                <a:latin typeface="Georgia" pitchFamily="18" charset="0"/>
                <a:cs typeface="Times New Roman" pitchFamily="18" charset="0"/>
              </a:rPr>
              <a:t> dialozích, nicméně za zakladatele logiky jako vědy je pokládán </a:t>
            </a:r>
            <a:r>
              <a:rPr lang="cs-CZ" sz="1400" dirty="0" smtClean="0">
                <a:solidFill>
                  <a:srgbClr val="0070C0"/>
                </a:solidFill>
                <a:latin typeface="Georgia" pitchFamily="18" charset="0"/>
                <a:cs typeface="Times New Roman" pitchFamily="18" charset="0"/>
              </a:rPr>
              <a:t>Aristotelés. </a:t>
            </a:r>
          </a:p>
          <a:p>
            <a:pPr lvl="1" defTabSz="360000"/>
            <a:r>
              <a:rPr lang="cs-CZ" sz="1200" i="1" dirty="0" smtClean="0">
                <a:latin typeface="Georgia" pitchFamily="18" charset="0"/>
                <a:cs typeface="Times New Roman" pitchFamily="18" charset="0"/>
              </a:rPr>
              <a:t>(on sám se za zakladatele nepokládá, zakladatelem logiky je podle Aristotela Zenón)</a:t>
            </a:r>
          </a:p>
          <a:p>
            <a:pPr marL="800100" lvl="1" indent="-342900" defTabSz="360000">
              <a:buFont typeface="Wingdings" pitchFamily="2" charset="2"/>
              <a:buChar char="q"/>
            </a:pPr>
            <a:r>
              <a:rPr lang="cs-CZ" sz="2000" b="1" dirty="0" smtClean="0">
                <a:solidFill>
                  <a:srgbClr val="0070C0"/>
                </a:solidFill>
                <a:latin typeface="Georgia" pitchFamily="18" charset="0"/>
                <a:cs typeface="Times New Roman" pitchFamily="18" charset="0"/>
              </a:rPr>
              <a:t>Aristotelés</a:t>
            </a:r>
          </a:p>
          <a:p>
            <a:pPr lvl="1" defTabSz="360000"/>
            <a:r>
              <a:rPr lang="cs-CZ" sz="1600" dirty="0" smtClean="0">
                <a:latin typeface="Georgia" pitchFamily="18" charset="0"/>
                <a:cs typeface="Times New Roman" pitchFamily="18" charset="0"/>
              </a:rPr>
              <a:t>Aristotelovo logické dílo se skládá ze 6 spisů pod názvem </a:t>
            </a:r>
            <a:r>
              <a:rPr lang="cs-CZ" sz="1600" i="1" dirty="0" smtClean="0">
                <a:solidFill>
                  <a:srgbClr val="FF0000"/>
                </a:solidFill>
                <a:latin typeface="Georgia" pitchFamily="18" charset="0"/>
                <a:cs typeface="Times New Roman" pitchFamily="18" charset="0"/>
              </a:rPr>
              <a:t>Organon</a:t>
            </a:r>
            <a:r>
              <a:rPr lang="cs-CZ" sz="1600" i="1" dirty="0" smtClean="0">
                <a:solidFill>
                  <a:srgbClr val="0070C0"/>
                </a:solidFill>
                <a:latin typeface="Georgia" pitchFamily="18" charset="0"/>
                <a:cs typeface="Times New Roman" pitchFamily="18" charset="0"/>
              </a:rPr>
              <a:t> </a:t>
            </a:r>
            <a:r>
              <a:rPr lang="cs-CZ" sz="1600" i="1" dirty="0" smtClean="0">
                <a:latin typeface="Georgia" pitchFamily="18" charset="0"/>
                <a:cs typeface="Times New Roman" pitchFamily="18" charset="0"/>
              </a:rPr>
              <a:t>(nástroj):</a:t>
            </a:r>
          </a:p>
          <a:p>
            <a:pPr lvl="1" defTabSz="360000"/>
            <a:r>
              <a:rPr lang="cs-CZ" sz="1600" i="1" dirty="0" smtClean="0">
                <a:solidFill>
                  <a:srgbClr val="FF0000"/>
                </a:solidFill>
                <a:latin typeface="Georgia" pitchFamily="18" charset="0"/>
                <a:cs typeface="Times New Roman" pitchFamily="18" charset="0"/>
              </a:rPr>
              <a:t>Kategorie</a:t>
            </a:r>
          </a:p>
          <a:p>
            <a:pPr lvl="1" defTabSz="360000"/>
            <a:r>
              <a:rPr lang="cs-CZ" sz="1600" i="1" dirty="0" smtClean="0">
                <a:solidFill>
                  <a:srgbClr val="FF0000"/>
                </a:solidFill>
                <a:latin typeface="Georgia" pitchFamily="18" charset="0"/>
                <a:cs typeface="Times New Roman" pitchFamily="18" charset="0"/>
              </a:rPr>
              <a:t> vyjadřování												</a:t>
            </a:r>
            <a:r>
              <a:rPr lang="cs-CZ" sz="1600" dirty="0" smtClean="0">
                <a:solidFill>
                  <a:srgbClr val="0070C0"/>
                </a:solidFill>
                <a:latin typeface="Georgia" pitchFamily="18" charset="0"/>
                <a:cs typeface="Times New Roman" pitchFamily="18" charset="0"/>
              </a:rPr>
              <a:t>Eukleidés z Megary</a:t>
            </a:r>
          </a:p>
          <a:p>
            <a:pPr lvl="1" defTabSz="360000"/>
            <a:r>
              <a:rPr lang="cs-CZ" sz="1600" i="1" dirty="0" smtClean="0">
                <a:solidFill>
                  <a:srgbClr val="FF0000"/>
                </a:solidFill>
                <a:latin typeface="Georgia" pitchFamily="18" charset="0"/>
                <a:cs typeface="Times New Roman" pitchFamily="18" charset="0"/>
              </a:rPr>
              <a:t>První Analytiky											</a:t>
            </a:r>
            <a:r>
              <a:rPr lang="cs-CZ" sz="1200" i="1" dirty="0" smtClean="0">
                <a:solidFill>
                  <a:srgbClr val="0070C0"/>
                </a:solidFill>
                <a:latin typeface="Georgia" pitchFamily="18" charset="0"/>
                <a:cs typeface="Times New Roman" pitchFamily="18" charset="0"/>
              </a:rPr>
              <a:t>(450 – 370 př. n. l.)</a:t>
            </a:r>
          </a:p>
          <a:p>
            <a:pPr lvl="1" defTabSz="360000"/>
            <a:r>
              <a:rPr lang="cs-CZ" sz="1600" i="1" dirty="0" smtClean="0">
                <a:solidFill>
                  <a:srgbClr val="FF0000"/>
                </a:solidFill>
                <a:latin typeface="Georgia" pitchFamily="18" charset="0"/>
                <a:cs typeface="Times New Roman" pitchFamily="18" charset="0"/>
              </a:rPr>
              <a:t>Druhé analytiky											</a:t>
            </a:r>
            <a:r>
              <a:rPr lang="cs-CZ" sz="1400" dirty="0" smtClean="0">
                <a:latin typeface="Georgia" pitchFamily="18" charset="0"/>
                <a:cs typeface="Times New Roman" pitchFamily="18" charset="0"/>
              </a:rPr>
              <a:t>žák a stoupenec Sokratův</a:t>
            </a:r>
          </a:p>
          <a:p>
            <a:pPr lvl="1" defTabSz="360000"/>
            <a:r>
              <a:rPr lang="cs-CZ" sz="1600" i="1" dirty="0" smtClean="0">
                <a:solidFill>
                  <a:srgbClr val="FF0000"/>
                </a:solidFill>
                <a:latin typeface="Georgia" pitchFamily="18" charset="0"/>
                <a:cs typeface="Times New Roman" pitchFamily="18" charset="0"/>
              </a:rPr>
              <a:t>Topiky													</a:t>
            </a:r>
            <a:r>
              <a:rPr lang="cs-CZ" sz="1400" dirty="0" smtClean="0">
                <a:latin typeface="Georgia" pitchFamily="18" charset="0"/>
                <a:cs typeface="Times New Roman" pitchFamily="18" charset="0"/>
              </a:rPr>
              <a:t>zakladatel </a:t>
            </a:r>
            <a:r>
              <a:rPr lang="cs-CZ" sz="1400" b="1" dirty="0" smtClean="0">
                <a:latin typeface="Georgia" pitchFamily="18" charset="0"/>
                <a:cs typeface="Times New Roman" pitchFamily="18" charset="0"/>
              </a:rPr>
              <a:t>Megarské školy</a:t>
            </a:r>
            <a:endParaRPr lang="cs-CZ" sz="1600" b="1" dirty="0" smtClean="0">
              <a:latin typeface="Georgia" pitchFamily="18" charset="0"/>
              <a:cs typeface="Times New Roman" pitchFamily="18" charset="0"/>
            </a:endParaRPr>
          </a:p>
          <a:p>
            <a:pPr lvl="1" defTabSz="360000"/>
            <a:r>
              <a:rPr lang="cs-CZ" sz="1600" i="1" dirty="0" smtClean="0">
                <a:solidFill>
                  <a:srgbClr val="FF0000"/>
                </a:solidFill>
                <a:latin typeface="Georgia" pitchFamily="18" charset="0"/>
                <a:cs typeface="Times New Roman" pitchFamily="18" charset="0"/>
              </a:rPr>
              <a:t>O sofistických důkazech</a:t>
            </a:r>
          </a:p>
          <a:p>
            <a:pPr lvl="1" defTabSz="360000"/>
            <a:endParaRPr lang="cs-CZ" sz="1000" dirty="0" smtClean="0">
              <a:solidFill>
                <a:srgbClr val="0070C0"/>
              </a:solidFill>
              <a:latin typeface="Georgia" pitchFamily="18" charset="0"/>
              <a:cs typeface="Times New Roman" pitchFamily="18" charset="0"/>
            </a:endParaRPr>
          </a:p>
          <a:p>
            <a:pPr marL="800100" lvl="1" indent="-342900" defTabSz="360000">
              <a:buFont typeface="Wingdings" pitchFamily="2" charset="2"/>
              <a:buChar char="q"/>
            </a:pPr>
            <a:r>
              <a:rPr lang="cs-CZ" sz="2000" b="1" dirty="0" smtClean="0">
                <a:solidFill>
                  <a:srgbClr val="0070C0"/>
                </a:solidFill>
                <a:latin typeface="Georgia" pitchFamily="18" charset="0"/>
                <a:cs typeface="Times New Roman" pitchFamily="18" charset="0"/>
              </a:rPr>
              <a:t>Megarsko-stoická škola</a:t>
            </a:r>
          </a:p>
          <a:p>
            <a:pPr lvl="1" defTabSz="360000"/>
            <a:r>
              <a:rPr lang="cs-CZ" sz="1400" dirty="0" smtClean="0">
                <a:latin typeface="Georgia" pitchFamily="18" charset="0"/>
                <a:cs typeface="Times New Roman" pitchFamily="18" charset="0"/>
              </a:rPr>
              <a:t>Poněkud odlišná tradice logického zkoumání, jedna ze čtyř „malých sókratovských škol“ – </a:t>
            </a:r>
            <a:r>
              <a:rPr lang="cs-CZ" sz="1400" dirty="0" smtClean="0">
                <a:solidFill>
                  <a:srgbClr val="0070C0"/>
                </a:solidFill>
                <a:latin typeface="Georgia" pitchFamily="18" charset="0"/>
                <a:cs typeface="Times New Roman" pitchFamily="18" charset="0"/>
              </a:rPr>
              <a:t>škola megarská</a:t>
            </a:r>
            <a:r>
              <a:rPr lang="cs-CZ" sz="1400" dirty="0" smtClean="0">
                <a:latin typeface="Georgia" pitchFamily="18" charset="0"/>
                <a:cs typeface="Times New Roman" pitchFamily="18" charset="0"/>
              </a:rPr>
              <a:t>, kterou později převzali </a:t>
            </a:r>
            <a:r>
              <a:rPr lang="cs-CZ" sz="1400" dirty="0" smtClean="0">
                <a:solidFill>
                  <a:srgbClr val="0070C0"/>
                </a:solidFill>
                <a:latin typeface="Georgia" pitchFamily="18" charset="0"/>
                <a:cs typeface="Times New Roman" pitchFamily="18" charset="0"/>
              </a:rPr>
              <a:t>stoikové. </a:t>
            </a:r>
            <a:r>
              <a:rPr lang="cs-CZ" sz="1400" dirty="0" smtClean="0">
                <a:latin typeface="Georgia" pitchFamily="18" charset="0"/>
                <a:cs typeface="Times New Roman" pitchFamily="18" charset="0"/>
              </a:rPr>
              <a:t>Na rozdíl od Aristotela se megarsko-stoičtí logikové zabývali především </a:t>
            </a:r>
            <a:r>
              <a:rPr lang="cs-CZ" sz="1400" dirty="0" smtClean="0">
                <a:solidFill>
                  <a:srgbClr val="0070C0"/>
                </a:solidFill>
                <a:latin typeface="Georgia" pitchFamily="18" charset="0"/>
                <a:cs typeface="Times New Roman" pitchFamily="18" charset="0"/>
              </a:rPr>
              <a:t>logikou složených soudů </a:t>
            </a:r>
            <a:r>
              <a:rPr lang="cs-CZ" sz="1400" dirty="0" smtClean="0">
                <a:latin typeface="Georgia" pitchFamily="18" charset="0"/>
                <a:cs typeface="Times New Roman" pitchFamily="18" charset="0"/>
              </a:rPr>
              <a:t>(složených výroků) a analýzou vztahů vyplývání.       </a:t>
            </a:r>
            <a:r>
              <a:rPr lang="cs-CZ" sz="1400" u="sng" dirty="0" smtClean="0">
                <a:latin typeface="Georgia" pitchFamily="18" charset="0"/>
                <a:cs typeface="Times New Roman" pitchFamily="18" charset="0"/>
              </a:rPr>
              <a:t>V rámci megarsko-stoické školy byly položeny základy dnešní </a:t>
            </a:r>
            <a:r>
              <a:rPr lang="cs-CZ" sz="1400" u="sng" dirty="0" smtClean="0">
                <a:solidFill>
                  <a:srgbClr val="0070C0"/>
                </a:solidFill>
                <a:latin typeface="Georgia" pitchFamily="18" charset="0"/>
                <a:cs typeface="Times New Roman" pitchFamily="18" charset="0"/>
              </a:rPr>
              <a:t>výrokové logiky.</a:t>
            </a:r>
            <a:r>
              <a:rPr lang="cs-CZ" sz="1400" dirty="0" smtClean="0">
                <a:solidFill>
                  <a:srgbClr val="0070C0"/>
                </a:solidFill>
                <a:latin typeface="Georgia" pitchFamily="18" charset="0"/>
                <a:cs typeface="Times New Roman" pitchFamily="18" charset="0"/>
              </a:rPr>
              <a:t>	</a:t>
            </a:r>
            <a:r>
              <a:rPr lang="cs-CZ" sz="1400" dirty="0" smtClean="0">
                <a:latin typeface="Georgia" pitchFamily="18" charset="0"/>
                <a:cs typeface="Times New Roman" pitchFamily="18" charset="0"/>
              </a:rPr>
              <a:t>	</a:t>
            </a:r>
            <a:endParaRPr lang="cs-CZ" sz="1400" dirty="0">
              <a:latin typeface="Georgia" pitchFamily="18" charset="0"/>
              <a:cs typeface="Times New Roman" pitchFamily="18" charset="0"/>
            </a:endParaRPr>
          </a:p>
        </p:txBody>
      </p:sp>
      <p:pic>
        <p:nvPicPr>
          <p:cNvPr id="4" name="Obrázek 3" descr="http://upload.wikimedia.org/wikipedia/commons/thumb/a/a4/Aristoteles_Louvre.jpg/220px-Aristoteles_Louvre.jpg"/>
          <p:cNvPicPr/>
          <p:nvPr/>
        </p:nvPicPr>
        <p:blipFill>
          <a:blip r:embed="rId2" cstate="print"/>
          <a:srcRect/>
          <a:stretch>
            <a:fillRect/>
          </a:stretch>
        </p:blipFill>
        <p:spPr bwMode="auto">
          <a:xfrm>
            <a:off x="3347864" y="3068960"/>
            <a:ext cx="1152128" cy="1440160"/>
          </a:xfrm>
          <a:prstGeom prst="rect">
            <a:avLst/>
          </a:prstGeom>
          <a:noFill/>
          <a:ln w="9525">
            <a:noFill/>
            <a:miter lim="800000"/>
            <a:headEnd/>
            <a:tailEnd/>
          </a:ln>
        </p:spPr>
      </p:pic>
      <p:pic>
        <p:nvPicPr>
          <p:cNvPr id="5" name="Obrázek 4" descr="Euclid_of_Megara.jpg"/>
          <p:cNvPicPr>
            <a:picLocks noChangeAspect="1"/>
          </p:cNvPicPr>
          <p:nvPr/>
        </p:nvPicPr>
        <p:blipFill>
          <a:blip r:embed="rId3" cstate="print"/>
          <a:stretch>
            <a:fillRect/>
          </a:stretch>
        </p:blipFill>
        <p:spPr>
          <a:xfrm>
            <a:off x="4788024" y="2996952"/>
            <a:ext cx="1210911" cy="1700780"/>
          </a:xfrm>
          <a:prstGeom prst="rect">
            <a:avLst/>
          </a:prstGeom>
        </p:spPr>
      </p:pic>
    </p:spTree>
    <p:extLst>
      <p:ext uri="{BB962C8B-B14F-4D97-AF65-F5344CB8AC3E}">
        <p14:creationId xmlns:p14="http://schemas.microsoft.com/office/powerpoint/2010/main" xmlns="" val="305021826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467544" y="1052736"/>
            <a:ext cx="8280920" cy="5016758"/>
          </a:xfrm>
          <a:prstGeom prst="rect">
            <a:avLst/>
          </a:prstGeom>
        </p:spPr>
        <p:txBody>
          <a:bodyPr wrap="square">
            <a:spAutoFit/>
          </a:bodyPr>
          <a:lstStyle/>
          <a:p>
            <a:r>
              <a:rPr lang="cs-CZ" sz="2000" dirty="0" smtClean="0">
                <a:latin typeface="Georgia" pitchFamily="18" charset="0"/>
                <a:cs typeface="Times New Roman" pitchFamily="18" charset="0"/>
              </a:rPr>
              <a:t>Cokoli jest, jest.			</a:t>
            </a:r>
          </a:p>
          <a:p>
            <a:r>
              <a:rPr lang="cs-CZ" sz="2000" dirty="0" smtClean="0">
                <a:solidFill>
                  <a:srgbClr val="0070C0"/>
                </a:solidFill>
                <a:latin typeface="Georgia" pitchFamily="18" charset="0"/>
                <a:cs typeface="Times New Roman" pitchFamily="18" charset="0"/>
              </a:rPr>
              <a:t>Zákon identity</a:t>
            </a:r>
          </a:p>
          <a:p>
            <a:endParaRPr lang="cs-CZ" sz="2000" dirty="0" smtClean="0">
              <a:solidFill>
                <a:srgbClr val="0070C0"/>
              </a:solidFill>
              <a:latin typeface="Georgia" pitchFamily="18" charset="0"/>
              <a:cs typeface="Times New Roman" pitchFamily="18" charset="0"/>
            </a:endParaRPr>
          </a:p>
          <a:p>
            <a:r>
              <a:rPr lang="cs-CZ" sz="2000" dirty="0" smtClean="0">
                <a:latin typeface="Georgia" pitchFamily="18" charset="0"/>
                <a:cs typeface="Times New Roman" pitchFamily="18" charset="0"/>
              </a:rPr>
              <a:t>Nic nemůže zároveň být a nebýt	</a:t>
            </a:r>
          </a:p>
          <a:p>
            <a:r>
              <a:rPr lang="cs-CZ" sz="2000" dirty="0" smtClean="0">
                <a:solidFill>
                  <a:srgbClr val="0070C0"/>
                </a:solidFill>
                <a:latin typeface="Georgia" pitchFamily="18" charset="0"/>
                <a:cs typeface="Times New Roman" pitchFamily="18" charset="0"/>
              </a:rPr>
              <a:t>Zákon vyloučení sporu</a:t>
            </a:r>
          </a:p>
          <a:p>
            <a:r>
              <a:rPr lang="cs-CZ" sz="2000" dirty="0" smtClean="0">
                <a:solidFill>
                  <a:srgbClr val="0070C0"/>
                </a:solidFill>
                <a:latin typeface="Georgia" pitchFamily="18" charset="0"/>
                <a:cs typeface="Times New Roman" pitchFamily="18" charset="0"/>
              </a:rPr>
              <a:t>				</a:t>
            </a:r>
          </a:p>
          <a:p>
            <a:endParaRPr lang="cs-CZ" sz="2000" dirty="0" smtClean="0">
              <a:solidFill>
                <a:srgbClr val="0070C0"/>
              </a:solidFill>
              <a:latin typeface="Georgia" pitchFamily="18" charset="0"/>
              <a:cs typeface="Times New Roman" pitchFamily="18" charset="0"/>
            </a:endParaRPr>
          </a:p>
          <a:p>
            <a:r>
              <a:rPr lang="cs-CZ" sz="2000" dirty="0" smtClean="0">
                <a:solidFill>
                  <a:srgbClr val="0070C0"/>
                </a:solidFill>
                <a:latin typeface="Georgia" pitchFamily="18" charset="0"/>
                <a:cs typeface="Times New Roman" pitchFamily="18" charset="0"/>
              </a:rPr>
              <a:t>	</a:t>
            </a:r>
          </a:p>
          <a:p>
            <a:r>
              <a:rPr lang="cs-CZ" sz="2000" dirty="0" smtClean="0">
                <a:latin typeface="Georgia" pitchFamily="18" charset="0"/>
                <a:cs typeface="Times New Roman" pitchFamily="18" charset="0"/>
              </a:rPr>
              <a:t>Vše musí být, nebo nebýt.	</a:t>
            </a:r>
            <a:r>
              <a:rPr lang="cs-CZ" sz="2000" dirty="0" smtClean="0">
                <a:solidFill>
                  <a:srgbClr val="0070C0"/>
                </a:solidFill>
                <a:latin typeface="Georgia" pitchFamily="18" charset="0"/>
                <a:cs typeface="Times New Roman" pitchFamily="18" charset="0"/>
              </a:rPr>
              <a:t>Zákon vyloučení třetího</a:t>
            </a:r>
          </a:p>
          <a:p>
            <a:r>
              <a:rPr lang="cs-CZ" sz="2000" dirty="0" smtClean="0">
                <a:solidFill>
                  <a:srgbClr val="0070C0"/>
                </a:solidFill>
                <a:latin typeface="Georgia" pitchFamily="18" charset="0"/>
                <a:cs typeface="Times New Roman" pitchFamily="18" charset="0"/>
              </a:rPr>
              <a:t>				</a:t>
            </a:r>
            <a:r>
              <a:rPr lang="cs-CZ" sz="2000" i="1" dirty="0" smtClean="0">
                <a:solidFill>
                  <a:srgbClr val="FF0000"/>
                </a:solidFill>
                <a:latin typeface="Georgia" pitchFamily="18" charset="0"/>
                <a:cs typeface="Times New Roman" pitchFamily="18" charset="0"/>
              </a:rPr>
              <a:t>tertium non datur</a:t>
            </a:r>
          </a:p>
          <a:p>
            <a:r>
              <a:rPr lang="cs-CZ" sz="2000" i="1" dirty="0" smtClean="0">
                <a:solidFill>
                  <a:srgbClr val="0070C0"/>
                </a:solidFill>
                <a:latin typeface="Georgia" pitchFamily="18" charset="0"/>
                <a:cs typeface="Times New Roman" pitchFamily="18" charset="0"/>
              </a:rPr>
              <a:t>			 </a:t>
            </a:r>
            <a:endParaRPr lang="cs-CZ" sz="2000" i="1" dirty="0" smtClean="0">
              <a:latin typeface="Georgia" pitchFamily="18" charset="0"/>
              <a:cs typeface="Times New Roman" pitchFamily="18" charset="0"/>
            </a:endParaRPr>
          </a:p>
          <a:p>
            <a:pP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cs-CZ" sz="2000" i="1" dirty="0" smtClean="0">
              <a:latin typeface="Georgia" pitchFamily="18" charset="0"/>
              <a:cs typeface="Times New Roman" pitchFamily="18" charset="0"/>
            </a:endParaRPr>
          </a:p>
          <a:p>
            <a:pPr algn="just">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1600" dirty="0" smtClean="0">
                <a:latin typeface="Georgia" pitchFamily="18" charset="0"/>
                <a:cs typeface="Times New Roman" pitchFamily="18" charset="0"/>
              </a:rPr>
              <a:t>Zákon vyloučení třetího je klíčový. Stanovuje, jak svět logiky a potažmo i svět matematiky vypadá. Teprve od této chvíle je černobílý, každé tvrzení buď platí nebo neplatí, nic mezi tím. Zákon vyloučení třetího představuje vyhrocený způsob matematické idealizace pravdivosti. </a:t>
            </a:r>
            <a:r>
              <a:rPr lang="cs-CZ" sz="1600" dirty="0" smtClean="0">
                <a:solidFill>
                  <a:srgbClr val="FF0000"/>
                </a:solidFill>
                <a:latin typeface="Georgia" pitchFamily="18" charset="0"/>
                <a:cs typeface="Times New Roman" pitchFamily="18" charset="0"/>
              </a:rPr>
              <a:t>Krása a dokonalost matematiky je dána právě tímto zákonem, který nám umožňuje se bezpečně pohybovat v ideálním matematickém světe.</a:t>
            </a:r>
            <a:endParaRPr lang="cs-CZ" sz="3200" dirty="0" smtClean="0">
              <a:solidFill>
                <a:srgbClr val="FF0000"/>
              </a:solidFill>
              <a:latin typeface="Georgia" pitchFamily="18" charset="0"/>
              <a:cs typeface="Times New Roman" pitchFamily="18" charset="0"/>
            </a:endParaRPr>
          </a:p>
        </p:txBody>
      </p:sp>
      <p:pic>
        <p:nvPicPr>
          <p:cNvPr id="4" name="Obrázek 3" descr="Aristoteles005.jpg"/>
          <p:cNvPicPr>
            <a:picLocks noChangeAspect="1"/>
          </p:cNvPicPr>
          <p:nvPr/>
        </p:nvPicPr>
        <p:blipFill>
          <a:blip r:embed="rId4" cstate="print"/>
          <a:stretch>
            <a:fillRect/>
          </a:stretch>
        </p:blipFill>
        <p:spPr>
          <a:xfrm>
            <a:off x="6660232" y="1124745"/>
            <a:ext cx="1875499" cy="2259972"/>
          </a:xfrm>
          <a:prstGeom prst="rect">
            <a:avLst/>
          </a:prstGeom>
        </p:spPr>
      </p:pic>
      <p:graphicFrame>
        <p:nvGraphicFramePr>
          <p:cNvPr id="5" name="Objekt 4"/>
          <p:cNvGraphicFramePr>
            <a:graphicFrameLocks noChangeAspect="1"/>
          </p:cNvGraphicFramePr>
          <p:nvPr/>
        </p:nvGraphicFramePr>
        <p:xfrm>
          <a:off x="4514850" y="3338513"/>
          <a:ext cx="114300" cy="177800"/>
        </p:xfrm>
        <a:graphic>
          <a:graphicData uri="http://schemas.openxmlformats.org/presentationml/2006/ole">
            <p:oleObj spid="_x0000_s150530" name="Equation" r:id="rId5" imgW="114120" imgH="177480" progId="Equation.DSMT4">
              <p:embed/>
            </p:oleObj>
          </a:graphicData>
        </a:graphic>
      </p:graphicFrame>
      <p:graphicFrame>
        <p:nvGraphicFramePr>
          <p:cNvPr id="149507" name="Object 3"/>
          <p:cNvGraphicFramePr>
            <a:graphicFrameLocks noChangeAspect="1"/>
          </p:cNvGraphicFramePr>
          <p:nvPr/>
        </p:nvGraphicFramePr>
        <p:xfrm>
          <a:off x="4355976" y="4149080"/>
          <a:ext cx="1512168" cy="504056"/>
        </p:xfrm>
        <a:graphic>
          <a:graphicData uri="http://schemas.openxmlformats.org/presentationml/2006/ole">
            <p:oleObj spid="_x0000_s150531" name="Equation" r:id="rId6" imgW="495000" imgH="164880" progId="Equation.DSMT4">
              <p:embed/>
            </p:oleObj>
          </a:graphicData>
        </a:graphic>
      </p:graphicFrame>
      <p:graphicFrame>
        <p:nvGraphicFramePr>
          <p:cNvPr id="6" name="Objekt 5"/>
          <p:cNvGraphicFramePr>
            <a:graphicFrameLocks noChangeAspect="1"/>
          </p:cNvGraphicFramePr>
          <p:nvPr/>
        </p:nvGraphicFramePr>
        <p:xfrm>
          <a:off x="4514850" y="3340100"/>
          <a:ext cx="114300" cy="177800"/>
        </p:xfrm>
        <a:graphic>
          <a:graphicData uri="http://schemas.openxmlformats.org/presentationml/2006/ole">
            <p:oleObj spid="_x0000_s150532" name="Equation" r:id="rId7" imgW="114120" imgH="177480" progId="Equation.DSMT4">
              <p:embed/>
            </p:oleObj>
          </a:graphicData>
        </a:graphic>
      </p:graphicFrame>
      <p:graphicFrame>
        <p:nvGraphicFramePr>
          <p:cNvPr id="167941" name="Object 5"/>
          <p:cNvGraphicFramePr>
            <a:graphicFrameLocks noChangeAspect="1"/>
          </p:cNvGraphicFramePr>
          <p:nvPr/>
        </p:nvGraphicFramePr>
        <p:xfrm>
          <a:off x="611560" y="2636912"/>
          <a:ext cx="2088231" cy="720080"/>
        </p:xfrm>
        <a:graphic>
          <a:graphicData uri="http://schemas.openxmlformats.org/presentationml/2006/ole">
            <p:oleObj spid="_x0000_s150533" name="Equation" r:id="rId8" imgW="736560" imgH="253800" progId="Equation.DSMT4">
              <p:embed/>
            </p:oleObj>
          </a:graphicData>
        </a:graphic>
      </p:graphicFrame>
      <p:sp>
        <p:nvSpPr>
          <p:cNvPr id="8" name="TextovéPole 7"/>
          <p:cNvSpPr txBox="1"/>
          <p:nvPr/>
        </p:nvSpPr>
        <p:spPr>
          <a:xfrm>
            <a:off x="1331640" y="188640"/>
            <a:ext cx="7285969" cy="923330"/>
          </a:xfrm>
          <a:prstGeom prst="rect">
            <a:avLst/>
          </a:prstGeom>
          <a:noFill/>
        </p:spPr>
        <p:txBody>
          <a:bodyPr wrap="none" rtlCol="0">
            <a:spAutoFit/>
          </a:bodyPr>
          <a:lstStyle/>
          <a:p>
            <a:r>
              <a:rPr lang="cs-CZ" sz="3600" dirty="0" smtClean="0">
                <a:solidFill>
                  <a:srgbClr val="0070C0"/>
                </a:solidFill>
                <a:latin typeface="Georgia" pitchFamily="18" charset="0"/>
                <a:cs typeface="Times New Roman" pitchFamily="18" charset="0"/>
              </a:rPr>
              <a:t>ARISTOTELES ze Stageiry </a:t>
            </a:r>
            <a:r>
              <a:rPr lang="cs-CZ" sz="1400" dirty="0" smtClean="0">
                <a:solidFill>
                  <a:srgbClr val="0070C0"/>
                </a:solidFill>
                <a:latin typeface="Georgia" pitchFamily="18" charset="0"/>
                <a:cs typeface="Times New Roman" pitchFamily="18" charset="0"/>
              </a:rPr>
              <a:t>(384 – 322 př. n. l.)</a:t>
            </a:r>
          </a:p>
          <a:p>
            <a:endParaRPr lang="cs-CZ" dirty="0">
              <a:solidFill>
                <a:srgbClr val="0070C0"/>
              </a:solidFill>
              <a:latin typeface="Georgia" pitchFamily="18"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467544" y="1052736"/>
            <a:ext cx="8280920" cy="5324535"/>
          </a:xfrm>
          <a:prstGeom prst="rect">
            <a:avLst/>
          </a:prstGeom>
        </p:spPr>
        <p:txBody>
          <a:bodyPr wrap="square">
            <a:spAutoFit/>
          </a:bodyPr>
          <a:lstStyle/>
          <a:p>
            <a:r>
              <a:rPr lang="cs-CZ" sz="2000" dirty="0" smtClean="0">
                <a:solidFill>
                  <a:srgbClr val="FF0000"/>
                </a:solidFill>
                <a:latin typeface="Georgia" pitchFamily="18" charset="0"/>
                <a:cs typeface="Times New Roman" pitchFamily="18" charset="0"/>
              </a:rPr>
              <a:t>Kategorický sylogismus</a:t>
            </a:r>
          </a:p>
          <a:p>
            <a:r>
              <a:rPr lang="cs-CZ" sz="2000" dirty="0" smtClean="0">
                <a:latin typeface="Georgia" pitchFamily="18" charset="0"/>
                <a:cs typeface="Times New Roman" pitchFamily="18" charset="0"/>
              </a:rPr>
              <a:t>Sylogismy jsou jednoduché úsudky tvaru</a:t>
            </a:r>
          </a:p>
          <a:p>
            <a:endParaRPr lang="cs-CZ" sz="2000" dirty="0" smtClean="0">
              <a:latin typeface="Georgia" pitchFamily="18" charset="0"/>
              <a:cs typeface="Times New Roman" pitchFamily="18" charset="0"/>
            </a:endParaRPr>
          </a:p>
          <a:p>
            <a:r>
              <a:rPr lang="cs-CZ" sz="2000" dirty="0" smtClean="0">
                <a:solidFill>
                  <a:schemeClr val="accent1"/>
                </a:solidFill>
                <a:latin typeface="Georgia" pitchFamily="18" charset="0"/>
                <a:cs typeface="Times New Roman" pitchFamily="18" charset="0"/>
              </a:rPr>
              <a:t>hlavní premisa</a:t>
            </a:r>
            <a:r>
              <a:rPr lang="cs-CZ" sz="2000" dirty="0" smtClean="0">
                <a:solidFill>
                  <a:srgbClr val="FF0000"/>
                </a:solidFill>
                <a:latin typeface="Georgia" pitchFamily="18" charset="0"/>
                <a:cs typeface="Times New Roman" pitchFamily="18" charset="0"/>
              </a:rPr>
              <a:t>	</a:t>
            </a:r>
            <a:r>
              <a:rPr lang="cs-CZ" sz="2000" dirty="0" smtClean="0">
                <a:latin typeface="Georgia" pitchFamily="18" charset="0"/>
                <a:cs typeface="Times New Roman" pitchFamily="18" charset="0"/>
              </a:rPr>
              <a:t>	</a:t>
            </a:r>
            <a:r>
              <a:rPr lang="cs-CZ" sz="2000" i="1" dirty="0" smtClean="0">
                <a:latin typeface="Georgia" pitchFamily="18" charset="0"/>
                <a:cs typeface="Times New Roman" pitchFamily="18" charset="0"/>
              </a:rPr>
              <a:t>vše, co skýtá poučení, je prospěšná věc</a:t>
            </a:r>
            <a:r>
              <a:rPr lang="cs-CZ" sz="2000" dirty="0" smtClean="0">
                <a:latin typeface="Georgia" pitchFamily="18" charset="0"/>
                <a:cs typeface="Times New Roman" pitchFamily="18" charset="0"/>
              </a:rPr>
              <a:t>	</a:t>
            </a:r>
          </a:p>
          <a:p>
            <a:r>
              <a:rPr lang="cs-CZ" sz="2000" u="sng" dirty="0" smtClean="0">
                <a:solidFill>
                  <a:schemeClr val="accent1"/>
                </a:solidFill>
                <a:latin typeface="Georgia" pitchFamily="18" charset="0"/>
                <a:cs typeface="Times New Roman" pitchFamily="18" charset="0"/>
              </a:rPr>
              <a:t>vedlejší premisa</a:t>
            </a:r>
            <a:r>
              <a:rPr lang="cs-CZ" sz="2000" u="sng" dirty="0" smtClean="0">
                <a:latin typeface="Georgia" pitchFamily="18" charset="0"/>
                <a:cs typeface="Times New Roman" pitchFamily="18" charset="0"/>
              </a:rPr>
              <a:t>	</a:t>
            </a:r>
            <a:r>
              <a:rPr lang="cs-CZ" sz="2000" dirty="0" smtClean="0">
                <a:latin typeface="Georgia" pitchFamily="18" charset="0"/>
                <a:cs typeface="Times New Roman" pitchFamily="18" charset="0"/>
              </a:rPr>
              <a:t>	</a:t>
            </a:r>
            <a:r>
              <a:rPr lang="cs-CZ" sz="2000" i="1" u="sng" dirty="0" smtClean="0">
                <a:latin typeface="Georgia" pitchFamily="18" charset="0"/>
                <a:cs typeface="Times New Roman" pitchFamily="18" charset="0"/>
              </a:rPr>
              <a:t>některý neúspěch skýtá poučení		</a:t>
            </a:r>
          </a:p>
          <a:p>
            <a:r>
              <a:rPr lang="cs-CZ" sz="2000" dirty="0" smtClean="0">
                <a:solidFill>
                  <a:schemeClr val="accent1"/>
                </a:solidFill>
                <a:latin typeface="Georgia" pitchFamily="18" charset="0"/>
                <a:cs typeface="Times New Roman" pitchFamily="18" charset="0"/>
              </a:rPr>
              <a:t>závěr	</a:t>
            </a:r>
            <a:r>
              <a:rPr lang="cs-CZ" sz="2000" dirty="0" smtClean="0">
                <a:latin typeface="Georgia" pitchFamily="18" charset="0"/>
                <a:cs typeface="Times New Roman" pitchFamily="18" charset="0"/>
              </a:rPr>
              <a:t>		</a:t>
            </a:r>
            <a:r>
              <a:rPr lang="cs-CZ" sz="2000" i="1" dirty="0" smtClean="0">
                <a:latin typeface="Georgia" pitchFamily="18" charset="0"/>
                <a:cs typeface="Times New Roman" pitchFamily="18" charset="0"/>
              </a:rPr>
              <a:t>některý neúspěch je prospěšná věc</a:t>
            </a:r>
          </a:p>
          <a:p>
            <a:endParaRPr lang="cs-CZ" sz="2000" dirty="0" smtClean="0">
              <a:cs typeface="Times New Roman" pitchFamily="18" charset="0"/>
            </a:endParaRPr>
          </a:p>
          <a:p>
            <a:r>
              <a:rPr lang="cs-CZ" sz="2000" dirty="0" smtClean="0">
                <a:cs typeface="Times New Roman" pitchFamily="18" charset="0"/>
              </a:rPr>
              <a:t>			</a:t>
            </a:r>
            <a:r>
              <a:rPr lang="cs-CZ" sz="2000" i="1" dirty="0" smtClean="0">
                <a:solidFill>
                  <a:srgbClr val="FF0000"/>
                </a:solidFill>
                <a:latin typeface="Georgia" pitchFamily="18" charset="0"/>
                <a:cs typeface="Times New Roman" pitchFamily="18" charset="0"/>
              </a:rPr>
              <a:t>všechna M jsou P	</a:t>
            </a:r>
            <a:r>
              <a:rPr lang="cs-CZ" sz="1400" dirty="0" smtClean="0">
                <a:solidFill>
                  <a:srgbClr val="0070C0"/>
                </a:solidFill>
                <a:latin typeface="Georgia" pitchFamily="18" charset="0"/>
                <a:cs typeface="Times New Roman" pitchFamily="18" charset="0"/>
              </a:rPr>
              <a:t>premisa maior</a:t>
            </a:r>
            <a:endParaRPr lang="cs-CZ" sz="2000" dirty="0" smtClean="0">
              <a:solidFill>
                <a:srgbClr val="0070C0"/>
              </a:solidFill>
              <a:latin typeface="Georgia" pitchFamily="18" charset="0"/>
              <a:cs typeface="Times New Roman" pitchFamily="18" charset="0"/>
            </a:endParaRPr>
          </a:p>
          <a:p>
            <a:r>
              <a:rPr lang="cs-CZ" sz="2000" i="1" dirty="0" smtClean="0">
                <a:solidFill>
                  <a:srgbClr val="FF0000"/>
                </a:solidFill>
                <a:latin typeface="Georgia" pitchFamily="18" charset="0"/>
                <a:cs typeface="Times New Roman" pitchFamily="18" charset="0"/>
              </a:rPr>
              <a:t>			</a:t>
            </a:r>
            <a:r>
              <a:rPr lang="cs-CZ" sz="2000" i="1" u="sng" dirty="0" smtClean="0">
                <a:solidFill>
                  <a:srgbClr val="FF0000"/>
                </a:solidFill>
                <a:latin typeface="Georgia" pitchFamily="18" charset="0"/>
                <a:cs typeface="Times New Roman" pitchFamily="18" charset="0"/>
              </a:rPr>
              <a:t>některá S jsou M</a:t>
            </a:r>
            <a:r>
              <a:rPr lang="cs-CZ" sz="2000" i="1" dirty="0" smtClean="0">
                <a:solidFill>
                  <a:srgbClr val="FF0000"/>
                </a:solidFill>
                <a:latin typeface="Georgia" pitchFamily="18" charset="0"/>
                <a:cs typeface="Times New Roman" pitchFamily="18" charset="0"/>
              </a:rPr>
              <a:t>	</a:t>
            </a:r>
            <a:r>
              <a:rPr lang="cs-CZ" sz="1400" u="sng" dirty="0" smtClean="0">
                <a:solidFill>
                  <a:srgbClr val="0070C0"/>
                </a:solidFill>
                <a:latin typeface="Georgia" pitchFamily="18" charset="0"/>
                <a:cs typeface="Times New Roman" pitchFamily="18" charset="0"/>
              </a:rPr>
              <a:t>premisa minor     </a:t>
            </a:r>
            <a:endParaRPr lang="cs-CZ" sz="1400" i="1" u="sng" dirty="0" smtClean="0">
              <a:solidFill>
                <a:srgbClr val="FF0000"/>
              </a:solidFill>
              <a:latin typeface="Georgia" pitchFamily="18" charset="0"/>
              <a:cs typeface="Times New Roman" pitchFamily="18" charset="0"/>
            </a:endParaRPr>
          </a:p>
          <a:p>
            <a:r>
              <a:rPr lang="cs-CZ" sz="2000" i="1" dirty="0" smtClean="0">
                <a:solidFill>
                  <a:srgbClr val="FF0000"/>
                </a:solidFill>
                <a:latin typeface="Georgia" pitchFamily="18" charset="0"/>
                <a:cs typeface="Times New Roman" pitchFamily="18" charset="0"/>
              </a:rPr>
              <a:t>			některá S jsou P	</a:t>
            </a:r>
            <a:r>
              <a:rPr lang="en-US" sz="2000" i="1" dirty="0" smtClean="0">
                <a:solidFill>
                  <a:srgbClr val="FF0000"/>
                </a:solidFill>
                <a:latin typeface="Georgia" pitchFamily="18" charset="0"/>
                <a:cs typeface="Times New Roman" pitchFamily="18" charset="0"/>
              </a:rPr>
              <a:t>	</a:t>
            </a:r>
            <a:r>
              <a:rPr lang="cs-CZ" sz="1400" dirty="0" smtClean="0">
                <a:solidFill>
                  <a:srgbClr val="0070C0"/>
                </a:solidFill>
                <a:latin typeface="Georgia" pitchFamily="18" charset="0"/>
                <a:cs typeface="Times New Roman" pitchFamily="18" charset="0"/>
              </a:rPr>
              <a:t>závěr</a:t>
            </a:r>
          </a:p>
          <a:p>
            <a:r>
              <a:rPr lang="cs-CZ" sz="2000" dirty="0" smtClean="0">
                <a:solidFill>
                  <a:srgbClr val="0070C0"/>
                </a:solidFill>
                <a:latin typeface="Georgia" pitchFamily="18" charset="0"/>
                <a:cs typeface="Times New Roman" pitchFamily="18" charset="0"/>
              </a:rPr>
              <a:t>Sylogistická figura</a:t>
            </a:r>
          </a:p>
          <a:p>
            <a:r>
              <a:rPr lang="cs-CZ" sz="2000" dirty="0" smtClean="0">
                <a:latin typeface="Georgia" pitchFamily="18" charset="0"/>
                <a:cs typeface="Times New Roman" pitchFamily="18" charset="0"/>
              </a:rPr>
              <a:t>Forma sylogismu v rámci určité figury – </a:t>
            </a:r>
            <a:r>
              <a:rPr lang="cs-CZ" sz="2000" dirty="0" smtClean="0">
                <a:solidFill>
                  <a:srgbClr val="0070C0"/>
                </a:solidFill>
                <a:latin typeface="Georgia" pitchFamily="18" charset="0"/>
                <a:cs typeface="Times New Roman" pitchFamily="18" charset="0"/>
              </a:rPr>
              <a:t>sylogistický modus</a:t>
            </a:r>
          </a:p>
          <a:p>
            <a:r>
              <a:rPr lang="cs-CZ" sz="2000" dirty="0" smtClean="0">
                <a:latin typeface="Georgia" pitchFamily="18" charset="0"/>
                <a:cs typeface="Times New Roman" pitchFamily="18" charset="0"/>
              </a:rPr>
              <a:t>Existuje 256 různých sylogistických modů</a:t>
            </a:r>
          </a:p>
          <a:p>
            <a:r>
              <a:rPr lang="cs-CZ" sz="2000" dirty="0" smtClean="0">
                <a:latin typeface="Georgia" pitchFamily="18" charset="0"/>
                <a:cs typeface="Times New Roman" pitchFamily="18" charset="0"/>
              </a:rPr>
              <a:t>Premisy a závěr jsou </a:t>
            </a:r>
            <a:r>
              <a:rPr lang="cs-CZ" sz="2000" dirty="0" smtClean="0">
                <a:solidFill>
                  <a:srgbClr val="0070C0"/>
                </a:solidFill>
                <a:latin typeface="Georgia" pitchFamily="18" charset="0"/>
                <a:cs typeface="Times New Roman" pitchFamily="18" charset="0"/>
              </a:rPr>
              <a:t>kategorické soudy</a:t>
            </a:r>
            <a:r>
              <a:rPr lang="cs-CZ" sz="2000" i="1" dirty="0" smtClean="0">
                <a:solidFill>
                  <a:srgbClr val="0070C0"/>
                </a:solidFill>
                <a:latin typeface="Georgia" pitchFamily="18" charset="0"/>
                <a:cs typeface="Times New Roman" pitchFamily="18" charset="0"/>
              </a:rPr>
              <a:t>	</a:t>
            </a:r>
          </a:p>
          <a:p>
            <a:r>
              <a:rPr lang="cs-CZ" sz="2000" i="1" dirty="0" smtClean="0">
                <a:solidFill>
                  <a:srgbClr val="0070C0"/>
                </a:solidFill>
                <a:latin typeface="Georgia" pitchFamily="18" charset="0"/>
                <a:cs typeface="Times New Roman" pitchFamily="18" charset="0"/>
              </a:rPr>
              <a:t>M 	terminus medius		</a:t>
            </a:r>
            <a:r>
              <a:rPr lang="cs-CZ" sz="2000" i="1" dirty="0" smtClean="0">
                <a:solidFill>
                  <a:srgbClr val="FF0000"/>
                </a:solidFill>
                <a:latin typeface="Georgia" pitchFamily="18" charset="0"/>
                <a:cs typeface="Times New Roman" pitchFamily="18" charset="0"/>
              </a:rPr>
              <a:t>každé zvíře </a:t>
            </a:r>
            <a:r>
              <a:rPr lang="cs-CZ" sz="2000" i="1" dirty="0" smtClean="0">
                <a:solidFill>
                  <a:srgbClr val="0070C0"/>
                </a:solidFill>
                <a:latin typeface="Georgia" pitchFamily="18" charset="0"/>
                <a:cs typeface="Times New Roman" pitchFamily="18" charset="0"/>
              </a:rPr>
              <a:t>(M)</a:t>
            </a:r>
            <a:r>
              <a:rPr lang="cs-CZ" sz="2000" i="1" dirty="0" smtClean="0">
                <a:solidFill>
                  <a:srgbClr val="FF0000"/>
                </a:solidFill>
                <a:latin typeface="Georgia" pitchFamily="18" charset="0"/>
                <a:cs typeface="Times New Roman" pitchFamily="18" charset="0"/>
              </a:rPr>
              <a:t> je živočich </a:t>
            </a:r>
            <a:r>
              <a:rPr lang="cs-CZ" sz="2000" i="1" dirty="0" smtClean="0">
                <a:solidFill>
                  <a:srgbClr val="0070C0"/>
                </a:solidFill>
                <a:latin typeface="Georgia" pitchFamily="18" charset="0"/>
                <a:cs typeface="Times New Roman" pitchFamily="18" charset="0"/>
              </a:rPr>
              <a:t>(P)</a:t>
            </a:r>
          </a:p>
          <a:p>
            <a:r>
              <a:rPr lang="cs-CZ" sz="2000" i="1" dirty="0" smtClean="0">
                <a:solidFill>
                  <a:srgbClr val="0070C0"/>
                </a:solidFill>
                <a:latin typeface="Georgia" pitchFamily="18" charset="0"/>
                <a:cs typeface="Times New Roman" pitchFamily="18" charset="0"/>
              </a:rPr>
              <a:t>S	terminus minor	 		</a:t>
            </a:r>
            <a:r>
              <a:rPr lang="cs-CZ" sz="2000" i="1" u="sng" dirty="0" smtClean="0">
                <a:solidFill>
                  <a:srgbClr val="FF0000"/>
                </a:solidFill>
                <a:latin typeface="Georgia" pitchFamily="18" charset="0"/>
                <a:cs typeface="Times New Roman" pitchFamily="18" charset="0"/>
              </a:rPr>
              <a:t>každý kůň </a:t>
            </a:r>
            <a:r>
              <a:rPr lang="cs-CZ" sz="2000" i="1" u="sng" dirty="0" smtClean="0">
                <a:solidFill>
                  <a:srgbClr val="0070C0"/>
                </a:solidFill>
                <a:latin typeface="Georgia" pitchFamily="18" charset="0"/>
                <a:cs typeface="Times New Roman" pitchFamily="18" charset="0"/>
              </a:rPr>
              <a:t>(S)</a:t>
            </a:r>
            <a:r>
              <a:rPr lang="cs-CZ" sz="2000" i="1" u="sng" dirty="0" smtClean="0">
                <a:solidFill>
                  <a:srgbClr val="FF0000"/>
                </a:solidFill>
                <a:latin typeface="Georgia" pitchFamily="18" charset="0"/>
                <a:cs typeface="Times New Roman" pitchFamily="18" charset="0"/>
              </a:rPr>
              <a:t> je zvíře </a:t>
            </a:r>
            <a:r>
              <a:rPr lang="cs-CZ" sz="2000" i="1" u="sng" dirty="0" smtClean="0">
                <a:solidFill>
                  <a:srgbClr val="0070C0"/>
                </a:solidFill>
                <a:latin typeface="Georgia" pitchFamily="18" charset="0"/>
                <a:cs typeface="Times New Roman" pitchFamily="18" charset="0"/>
              </a:rPr>
              <a:t>(M)</a:t>
            </a:r>
          </a:p>
          <a:p>
            <a:pP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2000" i="1" dirty="0" smtClean="0">
                <a:solidFill>
                  <a:srgbClr val="5049E1"/>
                </a:solidFill>
                <a:latin typeface="Georgia" pitchFamily="18" charset="0"/>
                <a:cs typeface="Times New Roman" pitchFamily="18" charset="0"/>
              </a:rPr>
              <a:t>P		terminus maior					</a:t>
            </a:r>
            <a:r>
              <a:rPr lang="cs-CZ" sz="2000" i="1" dirty="0" smtClean="0">
                <a:solidFill>
                  <a:srgbClr val="FF0000"/>
                </a:solidFill>
                <a:latin typeface="Georgia" pitchFamily="18" charset="0"/>
                <a:cs typeface="Times New Roman" pitchFamily="18" charset="0"/>
              </a:rPr>
              <a:t>každý kůň </a:t>
            </a:r>
            <a:r>
              <a:rPr lang="cs-CZ" sz="2000" i="1" dirty="0" smtClean="0">
                <a:solidFill>
                  <a:srgbClr val="0070C0"/>
                </a:solidFill>
                <a:latin typeface="Georgia" pitchFamily="18" charset="0"/>
                <a:cs typeface="Times New Roman" pitchFamily="18" charset="0"/>
              </a:rPr>
              <a:t>(S)</a:t>
            </a:r>
            <a:r>
              <a:rPr lang="cs-CZ" sz="2000" i="1" dirty="0" smtClean="0">
                <a:solidFill>
                  <a:srgbClr val="FF0000"/>
                </a:solidFill>
                <a:latin typeface="Georgia" pitchFamily="18" charset="0"/>
                <a:cs typeface="Times New Roman" pitchFamily="18" charset="0"/>
              </a:rPr>
              <a:t> je živočich </a:t>
            </a:r>
            <a:r>
              <a:rPr lang="cs-CZ" sz="2000" i="1" dirty="0" smtClean="0">
                <a:solidFill>
                  <a:srgbClr val="0070C0"/>
                </a:solidFill>
                <a:latin typeface="Georgia" pitchFamily="18" charset="0"/>
                <a:cs typeface="Times New Roman" pitchFamily="18" charset="0"/>
              </a:rPr>
              <a:t>(P)</a:t>
            </a:r>
          </a:p>
        </p:txBody>
      </p:sp>
      <p:graphicFrame>
        <p:nvGraphicFramePr>
          <p:cNvPr id="5" name="Objekt 4"/>
          <p:cNvGraphicFramePr>
            <a:graphicFrameLocks noChangeAspect="1"/>
          </p:cNvGraphicFramePr>
          <p:nvPr/>
        </p:nvGraphicFramePr>
        <p:xfrm>
          <a:off x="4514850" y="3338513"/>
          <a:ext cx="114300" cy="177800"/>
        </p:xfrm>
        <a:graphic>
          <a:graphicData uri="http://schemas.openxmlformats.org/presentationml/2006/ole">
            <p:oleObj spid="_x0000_s151554" name="Equation" r:id="rId4" imgW="114120" imgH="177480" progId="Equation.DSMT4">
              <p:embed/>
            </p:oleObj>
          </a:graphicData>
        </a:graphic>
      </p:graphicFrame>
      <p:graphicFrame>
        <p:nvGraphicFramePr>
          <p:cNvPr id="6" name="Objekt 5"/>
          <p:cNvGraphicFramePr>
            <a:graphicFrameLocks noChangeAspect="1"/>
          </p:cNvGraphicFramePr>
          <p:nvPr/>
        </p:nvGraphicFramePr>
        <p:xfrm>
          <a:off x="6804248" y="4725144"/>
          <a:ext cx="114300" cy="177800"/>
        </p:xfrm>
        <a:graphic>
          <a:graphicData uri="http://schemas.openxmlformats.org/presentationml/2006/ole">
            <p:oleObj spid="_x0000_s151555" name="Equation" r:id="rId5" imgW="114120" imgH="177480" progId="Equation.DSMT4">
              <p:embed/>
            </p:oleObj>
          </a:graphicData>
        </a:graphic>
      </p:graphicFrame>
      <p:pic>
        <p:nvPicPr>
          <p:cNvPr id="7" name="Obrázek 6" descr="aristotelesznámka.jpg"/>
          <p:cNvPicPr>
            <a:picLocks noChangeAspect="1"/>
          </p:cNvPicPr>
          <p:nvPr/>
        </p:nvPicPr>
        <p:blipFill>
          <a:blip r:embed="rId6" cstate="print"/>
          <a:stretch>
            <a:fillRect/>
          </a:stretch>
        </p:blipFill>
        <p:spPr>
          <a:xfrm>
            <a:off x="7380312" y="2996952"/>
            <a:ext cx="1219200" cy="1885950"/>
          </a:xfrm>
          <a:prstGeom prst="rect">
            <a:avLst/>
          </a:prstGeom>
        </p:spPr>
      </p:pic>
      <p:sp>
        <p:nvSpPr>
          <p:cNvPr id="8" name="TextovéPole 7"/>
          <p:cNvSpPr txBox="1"/>
          <p:nvPr/>
        </p:nvSpPr>
        <p:spPr>
          <a:xfrm>
            <a:off x="1259632" y="260648"/>
            <a:ext cx="6336704" cy="769441"/>
          </a:xfrm>
          <a:prstGeom prst="rect">
            <a:avLst/>
          </a:prstGeom>
          <a:noFill/>
        </p:spPr>
        <p:txBody>
          <a:bodyPr wrap="square" rtlCol="0">
            <a:spAutoFit/>
          </a:bodyPr>
          <a:lstStyle/>
          <a:p>
            <a:r>
              <a:rPr lang="cs-CZ" sz="3600" dirty="0" smtClean="0">
                <a:solidFill>
                  <a:srgbClr val="0070C0"/>
                </a:solidFill>
                <a:latin typeface="Georgia" pitchFamily="18" charset="0"/>
                <a:cs typeface="Times New Roman" pitchFamily="18" charset="0"/>
              </a:rPr>
              <a:t>ARISTOTELES</a:t>
            </a:r>
            <a:r>
              <a:rPr lang="cs-CZ" sz="4400" dirty="0" smtClean="0">
                <a:solidFill>
                  <a:srgbClr val="0070C0"/>
                </a:solidFill>
                <a:latin typeface="Georgia" pitchFamily="18" charset="0"/>
                <a:cs typeface="Times New Roman" pitchFamily="18" charset="0"/>
              </a:rPr>
              <a:t> </a:t>
            </a:r>
            <a:r>
              <a:rPr lang="cs-CZ" dirty="0" smtClean="0">
                <a:solidFill>
                  <a:srgbClr val="0070C0"/>
                </a:solidFill>
                <a:latin typeface="Georgia" pitchFamily="18" charset="0"/>
                <a:cs typeface="Times New Roman" pitchFamily="18" charset="0"/>
              </a:rPr>
              <a:t>(384 – 322 př. n. l.)</a:t>
            </a:r>
            <a:endParaRPr lang="cs-CZ" dirty="0">
              <a:solidFill>
                <a:srgbClr val="0070C0"/>
              </a:solidFill>
              <a:latin typeface="Georgia"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922114"/>
          </a:xfrm>
        </p:spPr>
        <p:txBody>
          <a:bodyPr>
            <a:normAutofit/>
          </a:bodyPr>
          <a:lstStyle/>
          <a:p>
            <a:r>
              <a:rPr lang="cs-CZ" sz="3600" dirty="0" smtClean="0">
                <a:solidFill>
                  <a:srgbClr val="0070C0"/>
                </a:solidFill>
                <a:latin typeface="Georgia" pitchFamily="18" charset="0"/>
                <a:cs typeface="Times New Roman" pitchFamily="18" charset="0"/>
              </a:rPr>
              <a:t>Základní formy Aristotelovy sylogistiky</a:t>
            </a:r>
            <a:endParaRPr lang="cs-CZ" sz="3600" dirty="0">
              <a:solidFill>
                <a:srgbClr val="0070C0"/>
              </a:solidFill>
              <a:latin typeface="Georgia" pitchFamily="18" charset="0"/>
              <a:cs typeface="Times New Roman" pitchFamily="18" charset="0"/>
            </a:endParaRPr>
          </a:p>
        </p:txBody>
      </p:sp>
      <p:sp>
        <p:nvSpPr>
          <p:cNvPr id="3" name="Obdélník 2"/>
          <p:cNvSpPr/>
          <p:nvPr/>
        </p:nvSpPr>
        <p:spPr>
          <a:xfrm>
            <a:off x="395536" y="1484784"/>
            <a:ext cx="8352928" cy="4893647"/>
          </a:xfrm>
          <a:prstGeom prst="rect">
            <a:avLst/>
          </a:prstGeom>
        </p:spPr>
        <p:txBody>
          <a:bodyPr wrap="square">
            <a:spAutoFit/>
          </a:bodyPr>
          <a:lstStyle/>
          <a:p>
            <a:pPr marL="342900" indent="-342900"/>
            <a:r>
              <a:rPr lang="cs-CZ" sz="2400" dirty="0" smtClean="0">
                <a:latin typeface="Georgia" pitchFamily="18" charset="0"/>
                <a:cs typeface="Times New Roman" pitchFamily="18" charset="0"/>
              </a:rPr>
              <a:t>(</a:t>
            </a:r>
            <a:r>
              <a:rPr lang="cs-CZ" sz="2400" dirty="0" smtClean="0">
                <a:solidFill>
                  <a:srgbClr val="FF0000"/>
                </a:solidFill>
                <a:latin typeface="Georgia" pitchFamily="18" charset="0"/>
                <a:cs typeface="Times New Roman" pitchFamily="18" charset="0"/>
              </a:rPr>
              <a:t>a</a:t>
            </a:r>
            <a:r>
              <a:rPr lang="cs-CZ" sz="2400" dirty="0" smtClean="0">
                <a:latin typeface="Georgia" pitchFamily="18" charset="0"/>
                <a:cs typeface="Times New Roman" pitchFamily="18" charset="0"/>
              </a:rPr>
              <a:t>) každé A je B			</a:t>
            </a:r>
            <a:r>
              <a:rPr lang="cs-CZ" sz="2400" b="1" i="1" dirty="0" smtClean="0">
                <a:solidFill>
                  <a:srgbClr val="0070C0"/>
                </a:solidFill>
                <a:latin typeface="Georgia" pitchFamily="18" charset="0"/>
                <a:cs typeface="Times New Roman" pitchFamily="18" charset="0"/>
              </a:rPr>
              <a:t>a</a:t>
            </a:r>
            <a:r>
              <a:rPr lang="cs-CZ" sz="2400" i="1" dirty="0" smtClean="0">
                <a:solidFill>
                  <a:srgbClr val="0070C0"/>
                </a:solidFill>
                <a:latin typeface="Georgia" pitchFamily="18" charset="0"/>
                <a:cs typeface="Times New Roman" pitchFamily="18" charset="0"/>
              </a:rPr>
              <a:t>ff</a:t>
            </a:r>
            <a:r>
              <a:rPr lang="cs-CZ" sz="2400" b="1" i="1" dirty="0" smtClean="0">
                <a:solidFill>
                  <a:srgbClr val="0070C0"/>
                </a:solidFill>
                <a:latin typeface="Georgia" pitchFamily="18" charset="0"/>
                <a:cs typeface="Times New Roman" pitchFamily="18" charset="0"/>
              </a:rPr>
              <a:t>i</a:t>
            </a:r>
            <a:r>
              <a:rPr lang="cs-CZ" sz="2400" i="1" dirty="0" smtClean="0">
                <a:solidFill>
                  <a:srgbClr val="0070C0"/>
                </a:solidFill>
                <a:latin typeface="Georgia" pitchFamily="18" charset="0"/>
                <a:cs typeface="Times New Roman" pitchFamily="18" charset="0"/>
              </a:rPr>
              <a:t>rmo</a:t>
            </a:r>
          </a:p>
          <a:p>
            <a:pPr marL="342900" indent="-342900"/>
            <a:r>
              <a:rPr lang="cs-CZ" sz="2400" dirty="0" smtClean="0">
                <a:latin typeface="Georgia" pitchFamily="18" charset="0"/>
                <a:cs typeface="Times New Roman" pitchFamily="18" charset="0"/>
              </a:rPr>
              <a:t>(</a:t>
            </a:r>
            <a:r>
              <a:rPr lang="cs-CZ" sz="2400" dirty="0" smtClean="0">
                <a:solidFill>
                  <a:srgbClr val="FF0000"/>
                </a:solidFill>
                <a:latin typeface="Georgia" pitchFamily="18" charset="0"/>
                <a:cs typeface="Times New Roman" pitchFamily="18" charset="0"/>
              </a:rPr>
              <a:t>i</a:t>
            </a:r>
            <a:r>
              <a:rPr lang="cs-CZ" sz="2400" dirty="0" smtClean="0">
                <a:latin typeface="Georgia" pitchFamily="18" charset="0"/>
                <a:cs typeface="Times New Roman" pitchFamily="18" charset="0"/>
              </a:rPr>
              <a:t>) některé A je B</a:t>
            </a:r>
          </a:p>
          <a:p>
            <a:pPr marL="342900" indent="-342900"/>
            <a:r>
              <a:rPr lang="cs-CZ" sz="2400" dirty="0" smtClean="0">
                <a:latin typeface="Georgia" pitchFamily="18" charset="0"/>
                <a:cs typeface="Times New Roman" pitchFamily="18" charset="0"/>
              </a:rPr>
              <a:t>(</a:t>
            </a:r>
            <a:r>
              <a:rPr lang="cs-CZ" sz="2400" dirty="0" smtClean="0">
                <a:solidFill>
                  <a:srgbClr val="FF0000"/>
                </a:solidFill>
                <a:latin typeface="Georgia" pitchFamily="18" charset="0"/>
                <a:cs typeface="Times New Roman" pitchFamily="18" charset="0"/>
              </a:rPr>
              <a:t>e</a:t>
            </a:r>
            <a:r>
              <a:rPr lang="cs-CZ" sz="2400" dirty="0" smtClean="0">
                <a:latin typeface="Georgia" pitchFamily="18" charset="0"/>
                <a:cs typeface="Times New Roman" pitchFamily="18" charset="0"/>
              </a:rPr>
              <a:t>) žádné A není B			</a:t>
            </a:r>
            <a:r>
              <a:rPr lang="cs-CZ" sz="2400" i="1" dirty="0" smtClean="0">
                <a:solidFill>
                  <a:srgbClr val="0070C0"/>
                </a:solidFill>
                <a:latin typeface="Georgia" pitchFamily="18" charset="0"/>
                <a:cs typeface="Times New Roman" pitchFamily="18" charset="0"/>
              </a:rPr>
              <a:t>n</a:t>
            </a:r>
            <a:r>
              <a:rPr lang="cs-CZ" sz="2400" b="1" i="1" dirty="0" smtClean="0">
                <a:solidFill>
                  <a:srgbClr val="0070C0"/>
                </a:solidFill>
                <a:latin typeface="Georgia" pitchFamily="18" charset="0"/>
                <a:cs typeface="Times New Roman" pitchFamily="18" charset="0"/>
              </a:rPr>
              <a:t>e</a:t>
            </a:r>
            <a:r>
              <a:rPr lang="cs-CZ" sz="2400" i="1" dirty="0" smtClean="0">
                <a:solidFill>
                  <a:srgbClr val="0070C0"/>
                </a:solidFill>
                <a:latin typeface="Georgia" pitchFamily="18" charset="0"/>
                <a:cs typeface="Times New Roman" pitchFamily="18" charset="0"/>
              </a:rPr>
              <a:t>g</a:t>
            </a:r>
            <a:r>
              <a:rPr lang="cs-CZ" sz="2400" b="1" i="1" dirty="0" smtClean="0">
                <a:solidFill>
                  <a:srgbClr val="0070C0"/>
                </a:solidFill>
                <a:latin typeface="Georgia" pitchFamily="18" charset="0"/>
                <a:cs typeface="Times New Roman" pitchFamily="18" charset="0"/>
              </a:rPr>
              <a:t>o</a:t>
            </a:r>
          </a:p>
          <a:p>
            <a:pPr marL="342900" indent="-342900"/>
            <a:r>
              <a:rPr lang="cs-CZ" sz="2400" dirty="0" smtClean="0">
                <a:latin typeface="Georgia" pitchFamily="18" charset="0"/>
                <a:cs typeface="Times New Roman" pitchFamily="18" charset="0"/>
              </a:rPr>
              <a:t>(</a:t>
            </a:r>
            <a:r>
              <a:rPr lang="cs-CZ" sz="2400" dirty="0" smtClean="0">
                <a:solidFill>
                  <a:srgbClr val="FF0000"/>
                </a:solidFill>
                <a:latin typeface="Georgia" pitchFamily="18" charset="0"/>
                <a:cs typeface="Times New Roman" pitchFamily="18" charset="0"/>
              </a:rPr>
              <a:t>o</a:t>
            </a:r>
            <a:r>
              <a:rPr lang="cs-CZ" sz="2400" dirty="0" smtClean="0">
                <a:latin typeface="Georgia" pitchFamily="18" charset="0"/>
                <a:cs typeface="Times New Roman" pitchFamily="18" charset="0"/>
              </a:rPr>
              <a:t>) některé A není B</a:t>
            </a:r>
          </a:p>
          <a:p>
            <a:pPr marL="342900" indent="-342900"/>
            <a:endParaRPr lang="cs-CZ" sz="2400" dirty="0" smtClean="0">
              <a:latin typeface="Georgia" pitchFamily="18" charset="0"/>
              <a:cs typeface="Times New Roman" pitchFamily="18" charset="0"/>
            </a:endParaRPr>
          </a:p>
          <a:p>
            <a:pPr marL="342900" indent="-342900"/>
            <a:r>
              <a:rPr lang="cs-CZ" sz="2400" dirty="0" smtClean="0">
                <a:solidFill>
                  <a:srgbClr val="5049E1"/>
                </a:solidFill>
                <a:latin typeface="Georgia" pitchFamily="18" charset="0"/>
                <a:cs typeface="Times New Roman" pitchFamily="18" charset="0"/>
              </a:rPr>
              <a:t>Sylogistické figury</a:t>
            </a:r>
          </a:p>
          <a:p>
            <a:pPr marL="342900" indent="-342900"/>
            <a:endParaRPr lang="cs-CZ" sz="1200" dirty="0" smtClean="0">
              <a:solidFill>
                <a:srgbClr val="5049E1"/>
              </a:solidFill>
              <a:latin typeface="Georgia" pitchFamily="18" charset="0"/>
              <a:cs typeface="Times New Roman" pitchFamily="18" charset="0"/>
            </a:endParaRPr>
          </a:p>
          <a:p>
            <a:pPr marL="342900" indent="-342900"/>
            <a:r>
              <a:rPr lang="cs-CZ" sz="2400" dirty="0" smtClean="0">
                <a:solidFill>
                  <a:srgbClr val="5049E1"/>
                </a:solidFill>
                <a:latin typeface="Georgia" pitchFamily="18" charset="0"/>
                <a:cs typeface="Times New Roman" pitchFamily="18" charset="0"/>
              </a:rPr>
              <a:t>M – P		P – M		M – P		P – M</a:t>
            </a:r>
          </a:p>
          <a:p>
            <a:pPr marL="342900" indent="-342900"/>
            <a:r>
              <a:rPr lang="cs-CZ" sz="2400" u="sng" dirty="0" smtClean="0">
                <a:solidFill>
                  <a:srgbClr val="5049E1"/>
                </a:solidFill>
                <a:latin typeface="Georgia" pitchFamily="18" charset="0"/>
                <a:cs typeface="Times New Roman" pitchFamily="18" charset="0"/>
              </a:rPr>
              <a:t>S – M	</a:t>
            </a:r>
            <a:r>
              <a:rPr lang="cs-CZ" sz="2400" dirty="0" smtClean="0">
                <a:solidFill>
                  <a:srgbClr val="5049E1"/>
                </a:solidFill>
                <a:latin typeface="Georgia" pitchFamily="18" charset="0"/>
                <a:cs typeface="Times New Roman" pitchFamily="18" charset="0"/>
              </a:rPr>
              <a:t>	</a:t>
            </a:r>
            <a:r>
              <a:rPr lang="cs-CZ" sz="2400" u="sng" dirty="0" smtClean="0">
                <a:solidFill>
                  <a:srgbClr val="5049E1"/>
                </a:solidFill>
                <a:latin typeface="Georgia" pitchFamily="18" charset="0"/>
                <a:cs typeface="Times New Roman" pitchFamily="18" charset="0"/>
              </a:rPr>
              <a:t>S – M	</a:t>
            </a:r>
            <a:r>
              <a:rPr lang="cs-CZ" sz="2400" dirty="0" smtClean="0">
                <a:solidFill>
                  <a:srgbClr val="5049E1"/>
                </a:solidFill>
                <a:latin typeface="Georgia" pitchFamily="18" charset="0"/>
                <a:cs typeface="Times New Roman" pitchFamily="18" charset="0"/>
              </a:rPr>
              <a:t>	</a:t>
            </a:r>
            <a:r>
              <a:rPr lang="cs-CZ" sz="2400" u="sng" dirty="0" smtClean="0">
                <a:solidFill>
                  <a:srgbClr val="5049E1"/>
                </a:solidFill>
                <a:latin typeface="Georgia" pitchFamily="18" charset="0"/>
                <a:cs typeface="Times New Roman" pitchFamily="18" charset="0"/>
              </a:rPr>
              <a:t>M – S</a:t>
            </a:r>
            <a:r>
              <a:rPr lang="cs-CZ" sz="2400" dirty="0" smtClean="0">
                <a:solidFill>
                  <a:srgbClr val="5049E1"/>
                </a:solidFill>
                <a:latin typeface="Georgia" pitchFamily="18" charset="0"/>
                <a:cs typeface="Times New Roman" pitchFamily="18" charset="0"/>
              </a:rPr>
              <a:t>		</a:t>
            </a:r>
            <a:r>
              <a:rPr lang="cs-CZ" sz="2400" u="sng" dirty="0" smtClean="0">
                <a:solidFill>
                  <a:srgbClr val="5049E1"/>
                </a:solidFill>
                <a:latin typeface="Georgia" pitchFamily="18" charset="0"/>
                <a:cs typeface="Times New Roman" pitchFamily="18" charset="0"/>
              </a:rPr>
              <a:t>M – S	</a:t>
            </a:r>
          </a:p>
          <a:p>
            <a:pPr marL="342900" indent="-342900"/>
            <a:r>
              <a:rPr lang="cs-CZ" sz="2400" dirty="0" smtClean="0">
                <a:solidFill>
                  <a:srgbClr val="5049E1"/>
                </a:solidFill>
                <a:latin typeface="Georgia" pitchFamily="18" charset="0"/>
                <a:cs typeface="Times New Roman" pitchFamily="18" charset="0"/>
              </a:rPr>
              <a:t>S – P		S – P		S – P		S – P	</a:t>
            </a:r>
          </a:p>
          <a:p>
            <a:pPr marL="342900" indent="-342900"/>
            <a:endParaRPr lang="cs-CZ" sz="1200" dirty="0" smtClean="0">
              <a:solidFill>
                <a:srgbClr val="5049E1"/>
              </a:solidFill>
              <a:latin typeface="Georgia" pitchFamily="18" charset="0"/>
              <a:cs typeface="Times New Roman" pitchFamily="18" charset="0"/>
            </a:endParaRPr>
          </a:p>
          <a:p>
            <a:pPr marL="342900" indent="-342900"/>
            <a:r>
              <a:rPr lang="cs-CZ" sz="1400" dirty="0" smtClean="0">
                <a:solidFill>
                  <a:srgbClr val="5049E1"/>
                </a:solidFill>
                <a:latin typeface="Georgia" pitchFamily="18" charset="0"/>
                <a:cs typeface="Times New Roman" pitchFamily="18" charset="0"/>
              </a:rPr>
              <a:t> 	</a:t>
            </a:r>
            <a:r>
              <a:rPr lang="cs-CZ" sz="1400" dirty="0" smtClean="0">
                <a:latin typeface="Georgia" pitchFamily="18" charset="0"/>
                <a:cs typeface="Times New Roman" pitchFamily="18" charset="0"/>
              </a:rPr>
              <a:t>Aristoteles se zabývá pouze prvními třemi figurami. Čtvrtou figurou se poprvé začal systematicky zabývat římský lékař a logik </a:t>
            </a:r>
            <a:r>
              <a:rPr lang="cs-CZ" sz="1400" dirty="0" smtClean="0">
                <a:solidFill>
                  <a:srgbClr val="5049E1"/>
                </a:solidFill>
                <a:latin typeface="Georgia" pitchFamily="18" charset="0"/>
                <a:cs typeface="Times New Roman" pitchFamily="18" charset="0"/>
              </a:rPr>
              <a:t>Claudius Galénus (129 – 199)</a:t>
            </a:r>
            <a:r>
              <a:rPr lang="cs-CZ" sz="1400" dirty="0" smtClean="0">
                <a:latin typeface="Georgia" pitchFamily="18" charset="0"/>
                <a:cs typeface="Times New Roman" pitchFamily="18" charset="0"/>
              </a:rPr>
              <a:t>, z toho důvodu někdy též hovoříme o </a:t>
            </a:r>
            <a:r>
              <a:rPr lang="cs-CZ" sz="1400" i="1" dirty="0" smtClean="0">
                <a:solidFill>
                  <a:srgbClr val="5049E1"/>
                </a:solidFill>
                <a:latin typeface="Georgia" pitchFamily="18" charset="0"/>
                <a:cs typeface="Times New Roman" pitchFamily="18" charset="0"/>
              </a:rPr>
              <a:t>figuře galénské</a:t>
            </a:r>
            <a:r>
              <a:rPr lang="cs-CZ" sz="1400" i="1" dirty="0" smtClean="0">
                <a:latin typeface="Georgia" pitchFamily="18" charset="0"/>
                <a:cs typeface="Times New Roman" pitchFamily="18" charset="0"/>
              </a:rPr>
              <a:t>. </a:t>
            </a:r>
            <a:r>
              <a:rPr lang="cs-CZ" sz="1400" dirty="0" smtClean="0">
                <a:latin typeface="Georgia" pitchFamily="18" charset="0"/>
                <a:cs typeface="Times New Roman" pitchFamily="18" charset="0"/>
              </a:rPr>
              <a:t>Podle Aristotele ji v argumentaci používá pouze nerozumný člověk.</a:t>
            </a:r>
          </a:p>
          <a:p>
            <a:pPr marL="342900" indent="-342900"/>
            <a:r>
              <a:rPr lang="cs-CZ" sz="1400" i="1" dirty="0" smtClean="0">
                <a:solidFill>
                  <a:srgbClr val="5049E1"/>
                </a:solidFill>
                <a:latin typeface="Georgia" pitchFamily="18" charset="0"/>
                <a:cs typeface="Times New Roman" pitchFamily="18" charset="0"/>
              </a:rPr>
              <a:t>	</a:t>
            </a:r>
            <a:r>
              <a:rPr lang="cs-CZ" sz="1400" dirty="0" smtClean="0">
                <a:latin typeface="Georgia" pitchFamily="18" charset="0"/>
                <a:cs typeface="Times New Roman" pitchFamily="18" charset="0"/>
              </a:rPr>
              <a:t>Termíny v jednotlivých figurách můžeme spojovat pomocí malých písmen </a:t>
            </a:r>
            <a:r>
              <a:rPr lang="cs-CZ" sz="1400" i="1" dirty="0" smtClean="0">
                <a:solidFill>
                  <a:srgbClr val="FF0000"/>
                </a:solidFill>
                <a:latin typeface="Georgia" pitchFamily="18" charset="0"/>
                <a:cs typeface="Times New Roman" pitchFamily="18" charset="0"/>
              </a:rPr>
              <a:t>a, e, i, o.</a:t>
            </a:r>
            <a:endParaRPr lang="cs-CZ" sz="1400" dirty="0" smtClean="0">
              <a:solidFill>
                <a:srgbClr val="FF0000"/>
              </a:solidFill>
              <a:latin typeface="Georgia" pitchFamily="18" charset="0"/>
              <a:cs typeface="Times New Roman" pitchFamily="18" charset="0"/>
            </a:endParaRPr>
          </a:p>
          <a:p>
            <a:pPr marL="342900" indent="-342900"/>
            <a:r>
              <a:rPr lang="cs-CZ" sz="1600" dirty="0" smtClean="0">
                <a:latin typeface="Georgia" pitchFamily="18" charset="0"/>
                <a:cs typeface="Times New Roman" pitchFamily="18" charset="0"/>
              </a:rPr>
              <a:t>	</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922114"/>
          </a:xfrm>
        </p:spPr>
        <p:txBody>
          <a:bodyPr>
            <a:normAutofit/>
          </a:bodyPr>
          <a:lstStyle/>
          <a:p>
            <a:r>
              <a:rPr lang="cs-CZ" sz="3600" dirty="0" smtClean="0">
                <a:solidFill>
                  <a:srgbClr val="0070C0"/>
                </a:solidFill>
                <a:latin typeface="Georgia" pitchFamily="18" charset="0"/>
                <a:cs typeface="Times New Roman" pitchFamily="18" charset="0"/>
              </a:rPr>
              <a:t>Základní formy Aristotelovy sylogistiky</a:t>
            </a:r>
            <a:endParaRPr lang="cs-CZ" sz="3600" dirty="0">
              <a:solidFill>
                <a:srgbClr val="0070C0"/>
              </a:solidFill>
              <a:latin typeface="Georgia" pitchFamily="18" charset="0"/>
              <a:cs typeface="Times New Roman" pitchFamily="18" charset="0"/>
            </a:endParaRPr>
          </a:p>
        </p:txBody>
      </p:sp>
      <p:sp>
        <p:nvSpPr>
          <p:cNvPr id="3" name="Obdélník 2"/>
          <p:cNvSpPr/>
          <p:nvPr/>
        </p:nvSpPr>
        <p:spPr>
          <a:xfrm>
            <a:off x="395536" y="1484784"/>
            <a:ext cx="8352928" cy="3693319"/>
          </a:xfrm>
          <a:prstGeom prst="rect">
            <a:avLst/>
          </a:prstGeom>
        </p:spPr>
        <p:txBody>
          <a:bodyPr wrap="square">
            <a:spAutoFit/>
          </a:bodyPr>
          <a:lstStyle/>
          <a:p>
            <a:r>
              <a:rPr lang="cs-CZ" i="1" dirty="0" smtClean="0">
                <a:solidFill>
                  <a:srgbClr val="FF0000"/>
                </a:solidFill>
                <a:latin typeface="Georgia" pitchFamily="18" charset="0"/>
                <a:cs typeface="Times New Roman" pitchFamily="18" charset="0"/>
              </a:rPr>
              <a:t>každé zvíře </a:t>
            </a:r>
            <a:r>
              <a:rPr lang="cs-CZ" i="1" dirty="0" smtClean="0">
                <a:solidFill>
                  <a:srgbClr val="0070C0"/>
                </a:solidFill>
                <a:latin typeface="Georgia" pitchFamily="18" charset="0"/>
                <a:cs typeface="Times New Roman" pitchFamily="18" charset="0"/>
              </a:rPr>
              <a:t>(M)</a:t>
            </a:r>
            <a:r>
              <a:rPr lang="cs-CZ" i="1" dirty="0" smtClean="0">
                <a:solidFill>
                  <a:srgbClr val="FF0000"/>
                </a:solidFill>
                <a:latin typeface="Georgia" pitchFamily="18" charset="0"/>
                <a:cs typeface="Times New Roman" pitchFamily="18" charset="0"/>
              </a:rPr>
              <a:t> je živočich </a:t>
            </a:r>
            <a:r>
              <a:rPr lang="cs-CZ" i="1" dirty="0" smtClean="0">
                <a:solidFill>
                  <a:srgbClr val="0070C0"/>
                </a:solidFill>
                <a:latin typeface="Georgia" pitchFamily="18" charset="0"/>
                <a:cs typeface="Times New Roman" pitchFamily="18" charset="0"/>
              </a:rPr>
              <a:t>(P)</a:t>
            </a:r>
          </a:p>
          <a:p>
            <a:r>
              <a:rPr lang="cs-CZ" i="1" u="sng" dirty="0" smtClean="0">
                <a:solidFill>
                  <a:srgbClr val="FF0000"/>
                </a:solidFill>
                <a:latin typeface="Georgia" pitchFamily="18" charset="0"/>
                <a:cs typeface="Times New Roman" pitchFamily="18" charset="0"/>
              </a:rPr>
              <a:t>každý kůň </a:t>
            </a:r>
            <a:r>
              <a:rPr lang="cs-CZ" i="1" u="sng" dirty="0" smtClean="0">
                <a:solidFill>
                  <a:srgbClr val="0070C0"/>
                </a:solidFill>
                <a:latin typeface="Georgia" pitchFamily="18" charset="0"/>
                <a:cs typeface="Times New Roman" pitchFamily="18" charset="0"/>
              </a:rPr>
              <a:t>(S)</a:t>
            </a:r>
            <a:r>
              <a:rPr lang="cs-CZ" i="1" u="sng" dirty="0" smtClean="0">
                <a:solidFill>
                  <a:srgbClr val="FF0000"/>
                </a:solidFill>
                <a:latin typeface="Georgia" pitchFamily="18" charset="0"/>
                <a:cs typeface="Times New Roman" pitchFamily="18" charset="0"/>
              </a:rPr>
              <a:t> je zvíře </a:t>
            </a:r>
            <a:r>
              <a:rPr lang="cs-CZ" i="1" u="sng" dirty="0" smtClean="0">
                <a:solidFill>
                  <a:srgbClr val="0070C0"/>
                </a:solidFill>
                <a:latin typeface="Georgia" pitchFamily="18" charset="0"/>
                <a:cs typeface="Times New Roman" pitchFamily="18" charset="0"/>
              </a:rPr>
              <a:t>(M)</a:t>
            </a:r>
          </a:p>
          <a:p>
            <a:pP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i="1" dirty="0" smtClean="0">
                <a:solidFill>
                  <a:srgbClr val="5049E1"/>
                </a:solidFill>
                <a:latin typeface="Georgia" pitchFamily="18" charset="0"/>
                <a:cs typeface="Times New Roman" pitchFamily="18" charset="0"/>
              </a:rPr>
              <a:t>	</a:t>
            </a:r>
            <a:r>
              <a:rPr lang="cs-CZ" i="1" dirty="0" smtClean="0">
                <a:solidFill>
                  <a:srgbClr val="FF0000"/>
                </a:solidFill>
                <a:latin typeface="Georgia" pitchFamily="18" charset="0"/>
                <a:cs typeface="Times New Roman" pitchFamily="18" charset="0"/>
              </a:rPr>
              <a:t>každý kůň </a:t>
            </a:r>
            <a:r>
              <a:rPr lang="cs-CZ" i="1" dirty="0" smtClean="0">
                <a:solidFill>
                  <a:srgbClr val="0070C0"/>
                </a:solidFill>
                <a:latin typeface="Georgia" pitchFamily="18" charset="0"/>
                <a:cs typeface="Times New Roman" pitchFamily="18" charset="0"/>
              </a:rPr>
              <a:t>(S)</a:t>
            </a:r>
            <a:r>
              <a:rPr lang="cs-CZ" i="1" dirty="0" smtClean="0">
                <a:solidFill>
                  <a:srgbClr val="FF0000"/>
                </a:solidFill>
                <a:latin typeface="Georgia" pitchFamily="18" charset="0"/>
                <a:cs typeface="Times New Roman" pitchFamily="18" charset="0"/>
              </a:rPr>
              <a:t> je živočich </a:t>
            </a:r>
            <a:r>
              <a:rPr lang="cs-CZ" i="1" dirty="0" smtClean="0">
                <a:solidFill>
                  <a:srgbClr val="0070C0"/>
                </a:solidFill>
                <a:latin typeface="Georgia" pitchFamily="18" charset="0"/>
                <a:cs typeface="Times New Roman" pitchFamily="18" charset="0"/>
              </a:rPr>
              <a:t>(P)</a:t>
            </a:r>
          </a:p>
          <a:p>
            <a:pPr marL="342900" indent="-342900"/>
            <a:endParaRPr lang="cs-CZ" sz="2400" dirty="0" smtClean="0">
              <a:latin typeface="Georgia" pitchFamily="18" charset="0"/>
              <a:cs typeface="Times New Roman" pitchFamily="18" charset="0"/>
            </a:endParaRPr>
          </a:p>
          <a:p>
            <a:pPr marL="342900" indent="-342900"/>
            <a:r>
              <a:rPr lang="cs-CZ" sz="2000" i="1" dirty="0" smtClean="0">
                <a:latin typeface="Georgia" pitchFamily="18" charset="0"/>
                <a:cs typeface="Times New Roman" pitchFamily="18" charset="0"/>
              </a:rPr>
              <a:t>M a P		aaa	</a:t>
            </a:r>
            <a:r>
              <a:rPr lang="cs-CZ" sz="2000" i="1" dirty="0" smtClean="0">
                <a:solidFill>
                  <a:srgbClr val="0070C0"/>
                </a:solidFill>
                <a:latin typeface="Georgia" pitchFamily="18" charset="0"/>
                <a:cs typeface="Times New Roman" pitchFamily="18" charset="0"/>
              </a:rPr>
              <a:t>modus Barbara</a:t>
            </a:r>
          </a:p>
          <a:p>
            <a:pPr marL="342900" indent="-342900"/>
            <a:r>
              <a:rPr lang="cs-CZ" sz="2000" i="1" u="sng" dirty="0" smtClean="0">
                <a:latin typeface="Georgia" pitchFamily="18" charset="0"/>
                <a:cs typeface="Times New Roman" pitchFamily="18" charset="0"/>
              </a:rPr>
              <a:t> S a M</a:t>
            </a:r>
          </a:p>
          <a:p>
            <a:pPr marL="342900" indent="-342900"/>
            <a:r>
              <a:rPr lang="cs-CZ" sz="2000" i="1" dirty="0" smtClean="0">
                <a:latin typeface="Georgia" pitchFamily="18" charset="0"/>
                <a:cs typeface="Times New Roman" pitchFamily="18" charset="0"/>
              </a:rPr>
              <a:t> S a P</a:t>
            </a:r>
          </a:p>
          <a:p>
            <a:pPr marL="342900" indent="-342900"/>
            <a:endParaRPr lang="cs-CZ" sz="2400" i="1" dirty="0" smtClean="0">
              <a:latin typeface="Georgia" pitchFamily="18" charset="0"/>
              <a:cs typeface="Times New Roman" pitchFamily="18" charset="0"/>
            </a:endParaRPr>
          </a:p>
          <a:p>
            <a:pPr marL="342900" indent="-342900"/>
            <a:endParaRPr lang="cs-CZ" sz="2400" i="1" dirty="0" smtClean="0">
              <a:latin typeface="Georgia" pitchFamily="18" charset="0"/>
              <a:cs typeface="Times New Roman" pitchFamily="18" charset="0"/>
            </a:endParaRPr>
          </a:p>
          <a:p>
            <a:pPr marL="342900" indent="-342900"/>
            <a:endParaRPr lang="cs-CZ" sz="2400" i="1" dirty="0" smtClean="0">
              <a:latin typeface="Georgia" pitchFamily="18" charset="0"/>
              <a:cs typeface="Times New Roman" pitchFamily="18" charset="0"/>
            </a:endParaRPr>
          </a:p>
          <a:p>
            <a:pPr marL="342900" indent="-342900"/>
            <a:endParaRPr lang="cs-CZ" sz="2400" dirty="0" smtClean="0">
              <a:latin typeface="Georgia" pitchFamily="18" charset="0"/>
              <a:cs typeface="Times New Roman" pitchFamily="18" charset="0"/>
            </a:endParaRPr>
          </a:p>
        </p:txBody>
      </p:sp>
      <p:sp>
        <p:nvSpPr>
          <p:cNvPr id="4" name="Elipsa 3"/>
          <p:cNvSpPr/>
          <p:nvPr/>
        </p:nvSpPr>
        <p:spPr>
          <a:xfrm>
            <a:off x="2123728" y="3645024"/>
            <a:ext cx="1584176" cy="158417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5" name="Elipsa 4"/>
          <p:cNvSpPr/>
          <p:nvPr/>
        </p:nvSpPr>
        <p:spPr>
          <a:xfrm>
            <a:off x="3059832" y="3501008"/>
            <a:ext cx="1512168" cy="151216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6" name="Elipsa 5"/>
          <p:cNvSpPr/>
          <p:nvPr/>
        </p:nvSpPr>
        <p:spPr>
          <a:xfrm>
            <a:off x="2843808" y="4221088"/>
            <a:ext cx="1584176" cy="158417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7" name="TextovéPole 6"/>
          <p:cNvSpPr txBox="1"/>
          <p:nvPr/>
        </p:nvSpPr>
        <p:spPr>
          <a:xfrm>
            <a:off x="1835696" y="3645024"/>
            <a:ext cx="399468" cy="369332"/>
          </a:xfrm>
          <a:prstGeom prst="rect">
            <a:avLst/>
          </a:prstGeom>
          <a:noFill/>
        </p:spPr>
        <p:txBody>
          <a:bodyPr wrap="none" rtlCol="0">
            <a:spAutoFit/>
          </a:bodyPr>
          <a:lstStyle/>
          <a:p>
            <a:r>
              <a:rPr lang="cs-CZ" dirty="0" smtClean="0">
                <a:latin typeface="Georgia" pitchFamily="18" charset="0"/>
              </a:rPr>
              <a:t>M</a:t>
            </a:r>
            <a:endParaRPr lang="cs-CZ" dirty="0">
              <a:latin typeface="Georgia" pitchFamily="18" charset="0"/>
            </a:endParaRPr>
          </a:p>
        </p:txBody>
      </p:sp>
      <p:sp>
        <p:nvSpPr>
          <p:cNvPr id="8" name="TextovéPole 7"/>
          <p:cNvSpPr txBox="1"/>
          <p:nvPr/>
        </p:nvSpPr>
        <p:spPr>
          <a:xfrm>
            <a:off x="4572000" y="3645024"/>
            <a:ext cx="432048" cy="369332"/>
          </a:xfrm>
          <a:prstGeom prst="rect">
            <a:avLst/>
          </a:prstGeom>
          <a:noFill/>
        </p:spPr>
        <p:txBody>
          <a:bodyPr wrap="square" rtlCol="0">
            <a:spAutoFit/>
          </a:bodyPr>
          <a:lstStyle/>
          <a:p>
            <a:r>
              <a:rPr lang="cs-CZ" dirty="0" smtClean="0">
                <a:latin typeface="Georgia" pitchFamily="18" charset="0"/>
              </a:rPr>
              <a:t>P</a:t>
            </a:r>
            <a:endParaRPr lang="cs-CZ" dirty="0">
              <a:latin typeface="Georgia" pitchFamily="18" charset="0"/>
            </a:endParaRPr>
          </a:p>
        </p:txBody>
      </p:sp>
      <p:sp>
        <p:nvSpPr>
          <p:cNvPr id="9" name="TextovéPole 8"/>
          <p:cNvSpPr txBox="1"/>
          <p:nvPr/>
        </p:nvSpPr>
        <p:spPr>
          <a:xfrm>
            <a:off x="4427984" y="5229200"/>
            <a:ext cx="288032" cy="369332"/>
          </a:xfrm>
          <a:prstGeom prst="rect">
            <a:avLst/>
          </a:prstGeom>
          <a:noFill/>
        </p:spPr>
        <p:txBody>
          <a:bodyPr wrap="square" rtlCol="0">
            <a:spAutoFit/>
          </a:bodyPr>
          <a:lstStyle/>
          <a:p>
            <a:r>
              <a:rPr lang="cs-CZ" dirty="0" smtClean="0">
                <a:latin typeface="Georgia" pitchFamily="18" charset="0"/>
              </a:rPr>
              <a:t>S</a:t>
            </a:r>
            <a:endParaRPr lang="cs-CZ" dirty="0">
              <a:latin typeface="Georgia" pitchFamily="18" charset="0"/>
            </a:endParaRPr>
          </a:p>
        </p:txBody>
      </p:sp>
      <p:sp>
        <p:nvSpPr>
          <p:cNvPr id="10" name="TextovéPole 9"/>
          <p:cNvSpPr txBox="1"/>
          <p:nvPr/>
        </p:nvSpPr>
        <p:spPr>
          <a:xfrm>
            <a:off x="467544" y="5949280"/>
            <a:ext cx="4145687" cy="369332"/>
          </a:xfrm>
          <a:prstGeom prst="rect">
            <a:avLst/>
          </a:prstGeom>
          <a:noFill/>
        </p:spPr>
        <p:txBody>
          <a:bodyPr wrap="none" rtlCol="0">
            <a:spAutoFit/>
          </a:bodyPr>
          <a:lstStyle/>
          <a:p>
            <a:r>
              <a:rPr lang="cs-CZ" dirty="0" smtClean="0">
                <a:latin typeface="Georgia" pitchFamily="18" charset="0"/>
              </a:rPr>
              <a:t>Eulerovy diagramy, Vennovy diagramy</a:t>
            </a:r>
            <a:endParaRPr lang="cs-CZ" dirty="0">
              <a:latin typeface="Georgia" pitchFamily="18" charset="0"/>
            </a:endParaRPr>
          </a:p>
        </p:txBody>
      </p:sp>
      <p:sp>
        <p:nvSpPr>
          <p:cNvPr id="11" name="TextovéPole 10"/>
          <p:cNvSpPr txBox="1"/>
          <p:nvPr/>
        </p:nvSpPr>
        <p:spPr>
          <a:xfrm>
            <a:off x="2411760" y="4149080"/>
            <a:ext cx="338554" cy="369332"/>
          </a:xfrm>
          <a:prstGeom prst="rect">
            <a:avLst/>
          </a:prstGeom>
          <a:noFill/>
        </p:spPr>
        <p:txBody>
          <a:bodyPr wrap="none" rtlCol="0">
            <a:spAutoFit/>
          </a:bodyPr>
          <a:lstStyle/>
          <a:p>
            <a:r>
              <a:rPr lang="cs-CZ" dirty="0" smtClean="0"/>
              <a:t>Ø</a:t>
            </a:r>
            <a:endParaRPr lang="cs-CZ" dirty="0"/>
          </a:p>
        </p:txBody>
      </p:sp>
      <p:sp>
        <p:nvSpPr>
          <p:cNvPr id="12" name="TextovéPole 11"/>
          <p:cNvSpPr txBox="1"/>
          <p:nvPr/>
        </p:nvSpPr>
        <p:spPr>
          <a:xfrm>
            <a:off x="2915816" y="4725144"/>
            <a:ext cx="338554" cy="369332"/>
          </a:xfrm>
          <a:prstGeom prst="rect">
            <a:avLst/>
          </a:prstGeom>
          <a:noFill/>
        </p:spPr>
        <p:txBody>
          <a:bodyPr wrap="none" rtlCol="0">
            <a:spAutoFit/>
          </a:bodyPr>
          <a:lstStyle/>
          <a:p>
            <a:r>
              <a:rPr lang="cs-CZ" dirty="0" smtClean="0"/>
              <a:t>Ø</a:t>
            </a:r>
            <a:endParaRPr lang="cs-CZ" dirty="0"/>
          </a:p>
        </p:txBody>
      </p:sp>
      <p:sp>
        <p:nvSpPr>
          <p:cNvPr id="13" name="TextovéPole 12"/>
          <p:cNvSpPr txBox="1"/>
          <p:nvPr/>
        </p:nvSpPr>
        <p:spPr>
          <a:xfrm>
            <a:off x="3491880" y="5229200"/>
            <a:ext cx="338554" cy="369332"/>
          </a:xfrm>
          <a:prstGeom prst="rect">
            <a:avLst/>
          </a:prstGeom>
          <a:noFill/>
        </p:spPr>
        <p:txBody>
          <a:bodyPr wrap="none" rtlCol="0">
            <a:spAutoFit/>
          </a:bodyPr>
          <a:lstStyle/>
          <a:p>
            <a:r>
              <a:rPr lang="cs-CZ" dirty="0" smtClean="0"/>
              <a:t>Ø</a:t>
            </a:r>
            <a:endParaRPr lang="cs-CZ" dirty="0"/>
          </a:p>
        </p:txBody>
      </p:sp>
      <p:sp>
        <p:nvSpPr>
          <p:cNvPr id="14" name="TextovéPole 13"/>
          <p:cNvSpPr txBox="1"/>
          <p:nvPr/>
        </p:nvSpPr>
        <p:spPr>
          <a:xfrm>
            <a:off x="3779912" y="4509120"/>
            <a:ext cx="338554" cy="369332"/>
          </a:xfrm>
          <a:prstGeom prst="rect">
            <a:avLst/>
          </a:prstGeom>
          <a:noFill/>
        </p:spPr>
        <p:txBody>
          <a:bodyPr wrap="none" rtlCol="0">
            <a:spAutoFit/>
          </a:bodyPr>
          <a:lstStyle/>
          <a:p>
            <a:r>
              <a:rPr lang="cs-CZ" dirty="0" smtClean="0"/>
              <a:t>Ø</a:t>
            </a:r>
            <a:endParaRPr lang="cs-CZ" dirty="0"/>
          </a:p>
        </p:txBody>
      </p:sp>
      <p:sp>
        <p:nvSpPr>
          <p:cNvPr id="15" name="TextovéPole 14"/>
          <p:cNvSpPr txBox="1"/>
          <p:nvPr/>
        </p:nvSpPr>
        <p:spPr>
          <a:xfrm>
            <a:off x="5940152" y="3789040"/>
            <a:ext cx="1717137" cy="1754326"/>
          </a:xfrm>
          <a:prstGeom prst="rect">
            <a:avLst/>
          </a:prstGeom>
          <a:noFill/>
        </p:spPr>
        <p:txBody>
          <a:bodyPr wrap="none" rtlCol="0">
            <a:spAutoFit/>
          </a:bodyPr>
          <a:lstStyle/>
          <a:p>
            <a:r>
              <a:rPr lang="cs-CZ" dirty="0" smtClean="0">
                <a:latin typeface="Georgia" pitchFamily="18" charset="0"/>
              </a:rPr>
              <a:t>G. Boole</a:t>
            </a:r>
          </a:p>
          <a:p>
            <a:r>
              <a:rPr lang="cs-CZ" dirty="0" smtClean="0">
                <a:solidFill>
                  <a:srgbClr val="0070C0"/>
                </a:solidFill>
                <a:latin typeface="Georgia" pitchFamily="18" charset="0"/>
              </a:rPr>
              <a:t>S a P: </a:t>
            </a:r>
            <a:r>
              <a:rPr lang="cs-CZ" i="1" dirty="0" smtClean="0">
                <a:solidFill>
                  <a:srgbClr val="0070C0"/>
                </a:solidFill>
                <a:latin typeface="Georgia" pitchFamily="18" charset="0"/>
              </a:rPr>
              <a:t>s(1-p)=0</a:t>
            </a:r>
          </a:p>
          <a:p>
            <a:r>
              <a:rPr lang="cs-CZ" i="1" dirty="0" smtClean="0">
                <a:solidFill>
                  <a:srgbClr val="0070C0"/>
                </a:solidFill>
                <a:latin typeface="Georgia" pitchFamily="18" charset="0"/>
              </a:rPr>
              <a:t>S e P: sp=0</a:t>
            </a:r>
          </a:p>
          <a:p>
            <a:r>
              <a:rPr lang="cs-CZ" i="1" dirty="0" smtClean="0">
                <a:solidFill>
                  <a:srgbClr val="0070C0"/>
                </a:solidFill>
                <a:latin typeface="Georgia" pitchFamily="18" charset="0"/>
              </a:rPr>
              <a:t>S i P:  sp≠0</a:t>
            </a:r>
          </a:p>
          <a:p>
            <a:r>
              <a:rPr lang="cs-CZ" i="1" dirty="0" smtClean="0">
                <a:solidFill>
                  <a:srgbClr val="0070C0"/>
                </a:solidFill>
                <a:latin typeface="Georgia" pitchFamily="18" charset="0"/>
              </a:rPr>
              <a:t>S o P: s(1-p)≠0</a:t>
            </a:r>
          </a:p>
          <a:p>
            <a:endParaRPr lang="cs-CZ" i="1" dirty="0">
              <a:solidFill>
                <a:srgbClr val="0070C0"/>
              </a:solidFill>
              <a:latin typeface="Georgia" pitchFamily="18" charset="0"/>
            </a:endParaRPr>
          </a:p>
        </p:txBody>
      </p:sp>
      <p:sp>
        <p:nvSpPr>
          <p:cNvPr id="16" name="TextovéPole 15"/>
          <p:cNvSpPr txBox="1"/>
          <p:nvPr/>
        </p:nvSpPr>
        <p:spPr>
          <a:xfrm>
            <a:off x="4860032" y="1412776"/>
            <a:ext cx="3863558" cy="1200329"/>
          </a:xfrm>
          <a:prstGeom prst="rect">
            <a:avLst/>
          </a:prstGeom>
          <a:noFill/>
        </p:spPr>
        <p:txBody>
          <a:bodyPr wrap="none" rtlCol="0">
            <a:spAutoFit/>
          </a:bodyPr>
          <a:lstStyle/>
          <a:p>
            <a:r>
              <a:rPr lang="cs-CZ" dirty="0" smtClean="0">
                <a:latin typeface="Georgia" pitchFamily="18" charset="0"/>
              </a:rPr>
              <a:t>Po odstranění nadbytečných variant</a:t>
            </a:r>
          </a:p>
          <a:p>
            <a:r>
              <a:rPr lang="cs-CZ" dirty="0" smtClean="0">
                <a:latin typeface="Georgia" pitchFamily="18" charset="0"/>
              </a:rPr>
              <a:t>zůstává 8 sylogismů:</a:t>
            </a:r>
          </a:p>
          <a:p>
            <a:r>
              <a:rPr lang="cs-CZ" i="1" dirty="0" smtClean="0">
                <a:solidFill>
                  <a:srgbClr val="0070C0"/>
                </a:solidFill>
                <a:latin typeface="Georgia" pitchFamily="18" charset="0"/>
              </a:rPr>
              <a:t>aaa, eae, aii, eio, aoo, aai, eao, oao</a:t>
            </a:r>
          </a:p>
          <a:p>
            <a:r>
              <a:rPr lang="cs-CZ" dirty="0" smtClean="0">
                <a:latin typeface="Georgia" pitchFamily="18" charset="0"/>
              </a:rPr>
              <a:t>Jsou zde dva nesprávné! </a:t>
            </a:r>
            <a:r>
              <a:rPr lang="cs-CZ" sz="1200" dirty="0" smtClean="0">
                <a:latin typeface="Georgia" pitchFamily="18" charset="0"/>
              </a:rPr>
              <a:t>(2</a:t>
            </a:r>
            <a:r>
              <a:rPr lang="en-US" sz="1200" dirty="0" smtClean="0">
                <a:latin typeface="Georgia" pitchFamily="18" charset="0"/>
              </a:rPr>
              <a:t>000 let</a:t>
            </a:r>
            <a:r>
              <a:rPr lang="cs-CZ" sz="1200" dirty="0" smtClean="0">
                <a:latin typeface="Georgia" pitchFamily="18" charset="0"/>
              </a:rPr>
              <a:t>)</a:t>
            </a:r>
            <a:endParaRPr lang="cs-CZ" sz="1200" dirty="0">
              <a:latin typeface="Georgia" pitchFamily="18"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611560" y="1268760"/>
            <a:ext cx="8208912" cy="5324535"/>
          </a:xfrm>
          <a:prstGeom prst="rect">
            <a:avLst/>
          </a:prstGeom>
        </p:spPr>
        <p:txBody>
          <a:bodyPr wrap="square">
            <a:spAutoFit/>
          </a:bodyPr>
          <a:lstStyle/>
          <a:p>
            <a:pP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cs-CZ" sz="1000" i="1" dirty="0" smtClean="0">
              <a:solidFill>
                <a:srgbClr val="000000"/>
              </a:solidFill>
              <a:latin typeface="Times New Roman" pitchFamily="18" charset="0"/>
              <a:cs typeface="Times New Roman" pitchFamily="18" charset="0"/>
            </a:endParaRPr>
          </a:p>
          <a:p>
            <a:pP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dirty="0" smtClean="0">
                <a:solidFill>
                  <a:srgbClr val="000000"/>
                </a:solidFill>
                <a:latin typeface="Georgia" pitchFamily="18" charset="0"/>
                <a:cs typeface="Times New Roman" pitchFamily="18" charset="0"/>
              </a:rPr>
              <a:t>Megarikové  </a:t>
            </a:r>
            <a:r>
              <a:rPr lang="cs-CZ" i="1" dirty="0" smtClean="0">
                <a:solidFill>
                  <a:srgbClr val="FF0000"/>
                </a:solidFill>
                <a:latin typeface="Georgia" pitchFamily="18" charset="0"/>
                <a:cs typeface="Times New Roman" pitchFamily="18" charset="0"/>
              </a:rPr>
              <a:t>Diodóros Kronos († 307 př. n. l.)</a:t>
            </a:r>
            <a:r>
              <a:rPr lang="cs-CZ" i="1" dirty="0" smtClean="0">
                <a:solidFill>
                  <a:srgbClr val="000000"/>
                </a:solidFill>
                <a:latin typeface="Georgia" pitchFamily="18" charset="0"/>
                <a:cs typeface="Times New Roman" pitchFamily="18" charset="0"/>
              </a:rPr>
              <a:t>  </a:t>
            </a:r>
            <a:r>
              <a:rPr lang="cs-CZ" dirty="0" smtClean="0">
                <a:solidFill>
                  <a:srgbClr val="000000"/>
                </a:solidFill>
                <a:latin typeface="Georgia" pitchFamily="18" charset="0"/>
                <a:cs typeface="Times New Roman" pitchFamily="18" charset="0"/>
              </a:rPr>
              <a:t>a  </a:t>
            </a:r>
            <a:r>
              <a:rPr lang="cs-CZ" i="1" dirty="0" smtClean="0">
                <a:solidFill>
                  <a:srgbClr val="FF0000"/>
                </a:solidFill>
                <a:latin typeface="Georgia" pitchFamily="18" charset="0"/>
                <a:cs typeface="Times New Roman" pitchFamily="18" charset="0"/>
              </a:rPr>
              <a:t>Filón (poč. 3. stol. př. n. l.)</a:t>
            </a:r>
            <a:r>
              <a:rPr lang="cs-CZ" dirty="0" smtClean="0">
                <a:solidFill>
                  <a:srgbClr val="FF0000"/>
                </a:solidFill>
                <a:latin typeface="Georgia" pitchFamily="18" charset="0"/>
                <a:cs typeface="Times New Roman" pitchFamily="18" charset="0"/>
              </a:rPr>
              <a:t> </a:t>
            </a:r>
            <a:r>
              <a:rPr lang="cs-CZ" dirty="0" smtClean="0">
                <a:solidFill>
                  <a:srgbClr val="000000"/>
                </a:solidFill>
                <a:latin typeface="Georgia" pitchFamily="18" charset="0"/>
                <a:cs typeface="Times New Roman" pitchFamily="18" charset="0"/>
              </a:rPr>
              <a:t>– podali první ucelený výklad implikace.  </a:t>
            </a:r>
          </a:p>
          <a:p>
            <a:pPr defTabSz="360000">
              <a:buClr>
                <a:srgbClr val="000000"/>
              </a:buClr>
              <a:buFont typeface="Arial" pitchFamily="34" charset="0"/>
              <a:buChar char="•"/>
            </a:pPr>
            <a:r>
              <a:rPr lang="cs-CZ" sz="1400" dirty="0" smtClean="0">
                <a:solidFill>
                  <a:srgbClr val="000000"/>
                </a:solidFill>
                <a:latin typeface="Georgia" pitchFamily="18" charset="0"/>
                <a:cs typeface="Times New Roman" pitchFamily="18" charset="0"/>
              </a:rPr>
              <a:t>   	Megarikové nerozlišovali mezi implikací jako logickou operací a implikačním výrokem, který jej 	jejím konkrétním výsledkem. Toto rozlišení bylo zavedeno teprve v moderní logice. Výrazem 	</a:t>
            </a:r>
            <a:r>
              <a:rPr lang="cs-CZ" sz="1400" i="1" dirty="0" smtClean="0">
                <a:solidFill>
                  <a:srgbClr val="0070C0"/>
                </a:solidFill>
                <a:latin typeface="Georgia" pitchFamily="18" charset="0"/>
                <a:cs typeface="Times New Roman" pitchFamily="18" charset="0"/>
              </a:rPr>
              <a:t>synémmeon </a:t>
            </a:r>
            <a:r>
              <a:rPr lang="cs-CZ" sz="1400" dirty="0" smtClean="0">
                <a:latin typeface="Georgia" pitchFamily="18" charset="0"/>
                <a:cs typeface="Times New Roman" pitchFamily="18" charset="0"/>
              </a:rPr>
              <a:t>označovali megarikové jak konkrétní implikační výroky, tak i to, co dnes nazýváme 	jejich logickou formou</a:t>
            </a:r>
          </a:p>
          <a:p>
            <a:pPr defTabSz="360000">
              <a:buClr>
                <a:srgbClr val="000000"/>
              </a:buClr>
              <a:buFont typeface="Arial" pitchFamily="34" charset="0"/>
              <a:buChar char="•"/>
            </a:pPr>
            <a:r>
              <a:rPr lang="cs-CZ" sz="1400" dirty="0" smtClean="0">
                <a:latin typeface="Georgia" pitchFamily="18" charset="0"/>
                <a:cs typeface="Times New Roman" pitchFamily="18" charset="0"/>
              </a:rPr>
              <a:t>       Pokud šlo o pravdivost a nepravdivost implikace, názory Diodóra Krona a Filóna se rozcházely  </a:t>
            </a:r>
          </a:p>
          <a:p>
            <a:pPr defTabSz="360000">
              <a:buClr>
                <a:srgbClr val="000000"/>
              </a:buClr>
              <a:buFont typeface="Arial" pitchFamily="34" charset="0"/>
              <a:buChar char="•"/>
            </a:pPr>
            <a:r>
              <a:rPr lang="cs-CZ" sz="1400" dirty="0" smtClean="0">
                <a:latin typeface="Georgia" pitchFamily="18" charset="0"/>
                <a:cs typeface="Times New Roman" pitchFamily="18" charset="0"/>
              </a:rPr>
              <a:t>       </a:t>
            </a:r>
            <a:r>
              <a:rPr lang="cs-CZ" sz="1400" dirty="0" smtClean="0">
                <a:solidFill>
                  <a:srgbClr val="FF0000"/>
                </a:solidFill>
                <a:latin typeface="Georgia" pitchFamily="18" charset="0"/>
                <a:cs typeface="Times New Roman" pitchFamily="18" charset="0"/>
              </a:rPr>
              <a:t>FILÓN </a:t>
            </a:r>
            <a:r>
              <a:rPr lang="cs-CZ" sz="1400" dirty="0" smtClean="0">
                <a:latin typeface="Georgia" pitchFamily="18" charset="0"/>
                <a:cs typeface="Times New Roman" pitchFamily="18" charset="0"/>
              </a:rPr>
              <a:t>– implikace je nepravdivá pouze tehdy, je-li v ní první výrok </a:t>
            </a:r>
            <a:r>
              <a:rPr lang="cs-CZ" sz="1400" dirty="0" smtClean="0">
                <a:solidFill>
                  <a:srgbClr val="0070C0"/>
                </a:solidFill>
                <a:latin typeface="Georgia" pitchFamily="18" charset="0"/>
                <a:cs typeface="Times New Roman" pitchFamily="18" charset="0"/>
              </a:rPr>
              <a:t>(</a:t>
            </a:r>
            <a:r>
              <a:rPr lang="cs-CZ" sz="1400" i="1" dirty="0" smtClean="0">
                <a:solidFill>
                  <a:srgbClr val="0070C0"/>
                </a:solidFill>
                <a:latin typeface="Georgia" pitchFamily="18" charset="0"/>
                <a:cs typeface="Times New Roman" pitchFamily="18" charset="0"/>
              </a:rPr>
              <a:t>antecedent, to próton, to 	hegúmenom</a:t>
            </a:r>
            <a:r>
              <a:rPr lang="cs-CZ" sz="1400" dirty="0" smtClean="0">
                <a:solidFill>
                  <a:srgbClr val="0070C0"/>
                </a:solidFill>
                <a:latin typeface="Georgia" pitchFamily="18" charset="0"/>
                <a:cs typeface="Times New Roman" pitchFamily="18" charset="0"/>
              </a:rPr>
              <a:t>)</a:t>
            </a:r>
            <a:r>
              <a:rPr lang="cs-CZ" sz="1400" dirty="0" smtClean="0">
                <a:latin typeface="Georgia" pitchFamily="18" charset="0"/>
                <a:cs typeface="Times New Roman" pitchFamily="18" charset="0"/>
              </a:rPr>
              <a:t>	pravdivý a druhý výrok </a:t>
            </a:r>
            <a:r>
              <a:rPr lang="cs-CZ" sz="1400" i="1" dirty="0" smtClean="0">
                <a:solidFill>
                  <a:srgbClr val="0070C0"/>
                </a:solidFill>
                <a:latin typeface="Georgia" pitchFamily="18" charset="0"/>
                <a:cs typeface="Times New Roman" pitchFamily="18" charset="0"/>
              </a:rPr>
              <a:t>(konsekvent, to deuteron, to légon) </a:t>
            </a:r>
            <a:r>
              <a:rPr lang="cs-CZ" sz="1400" dirty="0" smtClean="0">
                <a:latin typeface="Georgia" pitchFamily="18" charset="0"/>
                <a:cs typeface="Times New Roman" pitchFamily="18" charset="0"/>
              </a:rPr>
              <a:t>nepravdivý. Ve všech 	ostatních případech pokládal Filón implikaci za pravdivou</a:t>
            </a:r>
          </a:p>
          <a:p>
            <a:pPr defTabSz="360000">
              <a:buClr>
                <a:srgbClr val="000000"/>
              </a:buClr>
              <a:buFont typeface="Arial" pitchFamily="34" charset="0"/>
              <a:buChar char="•"/>
            </a:pPr>
            <a:r>
              <a:rPr lang="cs-CZ" sz="1400" dirty="0" smtClean="0">
                <a:latin typeface="Georgia" pitchFamily="18" charset="0"/>
                <a:cs typeface="Times New Roman" pitchFamily="18" charset="0"/>
              </a:rPr>
              <a:t>       Pravdivostní hodnota implikace může být podle Filónova pojetí v některých případech 	</a:t>
            </a:r>
            <a:r>
              <a:rPr lang="cs-CZ" sz="1400" i="1" dirty="0" smtClean="0">
                <a:solidFill>
                  <a:srgbClr val="0070C0"/>
                </a:solidFill>
                <a:latin typeface="Georgia" pitchFamily="18" charset="0"/>
                <a:cs typeface="Times New Roman" pitchFamily="18" charset="0"/>
              </a:rPr>
              <a:t>konstantní,</a:t>
            </a:r>
            <a:r>
              <a:rPr lang="cs-CZ" sz="1400" dirty="0" smtClean="0">
                <a:latin typeface="Georgia" pitchFamily="18" charset="0"/>
                <a:cs typeface="Times New Roman" pitchFamily="18" charset="0"/>
              </a:rPr>
              <a:t> ale v 	jiných se může měnit. </a:t>
            </a:r>
            <a:r>
              <a:rPr lang="cs-CZ" sz="1400" i="1" dirty="0" smtClean="0">
                <a:solidFill>
                  <a:srgbClr val="0070C0"/>
                </a:solidFill>
                <a:latin typeface="Georgia" pitchFamily="18" charset="0"/>
                <a:cs typeface="Times New Roman" pitchFamily="18" charset="0"/>
              </a:rPr>
              <a:t>Variabilní </a:t>
            </a:r>
            <a:r>
              <a:rPr lang="cs-CZ" sz="1400" dirty="0" smtClean="0">
                <a:latin typeface="Georgia" pitchFamily="18" charset="0"/>
                <a:cs typeface="Times New Roman" pitchFamily="18" charset="0"/>
              </a:rPr>
              <a:t>pravdivostní hodnotu  má implikace  	</a:t>
            </a:r>
            <a:r>
              <a:rPr lang="cs-CZ" sz="1400" i="1" dirty="0" smtClean="0">
                <a:solidFill>
                  <a:srgbClr val="0070C0"/>
                </a:solidFill>
                <a:latin typeface="Georgia" pitchFamily="18" charset="0"/>
                <a:cs typeface="Times New Roman" pitchFamily="18" charset="0"/>
              </a:rPr>
              <a:t>„jestliže je den, je noc“</a:t>
            </a:r>
            <a:r>
              <a:rPr lang="cs-CZ" sz="1400" i="1" dirty="0" smtClean="0">
                <a:latin typeface="Georgia" pitchFamily="18" charset="0"/>
                <a:cs typeface="Times New Roman" pitchFamily="18" charset="0"/>
              </a:rPr>
              <a:t>, </a:t>
            </a:r>
            <a:r>
              <a:rPr lang="cs-CZ" sz="1400" dirty="0" smtClean="0">
                <a:latin typeface="Georgia" pitchFamily="18" charset="0"/>
                <a:cs typeface="Times New Roman" pitchFamily="18" charset="0"/>
              </a:rPr>
              <a:t>která je 	pro dobu, kdy je noc, pravdivá, pro dobu, kdy je den, nepravdivá</a:t>
            </a:r>
          </a:p>
          <a:p>
            <a:pPr defTabSz="360000">
              <a:buClr>
                <a:srgbClr val="000000"/>
              </a:buClr>
              <a:buFont typeface="Arial" pitchFamily="34" charset="0"/>
              <a:buChar char="•"/>
            </a:pPr>
            <a:r>
              <a:rPr lang="cs-CZ" sz="1400" dirty="0" smtClean="0">
                <a:solidFill>
                  <a:srgbClr val="0070C0"/>
                </a:solidFill>
                <a:latin typeface="Georgia" pitchFamily="18" charset="0"/>
                <a:cs typeface="Times New Roman" pitchFamily="18" charset="0"/>
              </a:rPr>
              <a:t>       </a:t>
            </a:r>
            <a:r>
              <a:rPr lang="cs-CZ" sz="1400" dirty="0" smtClean="0">
                <a:latin typeface="Georgia" pitchFamily="18" charset="0"/>
                <a:cs typeface="Times New Roman" pitchFamily="18" charset="0"/>
              </a:rPr>
              <a:t>Filónovo pojetí, podle něhož je pravdivostní hodnota implikačního výroku závislá výhradně na 	materiálně pojatých pravdivostních hodnotách antecedentu a konsekventu, se plně shoduje s dnes 	nejrozšířenější koncepcí tohoto spojení, tj. s </a:t>
            </a:r>
            <a:r>
              <a:rPr lang="cs-CZ" sz="1400" i="1" dirty="0" smtClean="0">
                <a:solidFill>
                  <a:srgbClr val="0070C0"/>
                </a:solidFill>
                <a:latin typeface="Georgia" pitchFamily="18" charset="0"/>
                <a:cs typeface="Times New Roman" pitchFamily="18" charset="0"/>
              </a:rPr>
              <a:t>materiální implikací </a:t>
            </a:r>
            <a:r>
              <a:rPr lang="cs-CZ" sz="1400" dirty="0" smtClean="0">
                <a:latin typeface="Georgia" pitchFamily="18" charset="0"/>
                <a:cs typeface="Times New Roman" pitchFamily="18" charset="0"/>
              </a:rPr>
              <a:t>moderní logiky</a:t>
            </a:r>
          </a:p>
          <a:p>
            <a:pPr defTabSz="360000">
              <a:buClr>
                <a:srgbClr val="000000"/>
              </a:buClr>
              <a:buFont typeface="Arial" pitchFamily="34" charset="0"/>
              <a:buChar char="•"/>
            </a:pPr>
            <a:r>
              <a:rPr lang="cs-CZ" sz="1400" dirty="0" smtClean="0">
                <a:solidFill>
                  <a:srgbClr val="0070C0"/>
                </a:solidFill>
                <a:latin typeface="Georgia" pitchFamily="18" charset="0"/>
                <a:cs typeface="Times New Roman" pitchFamily="18" charset="0"/>
              </a:rPr>
              <a:t>       </a:t>
            </a:r>
            <a:r>
              <a:rPr lang="cs-CZ" sz="1400" dirty="0" smtClean="0">
                <a:solidFill>
                  <a:srgbClr val="FF0000"/>
                </a:solidFill>
                <a:latin typeface="Georgia" pitchFamily="18" charset="0"/>
                <a:cs typeface="Times New Roman" pitchFamily="18" charset="0"/>
              </a:rPr>
              <a:t>DIODÓROS</a:t>
            </a:r>
            <a:r>
              <a:rPr lang="cs-CZ" sz="1400" dirty="0" smtClean="0">
                <a:latin typeface="Georgia" pitchFamily="18" charset="0"/>
                <a:cs typeface="Times New Roman" pitchFamily="18" charset="0"/>
              </a:rPr>
              <a:t> – odmítal Filónovo pojetí implikace  a implikace s variabilní pravdivostní hodnotou 	pokládal 	za nepravdivé.  Podle starších výkladů je Diodórovu implikaci nutno chápat jako 	antickou obdobu tzv. 	</a:t>
            </a:r>
            <a:r>
              <a:rPr lang="cs-CZ" sz="1400" dirty="0" smtClean="0">
                <a:solidFill>
                  <a:srgbClr val="FF0000"/>
                </a:solidFill>
                <a:latin typeface="Georgia" pitchFamily="18" charset="0"/>
                <a:cs typeface="Times New Roman" pitchFamily="18" charset="0"/>
              </a:rPr>
              <a:t>striktní implikace</a:t>
            </a:r>
            <a:r>
              <a:rPr lang="cs-CZ" sz="1400" dirty="0" smtClean="0">
                <a:latin typeface="Georgia" pitchFamily="18" charset="0"/>
                <a:cs typeface="Times New Roman" pitchFamily="18" charset="0"/>
              </a:rPr>
              <a:t>, jak ji zavedl v moderní logice </a:t>
            </a:r>
            <a:r>
              <a:rPr lang="cs-CZ" sz="1400" dirty="0" smtClean="0">
                <a:solidFill>
                  <a:srgbClr val="0070C0"/>
                </a:solidFill>
                <a:latin typeface="Georgia" pitchFamily="18" charset="0"/>
                <a:cs typeface="Times New Roman" pitchFamily="18" charset="0"/>
              </a:rPr>
              <a:t>C. I. Lewis</a:t>
            </a:r>
            <a:r>
              <a:rPr lang="cs-CZ" sz="1400" dirty="0" smtClean="0">
                <a:latin typeface="Georgia" pitchFamily="18" charset="0"/>
                <a:cs typeface="Times New Roman" pitchFamily="18" charset="0"/>
              </a:rPr>
              <a:t>.  </a:t>
            </a:r>
            <a:r>
              <a:rPr lang="cs-CZ" sz="1400" dirty="0" smtClean="0">
                <a:solidFill>
                  <a:srgbClr val="FF0000"/>
                </a:solidFill>
                <a:latin typeface="Georgia" pitchFamily="18" charset="0"/>
                <a:cs typeface="Times New Roman" pitchFamily="18" charset="0"/>
              </a:rPr>
              <a:t> </a:t>
            </a:r>
            <a:r>
              <a:rPr lang="cs-CZ" sz="1400" dirty="0" smtClean="0">
                <a:latin typeface="Georgia" pitchFamily="18" charset="0"/>
                <a:cs typeface="Times New Roman" pitchFamily="18" charset="0"/>
              </a:rPr>
              <a:t>   </a:t>
            </a:r>
          </a:p>
          <a:p>
            <a:pPr defTabSz="360000">
              <a:buClr>
                <a:srgbClr val="000000"/>
              </a:buClr>
              <a:buFont typeface="Arial" pitchFamily="34" charset="0"/>
              <a:buChar char="•"/>
            </a:pPr>
            <a:endParaRPr lang="cs-CZ" sz="1400" dirty="0" smtClean="0">
              <a:latin typeface="Georgia" pitchFamily="18" charset="0"/>
              <a:cs typeface="Times New Roman" pitchFamily="18" charset="0"/>
            </a:endParaRPr>
          </a:p>
          <a:p>
            <a:pPr defTabSz="360000">
              <a:buClr>
                <a:srgbClr val="000000"/>
              </a:buClr>
            </a:pPr>
            <a:r>
              <a:rPr lang="cs-CZ" sz="1400" dirty="0" smtClean="0">
                <a:latin typeface="Georgia" pitchFamily="18" charset="0"/>
                <a:cs typeface="Times New Roman" pitchFamily="18" charset="0"/>
              </a:rPr>
              <a:t>Jádrem sporu o výklad implikace mezi Didodórem a Filónem bylo odlišné chápání vztahu mezi antecedentem a konsekventem v implikaci. Pro označení tohoto vztahu užívali megarikové termín </a:t>
            </a:r>
            <a:r>
              <a:rPr lang="cs-CZ" sz="1400" i="1" dirty="0" smtClean="0">
                <a:solidFill>
                  <a:srgbClr val="FF0000"/>
                </a:solidFill>
                <a:latin typeface="Georgia" pitchFamily="18" charset="0"/>
                <a:cs typeface="Times New Roman" pitchFamily="18" charset="0"/>
              </a:rPr>
              <a:t>akolúthia</a:t>
            </a:r>
            <a:r>
              <a:rPr lang="cs-CZ" sz="1400" dirty="0" smtClean="0">
                <a:latin typeface="Georgia" pitchFamily="18" charset="0"/>
                <a:cs typeface="Times New Roman" pitchFamily="18" charset="0"/>
              </a:rPr>
              <a:t> (</a:t>
            </a:r>
            <a:r>
              <a:rPr lang="cs-CZ" sz="1400" i="1" dirty="0" smtClean="0">
                <a:latin typeface="Georgia" pitchFamily="18" charset="0"/>
                <a:cs typeface="Times New Roman" pitchFamily="18" charset="0"/>
              </a:rPr>
              <a:t>vyplývání</a:t>
            </a:r>
            <a:r>
              <a:rPr lang="cs-CZ" sz="1400" dirty="0" smtClean="0">
                <a:latin typeface="Georgia" pitchFamily="18" charset="0"/>
                <a:cs typeface="Times New Roman" pitchFamily="18" charset="0"/>
              </a:rPr>
              <a:t>).</a:t>
            </a:r>
            <a:endParaRPr lang="cs-CZ" sz="1400" dirty="0" smtClean="0">
              <a:solidFill>
                <a:srgbClr val="000000"/>
              </a:solidFill>
              <a:latin typeface="Georgia" pitchFamily="18" charset="0"/>
              <a:cs typeface="Times New Roman" pitchFamily="18" charset="0"/>
            </a:endParaRPr>
          </a:p>
        </p:txBody>
      </p:sp>
      <p:sp>
        <p:nvSpPr>
          <p:cNvPr id="3" name="TextovéPole 2"/>
          <p:cNvSpPr txBox="1"/>
          <p:nvPr/>
        </p:nvSpPr>
        <p:spPr>
          <a:xfrm>
            <a:off x="1907704" y="260648"/>
            <a:ext cx="5808000" cy="861774"/>
          </a:xfrm>
          <a:prstGeom prst="rect">
            <a:avLst/>
          </a:prstGeom>
          <a:noFill/>
        </p:spPr>
        <p:txBody>
          <a:bodyPr wrap="none" rtlCol="0">
            <a:spAutoFit/>
          </a:bodyPr>
          <a:lstStyle/>
          <a:p>
            <a:pP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3600" dirty="0" smtClean="0">
                <a:solidFill>
                  <a:srgbClr val="0070C0"/>
                </a:solidFill>
                <a:latin typeface="Georgia" pitchFamily="18" charset="0"/>
                <a:cs typeface="Times New Roman" pitchFamily="18" charset="0"/>
              </a:rPr>
              <a:t>MEGARSKÁ ŠKOLA</a:t>
            </a:r>
          </a:p>
          <a:p>
            <a:pP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1400" dirty="0" smtClean="0">
                <a:solidFill>
                  <a:srgbClr val="000000"/>
                </a:solidFill>
                <a:latin typeface="Georgia" pitchFamily="18" charset="0"/>
                <a:cs typeface="Times New Roman" pitchFamily="18" charset="0"/>
              </a:rPr>
              <a:t>Mráz, M.</a:t>
            </a:r>
            <a:r>
              <a:rPr lang="en-US" sz="1400" dirty="0" smtClean="0">
                <a:solidFill>
                  <a:srgbClr val="000000"/>
                </a:solidFill>
                <a:latin typeface="Georgia" pitchFamily="18" charset="0"/>
                <a:cs typeface="Times New Roman" pitchFamily="18" charset="0"/>
              </a:rPr>
              <a:t> </a:t>
            </a:r>
            <a:r>
              <a:rPr lang="cs-CZ" sz="1400" dirty="0" smtClean="0">
                <a:solidFill>
                  <a:srgbClr val="000000"/>
                </a:solidFill>
                <a:latin typeface="Georgia" pitchFamily="18" charset="0"/>
                <a:cs typeface="Times New Roman" pitchFamily="18" charset="0"/>
              </a:rPr>
              <a:t>(1988). </a:t>
            </a:r>
            <a:r>
              <a:rPr lang="cs-CZ" sz="1400" i="1" dirty="0" smtClean="0">
                <a:solidFill>
                  <a:srgbClr val="000000"/>
                </a:solidFill>
                <a:latin typeface="Georgia" pitchFamily="18" charset="0"/>
                <a:cs typeface="Times New Roman" pitchFamily="18" charset="0"/>
              </a:rPr>
              <a:t>K implikaci v Aristotelově logice. </a:t>
            </a:r>
            <a:r>
              <a:rPr lang="cs-CZ" sz="1400" dirty="0" smtClean="0">
                <a:solidFill>
                  <a:srgbClr val="000000"/>
                </a:solidFill>
                <a:latin typeface="Georgia" pitchFamily="18" charset="0"/>
                <a:cs typeface="Times New Roman" pitchFamily="18" charset="0"/>
              </a:rPr>
              <a:t>Praha: Academia.</a:t>
            </a:r>
            <a:endParaRPr lang="cs-CZ" sz="1400" dirty="0">
              <a:latin typeface="Georgia" pitchFamily="18"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395536" y="836712"/>
            <a:ext cx="8731878" cy="707886"/>
          </a:xfrm>
          <a:prstGeom prst="rect">
            <a:avLst/>
          </a:prstGeom>
        </p:spPr>
        <p:txBody>
          <a:bodyPr wrap="none">
            <a:spAutoFit/>
          </a:bodyPr>
          <a:lstStyle/>
          <a:p>
            <a:pP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2000" dirty="0" smtClean="0">
                <a:latin typeface="Georgia" pitchFamily="18" charset="0"/>
                <a:cs typeface="Times New Roman" pitchFamily="18" charset="0"/>
              </a:rPr>
              <a:t>Stoikové převzali od megarských logiků vymezení implikace jako složeného </a:t>
            </a:r>
          </a:p>
          <a:p>
            <a:pP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2000" dirty="0" smtClean="0">
                <a:latin typeface="Georgia" pitchFamily="18" charset="0"/>
                <a:cs typeface="Times New Roman" pitchFamily="18" charset="0"/>
              </a:rPr>
              <a:t>výroku vytvořeného pomocí spojky </a:t>
            </a:r>
            <a:r>
              <a:rPr lang="cs-CZ" sz="2000" i="1" dirty="0" smtClean="0">
                <a:solidFill>
                  <a:srgbClr val="0070C0"/>
                </a:solidFill>
                <a:latin typeface="Georgia" pitchFamily="18" charset="0"/>
                <a:cs typeface="Times New Roman" pitchFamily="18" charset="0"/>
              </a:rPr>
              <a:t>ei. </a:t>
            </a:r>
          </a:p>
        </p:txBody>
      </p:sp>
      <p:pic>
        <p:nvPicPr>
          <p:cNvPr id="54274" name="Picture 2"/>
          <p:cNvPicPr>
            <a:picLocks noChangeAspect="1" noChangeArrowheads="1"/>
          </p:cNvPicPr>
          <p:nvPr/>
        </p:nvPicPr>
        <p:blipFill>
          <a:blip r:embed="rId3" cstate="print"/>
          <a:srcRect/>
          <a:stretch>
            <a:fillRect/>
          </a:stretch>
        </p:blipFill>
        <p:spPr bwMode="auto">
          <a:xfrm>
            <a:off x="7020272" y="1556792"/>
            <a:ext cx="1610099" cy="2236248"/>
          </a:xfrm>
          <a:prstGeom prst="rect">
            <a:avLst/>
          </a:prstGeom>
          <a:noFill/>
          <a:ln w="9525">
            <a:noFill/>
            <a:miter lim="800000"/>
            <a:headEnd/>
            <a:tailEnd/>
          </a:ln>
        </p:spPr>
      </p:pic>
      <p:sp>
        <p:nvSpPr>
          <p:cNvPr id="4" name="Obdélník 3"/>
          <p:cNvSpPr/>
          <p:nvPr/>
        </p:nvSpPr>
        <p:spPr>
          <a:xfrm>
            <a:off x="395536" y="1556792"/>
            <a:ext cx="8424936" cy="4801314"/>
          </a:xfrm>
          <a:prstGeom prst="rect">
            <a:avLst/>
          </a:prstGeom>
        </p:spPr>
        <p:txBody>
          <a:bodyPr wrap="square">
            <a:spAutoFit/>
          </a:bodyPr>
          <a:lstStyle/>
          <a:p>
            <a:pPr algn="just"/>
            <a:r>
              <a:rPr lang="cs-CZ" sz="2400" b="1" dirty="0" smtClean="0">
                <a:solidFill>
                  <a:srgbClr val="FF0000"/>
                </a:solidFill>
                <a:latin typeface="Georgia" pitchFamily="18" charset="0"/>
                <a:cs typeface="Times New Roman" pitchFamily="18" charset="0"/>
              </a:rPr>
              <a:t>Chrysippos ze Sol </a:t>
            </a:r>
            <a:r>
              <a:rPr lang="cs-CZ" sz="2400" dirty="0" smtClean="0">
                <a:latin typeface="Georgia" pitchFamily="18" charset="0"/>
                <a:cs typeface="Times New Roman" pitchFamily="18" charset="0"/>
              </a:rPr>
              <a:t>(cca -281 -205 př. n. l.). </a:t>
            </a:r>
            <a:r>
              <a:rPr lang="cs-CZ" sz="1400" dirty="0" smtClean="0">
                <a:latin typeface="Georgia" pitchFamily="18" charset="0"/>
                <a:cs typeface="Times New Roman" pitchFamily="18" charset="0"/>
              </a:rPr>
              <a:t> </a:t>
            </a:r>
          </a:p>
          <a:p>
            <a:pPr algn="just">
              <a:buFont typeface="Arial" pitchFamily="34" charset="0"/>
              <a:buChar char="•"/>
            </a:pPr>
            <a:r>
              <a:rPr lang="cs-CZ" sz="1600" dirty="0" smtClean="0">
                <a:latin typeface="Georgia" pitchFamily="18" charset="0"/>
                <a:cs typeface="Times New Roman" pitchFamily="18" charset="0"/>
              </a:rPr>
              <a:t> </a:t>
            </a:r>
            <a:r>
              <a:rPr lang="cs-CZ" sz="1200" dirty="0" smtClean="0">
                <a:latin typeface="Georgia" pitchFamily="18" charset="0"/>
                <a:cs typeface="Times New Roman" pitchFamily="18" charset="0"/>
              </a:rPr>
              <a:t> </a:t>
            </a:r>
            <a:r>
              <a:rPr lang="cs-CZ" sz="1600" dirty="0" smtClean="0">
                <a:latin typeface="Georgia" pitchFamily="18" charset="0"/>
                <a:cs typeface="Times New Roman" pitchFamily="18" charset="0"/>
              </a:rPr>
              <a:t>je považován za organizátora a systematika celého stoického učení</a:t>
            </a:r>
          </a:p>
          <a:p>
            <a:pPr algn="just">
              <a:buFont typeface="Arial" pitchFamily="34" charset="0"/>
              <a:buChar char="•"/>
            </a:pPr>
            <a:r>
              <a:rPr lang="cs-CZ" sz="1600" dirty="0" smtClean="0">
                <a:latin typeface="Georgia" pitchFamily="18" charset="0"/>
                <a:cs typeface="Times New Roman" pitchFamily="18" charset="0"/>
              </a:rPr>
              <a:t>  rozvedl a projasnil Zenónovo učení</a:t>
            </a:r>
          </a:p>
          <a:p>
            <a:pPr algn="just">
              <a:buFont typeface="Arial" pitchFamily="34" charset="0"/>
              <a:buChar char="•"/>
            </a:pPr>
            <a:r>
              <a:rPr lang="cs-CZ" sz="1600" dirty="0" smtClean="0">
                <a:latin typeface="Georgia" pitchFamily="18" charset="0"/>
                <a:cs typeface="Times New Roman" pitchFamily="18" charset="0"/>
              </a:rPr>
              <a:t>  provedl mnoho inovací, obzvláště v logice</a:t>
            </a:r>
            <a:endParaRPr lang="cs-CZ" sz="1400" dirty="0" smtClean="0">
              <a:latin typeface="Georgia" pitchFamily="18" charset="0"/>
              <a:cs typeface="Times New Roman" pitchFamily="18" charset="0"/>
            </a:endParaRPr>
          </a:p>
          <a:p>
            <a:pPr algn="just"/>
            <a:endParaRPr lang="cs-CZ" sz="1200" dirty="0" smtClean="0">
              <a:latin typeface="Georgia" pitchFamily="18" charset="0"/>
              <a:cs typeface="Times New Roman" pitchFamily="18" charset="0"/>
            </a:endParaRPr>
          </a:p>
          <a:p>
            <a:pPr algn="just"/>
            <a:r>
              <a:rPr lang="cs-CZ" sz="1400" dirty="0" smtClean="0">
                <a:latin typeface="Georgia" pitchFamily="18" charset="0"/>
                <a:cs typeface="Times New Roman" pitchFamily="18" charset="0"/>
              </a:rPr>
              <a:t>Mezi stoiky byly nejrozšířenější dva odlišné výklady vztahu antecedentu a konsekventu</a:t>
            </a:r>
          </a:p>
          <a:p>
            <a:pPr algn="just"/>
            <a:r>
              <a:rPr lang="cs-CZ" sz="1400" dirty="0" smtClean="0">
                <a:latin typeface="Georgia" pitchFamily="18" charset="0"/>
                <a:cs typeface="Times New Roman" pitchFamily="18" charset="0"/>
              </a:rPr>
              <a:t> v implikaci. Podle jednoho se uznávaly za pravdivé jen ty implikace, mezi jejichž </a:t>
            </a:r>
          </a:p>
          <a:p>
            <a:pPr algn="just"/>
            <a:r>
              <a:rPr lang="cs-CZ" sz="1400" dirty="0" smtClean="0">
                <a:latin typeface="Georgia" pitchFamily="18" charset="0"/>
                <a:cs typeface="Times New Roman" pitchFamily="18" charset="0"/>
              </a:rPr>
              <a:t>antecedentem a konsekventem byla tzv. souvislost </a:t>
            </a:r>
            <a:r>
              <a:rPr lang="cs-CZ" sz="1400" i="1" dirty="0" smtClean="0">
                <a:solidFill>
                  <a:srgbClr val="FF0000"/>
                </a:solidFill>
                <a:latin typeface="Georgia" pitchFamily="18" charset="0"/>
                <a:cs typeface="Times New Roman" pitchFamily="18" charset="0"/>
              </a:rPr>
              <a:t>(synartésis). </a:t>
            </a:r>
            <a:r>
              <a:rPr lang="cs-CZ" sz="1400" dirty="0" smtClean="0">
                <a:latin typeface="Georgia" pitchFamily="18" charset="0"/>
                <a:cs typeface="Times New Roman" pitchFamily="18" charset="0"/>
              </a:rPr>
              <a:t>Stoupenci druhého </a:t>
            </a:r>
          </a:p>
          <a:p>
            <a:pPr algn="just"/>
            <a:r>
              <a:rPr lang="cs-CZ" sz="1400" dirty="0" smtClean="0">
                <a:latin typeface="Georgia" pitchFamily="18" charset="0"/>
                <a:cs typeface="Times New Roman" pitchFamily="18" charset="0"/>
              </a:rPr>
              <a:t>výkladu  pokládali za podmínku pravdivosti implikace tzv. sílu výrazu </a:t>
            </a:r>
            <a:r>
              <a:rPr lang="cs-CZ" sz="1400" i="1" dirty="0" smtClean="0">
                <a:solidFill>
                  <a:srgbClr val="FF0000"/>
                </a:solidFill>
                <a:latin typeface="Georgia" pitchFamily="18" charset="0"/>
                <a:cs typeface="Times New Roman" pitchFamily="18" charset="0"/>
              </a:rPr>
              <a:t>(</a:t>
            </a:r>
            <a:r>
              <a:rPr lang="cs-CZ" sz="1400" i="1" dirty="0" err="1" smtClean="0">
                <a:solidFill>
                  <a:srgbClr val="FF0000"/>
                </a:solidFill>
                <a:latin typeface="Georgia" pitchFamily="18" charset="0"/>
                <a:cs typeface="Times New Roman" pitchFamily="18" charset="0"/>
              </a:rPr>
              <a:t>emfasis</a:t>
            </a:r>
            <a:r>
              <a:rPr lang="cs-CZ" sz="1400" i="1" dirty="0" smtClean="0">
                <a:solidFill>
                  <a:srgbClr val="FF0000"/>
                </a:solidFill>
                <a:latin typeface="Georgia" pitchFamily="18" charset="0"/>
                <a:cs typeface="Times New Roman" pitchFamily="18" charset="0"/>
              </a:rPr>
              <a:t>),</a:t>
            </a:r>
          </a:p>
          <a:p>
            <a:pPr algn="just"/>
            <a:r>
              <a:rPr lang="cs-CZ" sz="1400" i="1" dirty="0" smtClean="0">
                <a:solidFill>
                  <a:srgbClr val="FF0000"/>
                </a:solidFill>
                <a:latin typeface="Georgia" pitchFamily="18" charset="0"/>
                <a:cs typeface="Times New Roman" pitchFamily="18" charset="0"/>
              </a:rPr>
              <a:t> </a:t>
            </a:r>
            <a:r>
              <a:rPr lang="cs-CZ" sz="1400" dirty="0" smtClean="0">
                <a:latin typeface="Georgia" pitchFamily="18" charset="0"/>
                <a:cs typeface="Times New Roman" pitchFamily="18" charset="0"/>
              </a:rPr>
              <a:t>danou tím, že konsekvent je potenciálně </a:t>
            </a:r>
            <a:r>
              <a:rPr lang="cs-CZ" sz="1400" i="1" dirty="0" smtClean="0">
                <a:solidFill>
                  <a:srgbClr val="FF0000"/>
                </a:solidFill>
                <a:latin typeface="Georgia" pitchFamily="18" charset="0"/>
                <a:cs typeface="Times New Roman" pitchFamily="18" charset="0"/>
              </a:rPr>
              <a:t>(dynamei) </a:t>
            </a:r>
            <a:r>
              <a:rPr lang="cs-CZ" sz="1400" dirty="0" smtClean="0">
                <a:latin typeface="Georgia" pitchFamily="18" charset="0"/>
                <a:cs typeface="Times New Roman" pitchFamily="18" charset="0"/>
              </a:rPr>
              <a:t>obsažen v antecendentu.</a:t>
            </a:r>
          </a:p>
          <a:p>
            <a:pPr algn="just"/>
            <a:endParaRPr lang="cs-CZ" sz="1400" dirty="0" smtClean="0">
              <a:latin typeface="Georgia" pitchFamily="18" charset="0"/>
              <a:cs typeface="Times New Roman" pitchFamily="18" charset="0"/>
            </a:endParaRPr>
          </a:p>
          <a:p>
            <a:pPr algn="just"/>
            <a:r>
              <a:rPr lang="cs-CZ" sz="1400" dirty="0" smtClean="0">
                <a:latin typeface="Georgia" pitchFamily="18" charset="0"/>
                <a:cs typeface="Times New Roman" pitchFamily="18" charset="0"/>
              </a:rPr>
              <a:t>Podle </a:t>
            </a:r>
            <a:r>
              <a:rPr lang="cs-CZ" sz="1400" dirty="0" smtClean="0">
                <a:solidFill>
                  <a:srgbClr val="0070C0"/>
                </a:solidFill>
                <a:latin typeface="Georgia" pitchFamily="18" charset="0"/>
                <a:cs typeface="Times New Roman" pitchFamily="18" charset="0"/>
              </a:rPr>
              <a:t>Diogénovy </a:t>
            </a:r>
            <a:r>
              <a:rPr lang="cs-CZ" sz="1400" dirty="0" smtClean="0">
                <a:latin typeface="Georgia" pitchFamily="18" charset="0"/>
                <a:cs typeface="Times New Roman" pitchFamily="18" charset="0"/>
              </a:rPr>
              <a:t>zprávy chápali stoikové konsekvent jako výrok, který vyplývá z antecedentu. Termínem </a:t>
            </a:r>
            <a:r>
              <a:rPr lang="cs-CZ" sz="1400" i="1" dirty="0" smtClean="0">
                <a:solidFill>
                  <a:srgbClr val="FF0000"/>
                </a:solidFill>
                <a:latin typeface="Georgia" pitchFamily="18" charset="0"/>
                <a:cs typeface="Times New Roman" pitchFamily="18" charset="0"/>
              </a:rPr>
              <a:t>akolúthon</a:t>
            </a:r>
            <a:r>
              <a:rPr lang="cs-CZ" sz="1400" dirty="0" smtClean="0">
                <a:latin typeface="Georgia" pitchFamily="18" charset="0"/>
                <a:cs typeface="Times New Roman" pitchFamily="18" charset="0"/>
              </a:rPr>
              <a:t> (</a:t>
            </a:r>
            <a:r>
              <a:rPr lang="cs-CZ" sz="1400" i="1" dirty="0" smtClean="0">
                <a:latin typeface="Georgia" pitchFamily="18" charset="0"/>
                <a:cs typeface="Times New Roman" pitchFamily="18" charset="0"/>
              </a:rPr>
              <a:t>to, co po něčem následuje, </a:t>
            </a:r>
            <a:r>
              <a:rPr lang="cs-CZ" sz="1400" dirty="0" smtClean="0">
                <a:latin typeface="Georgia" pitchFamily="18" charset="0"/>
                <a:cs typeface="Times New Roman" pitchFamily="18" charset="0"/>
              </a:rPr>
              <a:t>resp</a:t>
            </a:r>
            <a:r>
              <a:rPr lang="cs-CZ" sz="1400" i="1" dirty="0" smtClean="0">
                <a:latin typeface="Georgia" pitchFamily="18" charset="0"/>
                <a:cs typeface="Times New Roman" pitchFamily="18" charset="0"/>
              </a:rPr>
              <a:t>. to, co z něčeho vyplývá</a:t>
            </a:r>
            <a:r>
              <a:rPr lang="cs-CZ" sz="1400" dirty="0" smtClean="0">
                <a:latin typeface="Georgia" pitchFamily="18" charset="0"/>
                <a:cs typeface="Times New Roman" pitchFamily="18" charset="0"/>
              </a:rPr>
              <a:t>) zde není zřejmě vyjádřeno jen postavení konsekventu v implikaci, ale i to, že ve stoickém pojetí vyplývá konsekvent z antecedentu jako jeho důsledek.</a:t>
            </a:r>
          </a:p>
          <a:p>
            <a:pPr algn="just"/>
            <a:endParaRPr lang="cs-CZ" sz="1400" dirty="0" smtClean="0">
              <a:latin typeface="Georgia" pitchFamily="18" charset="0"/>
              <a:cs typeface="Times New Roman" pitchFamily="18" charset="0"/>
            </a:endParaRPr>
          </a:p>
          <a:p>
            <a:pPr algn="just"/>
            <a:r>
              <a:rPr lang="cs-CZ" dirty="0" smtClean="0">
                <a:latin typeface="Georgia" pitchFamily="18" charset="0"/>
                <a:cs typeface="Times New Roman" pitchFamily="18" charset="0"/>
              </a:rPr>
              <a:t>Stoikové se zasloužili i o vytvoření nové logiky v níž na rozdíl od Aristotela zvolili za jednotku logických operací věty, soudy, výroky. Tyto zásluhy byly oceněny až ve 20. století </a:t>
            </a:r>
            <a:r>
              <a:rPr lang="cs-CZ" dirty="0" smtClean="0">
                <a:solidFill>
                  <a:srgbClr val="0070C0"/>
                </a:solidFill>
                <a:latin typeface="Georgia" pitchFamily="18" charset="0"/>
                <a:cs typeface="Times New Roman" pitchFamily="18" charset="0"/>
              </a:rPr>
              <a:t>(</a:t>
            </a:r>
            <a:r>
              <a:rPr lang="cs-CZ" i="1" dirty="0" smtClean="0">
                <a:solidFill>
                  <a:srgbClr val="0070C0"/>
                </a:solidFill>
                <a:latin typeface="Georgia" pitchFamily="18" charset="0"/>
                <a:cs typeface="Times New Roman" pitchFamily="18" charset="0"/>
              </a:rPr>
              <a:t>Lukasiewicz)</a:t>
            </a:r>
            <a:r>
              <a:rPr lang="cs-CZ" dirty="0" smtClean="0">
                <a:solidFill>
                  <a:srgbClr val="0070C0"/>
                </a:solidFill>
                <a:latin typeface="Georgia" pitchFamily="18" charset="0"/>
                <a:cs typeface="Times New Roman" pitchFamily="18" charset="0"/>
              </a:rPr>
              <a:t>.</a:t>
            </a:r>
          </a:p>
          <a:p>
            <a:pPr algn="just"/>
            <a:endParaRPr lang="cs-CZ" sz="1400" i="1" dirty="0">
              <a:solidFill>
                <a:srgbClr val="FF0000"/>
              </a:solidFill>
              <a:latin typeface="Georgia" pitchFamily="18" charset="0"/>
              <a:cs typeface="Times New Roman" pitchFamily="18" charset="0"/>
            </a:endParaRPr>
          </a:p>
        </p:txBody>
      </p:sp>
      <p:sp>
        <p:nvSpPr>
          <p:cNvPr id="5" name="Obdélník 4"/>
          <p:cNvSpPr/>
          <p:nvPr/>
        </p:nvSpPr>
        <p:spPr>
          <a:xfrm>
            <a:off x="6948264" y="3717032"/>
            <a:ext cx="1922321" cy="307777"/>
          </a:xfrm>
          <a:prstGeom prst="rect">
            <a:avLst/>
          </a:prstGeom>
        </p:spPr>
        <p:txBody>
          <a:bodyPr wrap="square">
            <a:spAutoFit/>
          </a:bodyPr>
          <a:lstStyle/>
          <a:p>
            <a:pPr algn="ctr"/>
            <a:r>
              <a:rPr lang="cs-CZ" sz="1400" dirty="0" smtClean="0">
                <a:solidFill>
                  <a:srgbClr val="0070C0"/>
                </a:solidFill>
                <a:latin typeface="Times New Roman" pitchFamily="18" charset="0"/>
                <a:cs typeface="Times New Roman" pitchFamily="18" charset="0"/>
              </a:rPr>
              <a:t>Chrysippos ze Sol </a:t>
            </a:r>
            <a:endParaRPr lang="cs-CZ" sz="1400" dirty="0">
              <a:solidFill>
                <a:srgbClr val="0070C0"/>
              </a:solidFill>
            </a:endParaRPr>
          </a:p>
        </p:txBody>
      </p:sp>
      <p:sp>
        <p:nvSpPr>
          <p:cNvPr id="6" name="TextovéPole 5"/>
          <p:cNvSpPr txBox="1"/>
          <p:nvPr/>
        </p:nvSpPr>
        <p:spPr>
          <a:xfrm>
            <a:off x="2411760" y="188640"/>
            <a:ext cx="3168352" cy="646331"/>
          </a:xfrm>
          <a:prstGeom prst="rect">
            <a:avLst/>
          </a:prstGeom>
          <a:noFill/>
        </p:spPr>
        <p:txBody>
          <a:bodyPr wrap="square" rtlCol="0">
            <a:spAutoFit/>
          </a:bodyPr>
          <a:lstStyle/>
          <a:p>
            <a:r>
              <a:rPr lang="cs-CZ" sz="3600" dirty="0" smtClean="0">
                <a:solidFill>
                  <a:srgbClr val="0070C0"/>
                </a:solidFill>
                <a:latin typeface="Georgia" pitchFamily="18" charset="0"/>
                <a:cs typeface="Times New Roman" pitchFamily="18" charset="0"/>
              </a:rPr>
              <a:t>STOIKOVÉ</a:t>
            </a:r>
            <a:endParaRPr lang="cs-CZ" dirty="0">
              <a:solidFill>
                <a:srgbClr val="0070C0"/>
              </a:solidFill>
              <a:latin typeface="Georgia" pitchFamily="18"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395536" y="548680"/>
            <a:ext cx="8640960" cy="1077218"/>
          </a:xfrm>
          <a:prstGeom prst="rect">
            <a:avLst/>
          </a:prstGeom>
        </p:spPr>
        <p:txBody>
          <a:bodyPr wrap="square">
            <a:spAutoFit/>
          </a:bodyPr>
          <a:lstStyle/>
          <a:p>
            <a:pP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3200" dirty="0" smtClean="0">
                <a:solidFill>
                  <a:srgbClr val="0070C0"/>
                </a:solidFill>
                <a:latin typeface="Georgia" pitchFamily="18" charset="0"/>
                <a:cs typeface="Times New Roman" pitchFamily="18" charset="0"/>
              </a:rPr>
              <a:t>Porovnání mezi aristotelskou (peripatetickou) a megarsko </a:t>
            </a:r>
            <a:r>
              <a:rPr lang="en-US" sz="3200" dirty="0" smtClean="0">
                <a:solidFill>
                  <a:srgbClr val="0070C0"/>
                </a:solidFill>
                <a:latin typeface="Georgia" pitchFamily="18" charset="0"/>
                <a:cs typeface="Times New Roman" pitchFamily="18" charset="0"/>
              </a:rPr>
              <a:t>-</a:t>
            </a:r>
            <a:r>
              <a:rPr lang="cs-CZ" sz="3200" dirty="0" smtClean="0">
                <a:solidFill>
                  <a:srgbClr val="0070C0"/>
                </a:solidFill>
                <a:latin typeface="Georgia" pitchFamily="18" charset="0"/>
                <a:cs typeface="Times New Roman" pitchFamily="18" charset="0"/>
              </a:rPr>
              <a:t> </a:t>
            </a:r>
            <a:r>
              <a:rPr lang="en-US" sz="3200" dirty="0" smtClean="0">
                <a:solidFill>
                  <a:srgbClr val="0070C0"/>
                </a:solidFill>
                <a:latin typeface="Georgia" pitchFamily="18" charset="0"/>
                <a:cs typeface="Times New Roman" pitchFamily="18" charset="0"/>
              </a:rPr>
              <a:t>stoickou</a:t>
            </a:r>
            <a:r>
              <a:rPr lang="cs-CZ" sz="3200" dirty="0" smtClean="0">
                <a:solidFill>
                  <a:srgbClr val="0070C0"/>
                </a:solidFill>
                <a:latin typeface="Georgia" pitchFamily="18" charset="0"/>
                <a:cs typeface="Times New Roman" pitchFamily="18" charset="0"/>
              </a:rPr>
              <a:t> </a:t>
            </a:r>
            <a:r>
              <a:rPr lang="en-US" sz="3200" dirty="0" smtClean="0">
                <a:solidFill>
                  <a:srgbClr val="0070C0"/>
                </a:solidFill>
                <a:latin typeface="Georgia" pitchFamily="18" charset="0"/>
                <a:cs typeface="Times New Roman" pitchFamily="18" charset="0"/>
              </a:rPr>
              <a:t>tradic</a:t>
            </a:r>
            <a:r>
              <a:rPr lang="cs-CZ" sz="3200" dirty="0" smtClean="0">
                <a:solidFill>
                  <a:srgbClr val="0070C0"/>
                </a:solidFill>
                <a:latin typeface="Georgia" pitchFamily="18" charset="0"/>
                <a:cs typeface="Times New Roman" pitchFamily="18" charset="0"/>
              </a:rPr>
              <a:t>í</a:t>
            </a:r>
            <a:endParaRPr lang="cs-CZ" sz="3200" i="1" dirty="0" smtClean="0">
              <a:solidFill>
                <a:srgbClr val="0070C0"/>
              </a:solidFill>
              <a:latin typeface="Georgia" pitchFamily="18" charset="0"/>
              <a:cs typeface="Times New Roman" pitchFamily="18" charset="0"/>
            </a:endParaRPr>
          </a:p>
        </p:txBody>
      </p:sp>
      <p:sp>
        <p:nvSpPr>
          <p:cNvPr id="7" name="TextovéPole 6"/>
          <p:cNvSpPr txBox="1"/>
          <p:nvPr/>
        </p:nvSpPr>
        <p:spPr>
          <a:xfrm>
            <a:off x="467544" y="1844824"/>
            <a:ext cx="8280920" cy="3816429"/>
          </a:xfrm>
          <a:prstGeom prst="rect">
            <a:avLst/>
          </a:prstGeom>
          <a:noFill/>
        </p:spPr>
        <p:txBody>
          <a:bodyPr wrap="square" rtlCol="0">
            <a:spAutoFit/>
          </a:bodyPr>
          <a:lstStyle/>
          <a:p>
            <a:pPr defTabSz="360000"/>
            <a:r>
              <a:rPr lang="cs-CZ" dirty="0" smtClean="0">
                <a:cs typeface="Times New Roman" pitchFamily="18" charset="0"/>
              </a:rPr>
              <a:t>		</a:t>
            </a:r>
            <a:r>
              <a:rPr lang="cs-CZ" dirty="0" smtClean="0">
                <a:latin typeface="Georgia" pitchFamily="18" charset="0"/>
                <a:cs typeface="Times New Roman" pitchFamily="18" charset="0"/>
              </a:rPr>
              <a:t>		</a:t>
            </a:r>
            <a:r>
              <a:rPr lang="cs-CZ" sz="1600" dirty="0" smtClean="0">
                <a:latin typeface="Georgia" pitchFamily="18" charset="0"/>
                <a:cs typeface="Times New Roman" pitchFamily="18" charset="0"/>
              </a:rPr>
              <a:t>		</a:t>
            </a:r>
            <a:r>
              <a:rPr lang="cs-CZ" sz="1600" b="1" u="sng" dirty="0" smtClean="0">
                <a:solidFill>
                  <a:srgbClr val="5049E1"/>
                </a:solidFill>
                <a:latin typeface="Georgia" pitchFamily="18" charset="0"/>
                <a:cs typeface="Times New Roman" pitchFamily="18" charset="0"/>
              </a:rPr>
              <a:t>Peripatetická tradice </a:t>
            </a:r>
            <a:r>
              <a:rPr lang="cs-CZ" sz="1600" b="1" dirty="0" smtClean="0">
                <a:solidFill>
                  <a:srgbClr val="5049E1"/>
                </a:solidFill>
                <a:latin typeface="Georgia" pitchFamily="18" charset="0"/>
                <a:cs typeface="Times New Roman" pitchFamily="18" charset="0"/>
              </a:rPr>
              <a:t>		</a:t>
            </a:r>
            <a:r>
              <a:rPr lang="cs-CZ" sz="1600" b="1" u="sng" dirty="0" smtClean="0">
                <a:solidFill>
                  <a:schemeClr val="accent6">
                    <a:lumMod val="75000"/>
                  </a:schemeClr>
                </a:solidFill>
                <a:latin typeface="Georgia" pitchFamily="18" charset="0"/>
                <a:cs typeface="Times New Roman" pitchFamily="18" charset="0"/>
              </a:rPr>
              <a:t>Megarsko-stoická tradice</a:t>
            </a:r>
          </a:p>
          <a:p>
            <a:pPr defTabSz="360000"/>
            <a:r>
              <a:rPr lang="cs-CZ" sz="1600" dirty="0" smtClean="0">
                <a:latin typeface="Georgia" pitchFamily="18" charset="0"/>
                <a:cs typeface="Times New Roman" pitchFamily="18" charset="0"/>
              </a:rPr>
              <a:t>Název sylogismu		</a:t>
            </a:r>
            <a:r>
              <a:rPr lang="cs-CZ" sz="1600" dirty="0" smtClean="0">
                <a:solidFill>
                  <a:srgbClr val="5049E1"/>
                </a:solidFill>
                <a:latin typeface="Georgia" pitchFamily="18" charset="0"/>
                <a:cs typeface="Times New Roman" pitchFamily="18" charset="0"/>
              </a:rPr>
              <a:t>kategorický	</a:t>
            </a:r>
            <a:r>
              <a:rPr lang="cs-CZ" sz="1600" dirty="0" smtClean="0">
                <a:latin typeface="Georgia" pitchFamily="18" charset="0"/>
                <a:cs typeface="Times New Roman" pitchFamily="18" charset="0"/>
              </a:rPr>
              <a:t>					</a:t>
            </a:r>
            <a:r>
              <a:rPr lang="cs-CZ" sz="1600" dirty="0" smtClean="0">
                <a:solidFill>
                  <a:schemeClr val="accent6">
                    <a:lumMod val="75000"/>
                  </a:schemeClr>
                </a:solidFill>
                <a:latin typeface="Georgia" pitchFamily="18" charset="0"/>
                <a:cs typeface="Times New Roman" pitchFamily="18" charset="0"/>
              </a:rPr>
              <a:t>hypotetický</a:t>
            </a:r>
          </a:p>
          <a:p>
            <a:pPr defTabSz="360000"/>
            <a:r>
              <a:rPr lang="cs-CZ" sz="1600" dirty="0" smtClean="0">
                <a:latin typeface="Georgia" pitchFamily="18" charset="0"/>
                <a:cs typeface="Times New Roman" pitchFamily="18" charset="0"/>
              </a:rPr>
              <a:t>Druh výroků			</a:t>
            </a:r>
            <a:r>
              <a:rPr lang="cs-CZ" sz="1600" dirty="0" smtClean="0">
                <a:solidFill>
                  <a:srgbClr val="5049E1"/>
                </a:solidFill>
                <a:latin typeface="Georgia" pitchFamily="18" charset="0"/>
                <a:cs typeface="Times New Roman" pitchFamily="18" charset="0"/>
              </a:rPr>
              <a:t>jednoduché</a:t>
            </a:r>
            <a:r>
              <a:rPr lang="cs-CZ" sz="1600" dirty="0" smtClean="0">
                <a:latin typeface="Georgia" pitchFamily="18" charset="0"/>
                <a:cs typeface="Times New Roman" pitchFamily="18" charset="0"/>
              </a:rPr>
              <a:t>						</a:t>
            </a:r>
            <a:r>
              <a:rPr lang="cs-CZ" sz="1600" dirty="0" smtClean="0">
                <a:solidFill>
                  <a:schemeClr val="accent6">
                    <a:lumMod val="75000"/>
                  </a:schemeClr>
                </a:solidFill>
                <a:latin typeface="Georgia" pitchFamily="18" charset="0"/>
                <a:cs typeface="Times New Roman" pitchFamily="18" charset="0"/>
              </a:rPr>
              <a:t>alespoň jedna premisa je </a:t>
            </a:r>
            <a:r>
              <a:rPr lang="cs-CZ" sz="1600" dirty="0" smtClean="0">
                <a:latin typeface="Georgia" pitchFamily="18" charset="0"/>
                <a:cs typeface="Times New Roman" pitchFamily="18" charset="0"/>
              </a:rPr>
              <a:t>																</a:t>
            </a:r>
            <a:r>
              <a:rPr lang="cs-CZ" sz="1600" dirty="0" smtClean="0">
                <a:solidFill>
                  <a:schemeClr val="accent6">
                    <a:lumMod val="75000"/>
                  </a:schemeClr>
                </a:solidFill>
                <a:latin typeface="Georgia" pitchFamily="18" charset="0"/>
                <a:cs typeface="Times New Roman" pitchFamily="18" charset="0"/>
              </a:rPr>
              <a:t>složeným výrokem</a:t>
            </a:r>
          </a:p>
          <a:p>
            <a:pPr defTabSz="360000"/>
            <a:r>
              <a:rPr lang="cs-CZ" sz="1600" dirty="0" smtClean="0">
                <a:latin typeface="Georgia" pitchFamily="18" charset="0"/>
                <a:cs typeface="Times New Roman" pitchFamily="18" charset="0"/>
              </a:rPr>
              <a:t>Základní</a:t>
            </a:r>
          </a:p>
          <a:p>
            <a:pPr defTabSz="360000"/>
            <a:r>
              <a:rPr lang="cs-CZ" sz="1600" dirty="0" smtClean="0">
                <a:latin typeface="Georgia" pitchFamily="18" charset="0"/>
                <a:cs typeface="Times New Roman" pitchFamily="18" charset="0"/>
              </a:rPr>
              <a:t>„stavební kámen“		</a:t>
            </a:r>
            <a:r>
              <a:rPr lang="cs-CZ" sz="1600" dirty="0" smtClean="0">
                <a:solidFill>
                  <a:srgbClr val="5049E1"/>
                </a:solidFill>
                <a:latin typeface="Georgia" pitchFamily="18" charset="0"/>
                <a:cs typeface="Times New Roman" pitchFamily="18" charset="0"/>
              </a:rPr>
              <a:t>pojem	</a:t>
            </a:r>
            <a:r>
              <a:rPr lang="cs-CZ" sz="1600" dirty="0" smtClean="0">
                <a:latin typeface="Georgia" pitchFamily="18" charset="0"/>
                <a:cs typeface="Times New Roman" pitchFamily="18" charset="0"/>
              </a:rPr>
              <a:t>						</a:t>
            </a:r>
            <a:r>
              <a:rPr lang="cs-CZ" sz="1600" dirty="0" smtClean="0">
                <a:solidFill>
                  <a:schemeClr val="accent6">
                    <a:lumMod val="75000"/>
                  </a:schemeClr>
                </a:solidFill>
                <a:latin typeface="Georgia" pitchFamily="18" charset="0"/>
                <a:cs typeface="Times New Roman" pitchFamily="18" charset="0"/>
              </a:rPr>
              <a:t>výrok</a:t>
            </a:r>
          </a:p>
          <a:p>
            <a:pPr defTabSz="360000"/>
            <a:r>
              <a:rPr lang="cs-CZ" sz="1600" dirty="0" smtClean="0">
                <a:latin typeface="Georgia" pitchFamily="18" charset="0"/>
                <a:cs typeface="Times New Roman" pitchFamily="18" charset="0"/>
              </a:rPr>
              <a:t>Typ proměnné			</a:t>
            </a:r>
            <a:r>
              <a:rPr lang="cs-CZ" sz="1600" dirty="0" smtClean="0">
                <a:solidFill>
                  <a:srgbClr val="5049E1"/>
                </a:solidFill>
                <a:latin typeface="Georgia" pitchFamily="18" charset="0"/>
                <a:cs typeface="Times New Roman" pitchFamily="18" charset="0"/>
              </a:rPr>
              <a:t>za pojem</a:t>
            </a:r>
            <a:r>
              <a:rPr lang="cs-CZ" sz="1600" dirty="0" smtClean="0">
                <a:latin typeface="Georgia" pitchFamily="18" charset="0"/>
                <a:cs typeface="Times New Roman" pitchFamily="18" charset="0"/>
              </a:rPr>
              <a:t>						</a:t>
            </a:r>
            <a:r>
              <a:rPr lang="cs-CZ" sz="1600" dirty="0" smtClean="0">
                <a:solidFill>
                  <a:schemeClr val="accent6">
                    <a:lumMod val="75000"/>
                  </a:schemeClr>
                </a:solidFill>
                <a:latin typeface="Georgia" pitchFamily="18" charset="0"/>
                <a:cs typeface="Times New Roman" pitchFamily="18" charset="0"/>
              </a:rPr>
              <a:t>za výrok</a:t>
            </a:r>
          </a:p>
          <a:p>
            <a:pPr defTabSz="360000"/>
            <a:r>
              <a:rPr lang="cs-CZ" sz="1600" dirty="0" smtClean="0">
                <a:latin typeface="Georgia" pitchFamily="18" charset="0"/>
                <a:cs typeface="Times New Roman" pitchFamily="18" charset="0"/>
              </a:rPr>
              <a:t>Správnost </a:t>
            </a:r>
          </a:p>
          <a:p>
            <a:pPr defTabSz="360000"/>
            <a:r>
              <a:rPr lang="cs-CZ" sz="1600" dirty="0" smtClean="0">
                <a:latin typeface="Georgia" pitchFamily="18" charset="0"/>
                <a:cs typeface="Times New Roman" pitchFamily="18" charset="0"/>
              </a:rPr>
              <a:t>sylogismu závisí		</a:t>
            </a:r>
            <a:r>
              <a:rPr lang="cs-CZ" sz="1600" dirty="0" smtClean="0">
                <a:solidFill>
                  <a:srgbClr val="5049E1"/>
                </a:solidFill>
                <a:latin typeface="Georgia" pitchFamily="18" charset="0"/>
                <a:cs typeface="Times New Roman" pitchFamily="18" charset="0"/>
              </a:rPr>
              <a:t>na pospojování pojmů</a:t>
            </a:r>
            <a:r>
              <a:rPr lang="cs-CZ" sz="1600" dirty="0" smtClean="0">
                <a:latin typeface="Georgia" pitchFamily="18" charset="0"/>
                <a:cs typeface="Times New Roman" pitchFamily="18" charset="0"/>
              </a:rPr>
              <a:t>			</a:t>
            </a:r>
            <a:r>
              <a:rPr lang="cs-CZ" sz="1600" dirty="0" smtClean="0">
                <a:solidFill>
                  <a:schemeClr val="accent6">
                    <a:lumMod val="75000"/>
                  </a:schemeClr>
                </a:solidFill>
                <a:latin typeface="Georgia" pitchFamily="18" charset="0"/>
                <a:cs typeface="Times New Roman" pitchFamily="18" charset="0"/>
              </a:rPr>
              <a:t>na pospojování výroků</a:t>
            </a:r>
          </a:p>
          <a:p>
            <a:pPr defTabSz="360000"/>
            <a:r>
              <a:rPr lang="cs-CZ" sz="1600" dirty="0" smtClean="0">
                <a:latin typeface="Georgia" pitchFamily="18" charset="0"/>
                <a:cs typeface="Times New Roman" pitchFamily="18" charset="0"/>
              </a:rPr>
              <a:t>Logické částice			</a:t>
            </a:r>
            <a:r>
              <a:rPr lang="cs-CZ" sz="1600" dirty="0" smtClean="0">
                <a:solidFill>
                  <a:srgbClr val="5049E1"/>
                </a:solidFill>
                <a:latin typeface="Georgia" pitchFamily="18" charset="0"/>
                <a:cs typeface="Times New Roman" pitchFamily="18" charset="0"/>
              </a:rPr>
              <a:t>každý, některý, žádný</a:t>
            </a:r>
            <a:r>
              <a:rPr lang="cs-CZ" sz="1600" dirty="0" smtClean="0">
                <a:latin typeface="Georgia" pitchFamily="18" charset="0"/>
                <a:cs typeface="Times New Roman" pitchFamily="18" charset="0"/>
              </a:rPr>
              <a:t>,			</a:t>
            </a:r>
            <a:r>
              <a:rPr lang="cs-CZ" sz="1600" dirty="0" smtClean="0">
                <a:solidFill>
                  <a:schemeClr val="accent6">
                    <a:lumMod val="75000"/>
                  </a:schemeClr>
                </a:solidFill>
                <a:latin typeface="Georgia" pitchFamily="18" charset="0"/>
                <a:cs typeface="Times New Roman" pitchFamily="18" charset="0"/>
              </a:rPr>
              <a:t>jestliže pak, buď nebo, a, </a:t>
            </a:r>
            <a:r>
              <a:rPr lang="cs-CZ" sz="1600" dirty="0" smtClean="0">
                <a:latin typeface="Georgia" pitchFamily="18" charset="0"/>
                <a:cs typeface="Times New Roman" pitchFamily="18" charset="0"/>
              </a:rPr>
              <a:t>								</a:t>
            </a:r>
            <a:r>
              <a:rPr lang="cs-CZ" sz="1600" dirty="0" smtClean="0">
                <a:solidFill>
                  <a:srgbClr val="5049E1"/>
                </a:solidFill>
                <a:latin typeface="Georgia" pitchFamily="18" charset="0"/>
                <a:cs typeface="Times New Roman" pitchFamily="18" charset="0"/>
              </a:rPr>
              <a:t>není, je 	</a:t>
            </a:r>
            <a:r>
              <a:rPr lang="cs-CZ" sz="1600" dirty="0" smtClean="0">
                <a:latin typeface="Georgia" pitchFamily="18" charset="0"/>
                <a:cs typeface="Times New Roman" pitchFamily="18" charset="0"/>
              </a:rPr>
              <a:t>						</a:t>
            </a:r>
            <a:r>
              <a:rPr lang="cs-CZ" sz="1600" dirty="0" smtClean="0">
                <a:solidFill>
                  <a:schemeClr val="accent6">
                    <a:lumMod val="75000"/>
                  </a:schemeClr>
                </a:solidFill>
                <a:latin typeface="Georgia" pitchFamily="18" charset="0"/>
                <a:cs typeface="Times New Roman" pitchFamily="18" charset="0"/>
              </a:rPr>
              <a:t>nikoliv</a:t>
            </a:r>
            <a:r>
              <a:rPr lang="cs-CZ" sz="1600" dirty="0" smtClean="0">
                <a:latin typeface="Georgia" pitchFamily="18" charset="0"/>
                <a:cs typeface="Times New Roman" pitchFamily="18" charset="0"/>
              </a:rPr>
              <a:t>		</a:t>
            </a:r>
          </a:p>
          <a:p>
            <a:pPr defTabSz="360000"/>
            <a:endParaRPr lang="cs-CZ" sz="1600" dirty="0" smtClean="0">
              <a:latin typeface="Georgia" pitchFamily="18" charset="0"/>
              <a:cs typeface="Times New Roman" pitchFamily="18" charset="0"/>
            </a:endParaRPr>
          </a:p>
          <a:p>
            <a:pPr defTabSz="360000"/>
            <a:r>
              <a:rPr lang="cs-CZ" sz="1600" dirty="0" smtClean="0">
                <a:latin typeface="Georgia" pitchFamily="18" charset="0"/>
                <a:cs typeface="Times New Roman" pitchFamily="18" charset="0"/>
              </a:rPr>
              <a:t>Řecký výraz </a:t>
            </a:r>
            <a:r>
              <a:rPr lang="cs-CZ" sz="1600" i="1" dirty="0" smtClean="0">
                <a:solidFill>
                  <a:srgbClr val="5049E1"/>
                </a:solidFill>
                <a:latin typeface="Georgia" pitchFamily="18" charset="0"/>
                <a:cs typeface="Times New Roman" pitchFamily="18" charset="0"/>
              </a:rPr>
              <a:t>hypotetický  </a:t>
            </a:r>
            <a:r>
              <a:rPr lang="cs-CZ" sz="1600" i="1" dirty="0" smtClean="0">
                <a:latin typeface="Georgia" pitchFamily="18" charset="0"/>
                <a:cs typeface="Times New Roman" pitchFamily="18" charset="0"/>
              </a:rPr>
              <a:t>-</a:t>
            </a:r>
            <a:r>
              <a:rPr lang="cs-CZ" sz="1600" i="1" dirty="0" smtClean="0">
                <a:solidFill>
                  <a:srgbClr val="5049E1"/>
                </a:solidFill>
                <a:latin typeface="Georgia" pitchFamily="18" charset="0"/>
                <a:cs typeface="Times New Roman" pitchFamily="18" charset="0"/>
              </a:rPr>
              <a:t> </a:t>
            </a:r>
            <a:r>
              <a:rPr lang="cs-CZ" sz="1600" dirty="0" smtClean="0">
                <a:latin typeface="Georgia" pitchFamily="18" charset="0"/>
                <a:cs typeface="Times New Roman" pitchFamily="18" charset="0"/>
              </a:rPr>
              <a:t>od řeckého </a:t>
            </a:r>
            <a:r>
              <a:rPr lang="el-GR" sz="1600" i="1" dirty="0" smtClean="0">
                <a:solidFill>
                  <a:srgbClr val="5049E1"/>
                </a:solidFill>
                <a:latin typeface="Georgia" pitchFamily="18" charset="0"/>
                <a:cs typeface="Times New Roman" pitchFamily="18" charset="0"/>
              </a:rPr>
              <a:t>ύπόθεσις</a:t>
            </a:r>
            <a:r>
              <a:rPr lang="cs-CZ" sz="1600" dirty="0" smtClean="0">
                <a:latin typeface="Georgia" pitchFamily="18" charset="0"/>
                <a:cs typeface="Times New Roman" pitchFamily="18" charset="0"/>
              </a:rPr>
              <a:t> – lze do češtiny přeložit jako</a:t>
            </a:r>
          </a:p>
          <a:p>
            <a:pPr defTabSz="360000"/>
            <a:r>
              <a:rPr lang="cs-CZ" sz="1600" i="1" dirty="0" smtClean="0">
                <a:solidFill>
                  <a:srgbClr val="5049E1"/>
                </a:solidFill>
                <a:latin typeface="Georgia" pitchFamily="18" charset="0"/>
                <a:cs typeface="Times New Roman" pitchFamily="18" charset="0"/>
              </a:rPr>
              <a:t>podmíněný. </a:t>
            </a:r>
            <a:r>
              <a:rPr lang="cs-CZ" sz="1600" dirty="0" smtClean="0">
                <a:latin typeface="Georgia" pitchFamily="18" charset="0"/>
                <a:cs typeface="Times New Roman" pitchFamily="18" charset="0"/>
              </a:rPr>
              <a:t>Toto označení používají stoikové, aby poukázali na souvislost se základní formou sylogismu, která má tvar podmínkového souvětí.</a:t>
            </a:r>
            <a:endParaRPr lang="cs-CZ" sz="1600" i="1" dirty="0">
              <a:solidFill>
                <a:srgbClr val="5049E1"/>
              </a:solidFill>
              <a:latin typeface="Georgia"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706090"/>
          </a:xfrm>
        </p:spPr>
        <p:txBody>
          <a:bodyPr>
            <a:normAutofit/>
          </a:bodyPr>
          <a:lstStyle/>
          <a:p>
            <a:pPr marL="571500" indent="-571500"/>
            <a:r>
              <a:rPr lang="cs-CZ" sz="3600" dirty="0">
                <a:solidFill>
                  <a:srgbClr val="0070C0"/>
                </a:solidFill>
                <a:latin typeface="Georgia" pitchFamily="18" charset="0"/>
                <a:cs typeface="Times New Roman" pitchFamily="18" charset="0"/>
              </a:rPr>
              <a:t>Scholastická logika</a:t>
            </a:r>
          </a:p>
        </p:txBody>
      </p:sp>
      <p:sp>
        <p:nvSpPr>
          <p:cNvPr id="3" name="TextovéPole 2"/>
          <p:cNvSpPr txBox="1"/>
          <p:nvPr/>
        </p:nvSpPr>
        <p:spPr>
          <a:xfrm>
            <a:off x="467544" y="1052737"/>
            <a:ext cx="8280920" cy="5472608"/>
          </a:xfrm>
          <a:prstGeom prst="rect">
            <a:avLst/>
          </a:prstGeom>
          <a:noFill/>
        </p:spPr>
        <p:txBody>
          <a:bodyPr wrap="square" rtlCol="0">
            <a:spAutoFit/>
          </a:bodyPr>
          <a:lstStyle/>
          <a:p>
            <a:pPr marL="342900" indent="-342900">
              <a:buFont typeface="Wingdings" pitchFamily="2" charset="2"/>
              <a:buChar char="q"/>
            </a:pPr>
            <a:r>
              <a:rPr lang="cs-CZ" sz="2000" b="1" dirty="0" smtClean="0">
                <a:solidFill>
                  <a:srgbClr val="0070C0"/>
                </a:solidFill>
                <a:latin typeface="Georgia" pitchFamily="18" charset="0"/>
                <a:cs typeface="Times New Roman" pitchFamily="18" charset="0"/>
              </a:rPr>
              <a:t>Konec antiky a raný středověk</a:t>
            </a:r>
          </a:p>
          <a:p>
            <a:r>
              <a:rPr lang="cs-CZ" sz="1600" dirty="0" smtClean="0">
                <a:latin typeface="Georgia" pitchFamily="18" charset="0"/>
                <a:cs typeface="Times New Roman" pitchFamily="18" charset="0"/>
              </a:rPr>
              <a:t>Pozdní období antiky – stagnace, úpadek antické kultury. Logika žila z odkazu Aristotela a stoiků. Úvod novoplatonika </a:t>
            </a:r>
            <a:r>
              <a:rPr lang="cs-CZ" sz="1600" dirty="0" smtClean="0">
                <a:solidFill>
                  <a:srgbClr val="0070C0"/>
                </a:solidFill>
                <a:latin typeface="Georgia" pitchFamily="18" charset="0"/>
                <a:cs typeface="Times New Roman" pitchFamily="18" charset="0"/>
              </a:rPr>
              <a:t>Porfyria</a:t>
            </a:r>
            <a:r>
              <a:rPr lang="cs-CZ" sz="1600" dirty="0" smtClean="0">
                <a:latin typeface="Georgia" pitchFamily="18" charset="0"/>
                <a:cs typeface="Times New Roman" pitchFamily="18" charset="0"/>
              </a:rPr>
              <a:t> ke </a:t>
            </a:r>
            <a:r>
              <a:rPr lang="cs-CZ" sz="1600" i="1" dirty="0" smtClean="0">
                <a:latin typeface="Georgia" pitchFamily="18" charset="0"/>
                <a:cs typeface="Times New Roman" pitchFamily="18" charset="0"/>
              </a:rPr>
              <a:t>Kategoriím zvaný </a:t>
            </a:r>
            <a:r>
              <a:rPr lang="cs-CZ" sz="1600" i="1" dirty="0" smtClean="0">
                <a:solidFill>
                  <a:srgbClr val="FF0000"/>
                </a:solidFill>
                <a:latin typeface="Georgia" pitchFamily="18" charset="0"/>
                <a:cs typeface="Times New Roman" pitchFamily="18" charset="0"/>
              </a:rPr>
              <a:t>Isagogé</a:t>
            </a:r>
            <a:r>
              <a:rPr lang="cs-CZ" sz="1600" dirty="0" smtClean="0">
                <a:latin typeface="Georgia" pitchFamily="18" charset="0"/>
                <a:cs typeface="Times New Roman" pitchFamily="18" charset="0"/>
              </a:rPr>
              <a:t>, jež se stal takřka nedílnou součástí </a:t>
            </a:r>
            <a:r>
              <a:rPr lang="cs-CZ" sz="1600" i="1" dirty="0" smtClean="0">
                <a:latin typeface="Georgia" pitchFamily="18" charset="0"/>
                <a:cs typeface="Times New Roman" pitchFamily="18" charset="0"/>
              </a:rPr>
              <a:t>Organonu. </a:t>
            </a:r>
            <a:r>
              <a:rPr lang="cs-CZ" sz="1600" dirty="0" smtClean="0">
                <a:latin typeface="Georgia" pitchFamily="18" charset="0"/>
                <a:cs typeface="Times New Roman" pitchFamily="18" charset="0"/>
              </a:rPr>
              <a:t>Známé jsou i Ciceronovy </a:t>
            </a:r>
            <a:r>
              <a:rPr lang="cs-CZ" sz="1600" i="1" dirty="0" smtClean="0">
                <a:solidFill>
                  <a:srgbClr val="FF0000"/>
                </a:solidFill>
                <a:latin typeface="Georgia" pitchFamily="18" charset="0"/>
                <a:cs typeface="Times New Roman" pitchFamily="18" charset="0"/>
              </a:rPr>
              <a:t>Topiky</a:t>
            </a:r>
            <a:r>
              <a:rPr lang="cs-CZ" sz="1600" i="1" dirty="0" smtClean="0">
                <a:latin typeface="Georgia" pitchFamily="18" charset="0"/>
                <a:cs typeface="Times New Roman" pitchFamily="18" charset="0"/>
              </a:rPr>
              <a:t>.</a:t>
            </a:r>
          </a:p>
          <a:p>
            <a:pPr marL="285750" indent="-285750">
              <a:buFont typeface="Arial" pitchFamily="34" charset="0"/>
              <a:buChar char="•"/>
            </a:pPr>
            <a:r>
              <a:rPr lang="cs-CZ" sz="1600" dirty="0" smtClean="0">
                <a:latin typeface="Georgia" pitchFamily="18" charset="0"/>
                <a:cs typeface="Times New Roman" pitchFamily="18" charset="0"/>
              </a:rPr>
              <a:t>asi 525 byl v Miláně popraven </a:t>
            </a:r>
            <a:r>
              <a:rPr lang="cs-CZ" sz="1600" dirty="0" smtClean="0">
                <a:solidFill>
                  <a:srgbClr val="0070C0"/>
                </a:solidFill>
                <a:latin typeface="Georgia" pitchFamily="18" charset="0"/>
                <a:cs typeface="Times New Roman" pitchFamily="18" charset="0"/>
              </a:rPr>
              <a:t>Boëthius</a:t>
            </a:r>
            <a:r>
              <a:rPr lang="cs-CZ" sz="1600" dirty="0" smtClean="0">
                <a:latin typeface="Georgia" pitchFamily="18" charset="0"/>
                <a:cs typeface="Times New Roman" pitchFamily="18" charset="0"/>
              </a:rPr>
              <a:t>, „poslední Říman, a první scholastik“</a:t>
            </a:r>
          </a:p>
          <a:p>
            <a:pPr marL="285750" indent="-285750">
              <a:buFont typeface="Arial" pitchFamily="34" charset="0"/>
              <a:buChar char="•"/>
            </a:pPr>
            <a:r>
              <a:rPr lang="cs-CZ" sz="1600" dirty="0" smtClean="0">
                <a:latin typeface="Georgia" pitchFamily="18" charset="0"/>
                <a:cs typeface="Times New Roman" pitchFamily="18" charset="0"/>
              </a:rPr>
              <a:t>529 je výnosem císaře Justiniána po devíti stech letech existence uzavřena athénská Akademie</a:t>
            </a:r>
          </a:p>
          <a:p>
            <a:pPr marL="285750" indent="-285750">
              <a:buFont typeface="Arial" pitchFamily="34" charset="0"/>
              <a:buChar char="•"/>
            </a:pPr>
            <a:r>
              <a:rPr lang="cs-CZ" sz="1600" dirty="0" smtClean="0">
                <a:latin typeface="Georgia" pitchFamily="18" charset="0"/>
                <a:cs typeface="Times New Roman" pitchFamily="18" charset="0"/>
              </a:rPr>
              <a:t>529 </a:t>
            </a:r>
            <a:r>
              <a:rPr lang="cs-CZ" sz="1600" dirty="0" smtClean="0">
                <a:solidFill>
                  <a:srgbClr val="0070C0"/>
                </a:solidFill>
                <a:latin typeface="Georgia" pitchFamily="18" charset="0"/>
                <a:cs typeface="Times New Roman" pitchFamily="18" charset="0"/>
              </a:rPr>
              <a:t>sv. Benedikt z Nursie </a:t>
            </a:r>
            <a:r>
              <a:rPr lang="cs-CZ" sz="1600" dirty="0" smtClean="0">
                <a:latin typeface="Georgia" pitchFamily="18" charset="0"/>
                <a:cs typeface="Times New Roman" pitchFamily="18" charset="0"/>
              </a:rPr>
              <a:t>zakládá první benediktinský klášter na Monte Cassinu</a:t>
            </a:r>
          </a:p>
          <a:p>
            <a:pPr marL="285750" indent="-285750"/>
            <a:endParaRPr lang="cs-CZ" sz="1000" dirty="0">
              <a:latin typeface="Georgia" pitchFamily="18" charset="0"/>
              <a:cs typeface="Times New Roman" pitchFamily="18" charset="0"/>
            </a:endParaRPr>
          </a:p>
          <a:p>
            <a:pPr marL="342900" indent="-342900">
              <a:buFont typeface="Wingdings" pitchFamily="2" charset="2"/>
              <a:buChar char="q"/>
            </a:pPr>
            <a:r>
              <a:rPr lang="cs-CZ" sz="2000" b="1" dirty="0" smtClean="0">
                <a:solidFill>
                  <a:srgbClr val="0070C0"/>
                </a:solidFill>
                <a:latin typeface="Georgia" pitchFamily="18" charset="0"/>
                <a:cs typeface="Times New Roman" pitchFamily="18" charset="0"/>
              </a:rPr>
              <a:t>Vrcholná scholastika</a:t>
            </a:r>
          </a:p>
          <a:p>
            <a:r>
              <a:rPr lang="cs-CZ" sz="1600" dirty="0" smtClean="0">
                <a:latin typeface="Georgia" pitchFamily="18" charset="0"/>
                <a:cs typeface="Times New Roman" pitchFamily="18" charset="0"/>
              </a:rPr>
              <a:t>Proces osvojování antického dědictví byl dlouhý, drtivá většina Aristotelova díla nebyla na latinském západě zprvu vůbec známa, až do roku 1100 byly známy jen Boëthiovy překlady </a:t>
            </a:r>
            <a:r>
              <a:rPr lang="cs-CZ" sz="1600" i="1" dirty="0" smtClean="0">
                <a:latin typeface="Georgia" pitchFamily="18" charset="0"/>
                <a:cs typeface="Times New Roman" pitchFamily="18" charset="0"/>
              </a:rPr>
              <a:t>Kategorií </a:t>
            </a:r>
            <a:r>
              <a:rPr lang="cs-CZ" sz="1600" dirty="0" smtClean="0">
                <a:latin typeface="Georgia" pitchFamily="18" charset="0"/>
                <a:cs typeface="Times New Roman" pitchFamily="18" charset="0"/>
              </a:rPr>
              <a:t>spolu s </a:t>
            </a:r>
            <a:r>
              <a:rPr lang="cs-CZ" sz="1600" dirty="0" smtClean="0">
                <a:solidFill>
                  <a:srgbClr val="0070C0"/>
                </a:solidFill>
                <a:latin typeface="Georgia" pitchFamily="18" charset="0"/>
                <a:cs typeface="Times New Roman" pitchFamily="18" charset="0"/>
              </a:rPr>
              <a:t>Porfyriovou</a:t>
            </a:r>
            <a:r>
              <a:rPr lang="cs-CZ" sz="1600" dirty="0" smtClean="0">
                <a:latin typeface="Georgia" pitchFamily="18" charset="0"/>
                <a:cs typeface="Times New Roman" pitchFamily="18" charset="0"/>
              </a:rPr>
              <a:t> </a:t>
            </a:r>
            <a:r>
              <a:rPr lang="cs-CZ" sz="1600" i="1" dirty="0" smtClean="0">
                <a:solidFill>
                  <a:srgbClr val="FF0000"/>
                </a:solidFill>
                <a:latin typeface="Georgia" pitchFamily="18" charset="0"/>
                <a:cs typeface="Times New Roman" pitchFamily="18" charset="0"/>
              </a:rPr>
              <a:t>Isagogé</a:t>
            </a:r>
            <a:r>
              <a:rPr lang="cs-CZ" sz="1600" i="1" dirty="0" smtClean="0">
                <a:latin typeface="Georgia" pitchFamily="18" charset="0"/>
                <a:cs typeface="Times New Roman" pitchFamily="18" charset="0"/>
              </a:rPr>
              <a:t> </a:t>
            </a:r>
            <a:r>
              <a:rPr lang="cs-CZ" sz="1600" dirty="0" smtClean="0">
                <a:latin typeface="Georgia" pitchFamily="18" charset="0"/>
                <a:cs typeface="Times New Roman" pitchFamily="18" charset="0"/>
              </a:rPr>
              <a:t>a spisu </a:t>
            </a:r>
            <a:r>
              <a:rPr lang="cs-CZ" sz="1600" i="1" dirty="0" smtClean="0">
                <a:latin typeface="Georgia" pitchFamily="18" charset="0"/>
                <a:cs typeface="Times New Roman" pitchFamily="18" charset="0"/>
              </a:rPr>
              <a:t>O vyjadřování. </a:t>
            </a:r>
            <a:r>
              <a:rPr lang="cs-CZ" sz="1600" dirty="0" smtClean="0">
                <a:latin typeface="Georgia" pitchFamily="18" charset="0"/>
                <a:cs typeface="Times New Roman" pitchFamily="18" charset="0"/>
              </a:rPr>
              <a:t>Korpus těchto spisů a na nich založená logika se nazývá </a:t>
            </a:r>
            <a:r>
              <a:rPr lang="cs-CZ" sz="1600" i="1" dirty="0" smtClean="0">
                <a:solidFill>
                  <a:srgbClr val="FF0000"/>
                </a:solidFill>
                <a:latin typeface="Georgia" pitchFamily="18" charset="0"/>
                <a:cs typeface="Times New Roman" pitchFamily="18" charset="0"/>
              </a:rPr>
              <a:t>Logica Vetus </a:t>
            </a:r>
            <a:r>
              <a:rPr lang="cs-CZ" sz="1600" dirty="0" smtClean="0">
                <a:latin typeface="Georgia" pitchFamily="18" charset="0"/>
                <a:cs typeface="Times New Roman" pitchFamily="18" charset="0"/>
              </a:rPr>
              <a:t>(stará logika). </a:t>
            </a:r>
          </a:p>
          <a:p>
            <a:r>
              <a:rPr lang="cs-CZ" sz="1600" dirty="0" smtClean="0">
                <a:latin typeface="Georgia" pitchFamily="18" charset="0"/>
                <a:cs typeface="Times New Roman" pitchFamily="18" charset="0"/>
              </a:rPr>
              <a:t>Až kolem roku 1120 znovuobjevení Boëthiových překladů </a:t>
            </a:r>
          </a:p>
          <a:p>
            <a:r>
              <a:rPr lang="cs-CZ" sz="1600" dirty="0" smtClean="0">
                <a:latin typeface="Georgia" pitchFamily="18" charset="0"/>
                <a:cs typeface="Times New Roman" pitchFamily="18" charset="0"/>
              </a:rPr>
              <a:t>Prvních analytik, Topik a Sofistických důkazů</a:t>
            </a:r>
            <a:endParaRPr lang="cs-CZ" sz="1600" dirty="0" smtClean="0">
              <a:solidFill>
                <a:srgbClr val="FF0000"/>
              </a:solidFill>
              <a:latin typeface="Georgia" pitchFamily="18" charset="0"/>
              <a:cs typeface="Times New Roman" pitchFamily="18" charset="0"/>
            </a:endParaRPr>
          </a:p>
          <a:p>
            <a:endParaRPr lang="cs-CZ" sz="1000" dirty="0">
              <a:solidFill>
                <a:srgbClr val="0070C0"/>
              </a:solidFill>
              <a:latin typeface="Georgia" pitchFamily="18" charset="0"/>
              <a:cs typeface="Times New Roman" pitchFamily="18" charset="0"/>
            </a:endParaRPr>
          </a:p>
          <a:p>
            <a:pPr>
              <a:buFont typeface="Wingdings" pitchFamily="2" charset="2"/>
              <a:buChar char="q"/>
            </a:pPr>
            <a:r>
              <a:rPr lang="cs-CZ" sz="2000" dirty="0" smtClean="0">
                <a:solidFill>
                  <a:srgbClr val="0070C0"/>
                </a:solidFill>
                <a:latin typeface="Georgia" pitchFamily="18" charset="0"/>
                <a:cs typeface="Times New Roman" pitchFamily="18" charset="0"/>
              </a:rPr>
              <a:t>  </a:t>
            </a:r>
            <a:r>
              <a:rPr lang="cs-CZ" sz="2000" b="1" dirty="0" smtClean="0">
                <a:solidFill>
                  <a:srgbClr val="0070C0"/>
                </a:solidFill>
                <a:latin typeface="Georgia" pitchFamily="18" charset="0"/>
                <a:cs typeface="Times New Roman" pitchFamily="18" charset="0"/>
              </a:rPr>
              <a:t>Druhá scholastika</a:t>
            </a:r>
          </a:p>
          <a:p>
            <a:r>
              <a:rPr lang="cs-CZ" sz="1600" dirty="0" smtClean="0">
                <a:latin typeface="Georgia" pitchFamily="18" charset="0"/>
                <a:cs typeface="Times New Roman" pitchFamily="18" charset="0"/>
              </a:rPr>
              <a:t>Konec 14. století postihla scholastiku krize, nevedla k zániku. </a:t>
            </a:r>
          </a:p>
          <a:p>
            <a:r>
              <a:rPr lang="cs-CZ" sz="1600" dirty="0" smtClean="0">
                <a:latin typeface="Georgia" pitchFamily="18" charset="0"/>
                <a:cs typeface="Times New Roman" pitchFamily="18" charset="0"/>
              </a:rPr>
              <a:t>Od konce 15. století a zejména v 16. a 17. století další rozvoj – druhá scholastika.</a:t>
            </a:r>
          </a:p>
          <a:p>
            <a:r>
              <a:rPr lang="cs-CZ" sz="1600" dirty="0" smtClean="0">
                <a:solidFill>
                  <a:srgbClr val="0070C0"/>
                </a:solidFill>
                <a:latin typeface="Georgia" pitchFamily="18" charset="0"/>
                <a:cs typeface="Times New Roman" pitchFamily="18" charset="0"/>
              </a:rPr>
              <a:t>Jan Caramuel z Lobkovic </a:t>
            </a:r>
            <a:r>
              <a:rPr lang="cs-CZ" sz="1600" dirty="0" smtClean="0">
                <a:latin typeface="Georgia" pitchFamily="18" charset="0"/>
                <a:cs typeface="Times New Roman" pitchFamily="18" charset="0"/>
              </a:rPr>
              <a:t>(1606-1682), španělský myslitel s českými předky.</a:t>
            </a:r>
          </a:p>
          <a:p>
            <a:r>
              <a:rPr lang="cs-CZ" sz="1600" dirty="0" smtClean="0">
                <a:latin typeface="Georgia" pitchFamily="18" charset="0"/>
                <a:cs typeface="Times New Roman" pitchFamily="18" charset="0"/>
              </a:rPr>
              <a:t>Celá éra scholastiky představuje období rozkvětu logiky.</a:t>
            </a:r>
            <a:endParaRPr lang="cs-CZ" dirty="0">
              <a:latin typeface="Georgia" pitchFamily="18" charset="0"/>
              <a:cs typeface="Times New Roman" pitchFamily="18" charset="0"/>
            </a:endParaRPr>
          </a:p>
        </p:txBody>
      </p:sp>
      <p:pic>
        <p:nvPicPr>
          <p:cNvPr id="5" name="Picture 2" descr="http://upload.wikimedia.org/wikipedia/commons/thumb/e/e1/Boethius_initial_consolation_philosophy.jpg/300px-Boethius_initial_consolation_philosophy.jpg"/>
          <p:cNvPicPr>
            <a:picLocks noChangeAspect="1" noChangeArrowheads="1"/>
          </p:cNvPicPr>
          <p:nvPr/>
        </p:nvPicPr>
        <p:blipFill>
          <a:blip r:embed="rId2" cstate="print"/>
          <a:srcRect/>
          <a:stretch>
            <a:fillRect/>
          </a:stretch>
        </p:blipFill>
        <p:spPr bwMode="auto">
          <a:xfrm>
            <a:off x="6156176" y="4365104"/>
            <a:ext cx="1872208" cy="1296144"/>
          </a:xfrm>
          <a:prstGeom prst="rect">
            <a:avLst/>
          </a:prstGeom>
          <a:noFill/>
        </p:spPr>
      </p:pic>
    </p:spTree>
    <p:extLst>
      <p:ext uri="{BB962C8B-B14F-4D97-AF65-F5344CB8AC3E}">
        <p14:creationId xmlns:p14="http://schemas.microsoft.com/office/powerpoint/2010/main" xmlns="" val="360049804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706090"/>
          </a:xfrm>
        </p:spPr>
        <p:txBody>
          <a:bodyPr>
            <a:normAutofit/>
          </a:bodyPr>
          <a:lstStyle/>
          <a:p>
            <a:pPr marL="571500" indent="-571500"/>
            <a:r>
              <a:rPr lang="cs-CZ" sz="3600" dirty="0" smtClean="0">
                <a:solidFill>
                  <a:srgbClr val="0070C0"/>
                </a:solidFill>
                <a:latin typeface="Georgia" pitchFamily="18" charset="0"/>
                <a:cs typeface="Times New Roman" pitchFamily="18" charset="0"/>
              </a:rPr>
              <a:t>Novověká </a:t>
            </a:r>
            <a:r>
              <a:rPr lang="cs-CZ" sz="3600" dirty="0">
                <a:solidFill>
                  <a:srgbClr val="0070C0"/>
                </a:solidFill>
                <a:latin typeface="Georgia" pitchFamily="18" charset="0"/>
                <a:cs typeface="Times New Roman" pitchFamily="18" charset="0"/>
              </a:rPr>
              <a:t>logika</a:t>
            </a:r>
          </a:p>
        </p:txBody>
      </p:sp>
      <p:sp>
        <p:nvSpPr>
          <p:cNvPr id="3" name="TextovéPole 2"/>
          <p:cNvSpPr txBox="1"/>
          <p:nvPr/>
        </p:nvSpPr>
        <p:spPr>
          <a:xfrm>
            <a:off x="467544" y="1052736"/>
            <a:ext cx="8208912" cy="4770537"/>
          </a:xfrm>
          <a:prstGeom prst="rect">
            <a:avLst/>
          </a:prstGeom>
          <a:noFill/>
        </p:spPr>
        <p:txBody>
          <a:bodyPr wrap="square" rtlCol="0">
            <a:spAutoFit/>
          </a:bodyPr>
          <a:lstStyle/>
          <a:p>
            <a:pPr marL="360000" lvl="1" indent="-342900">
              <a:buFont typeface="Wingdings" pitchFamily="2" charset="2"/>
              <a:buChar char="q"/>
            </a:pPr>
            <a:r>
              <a:rPr lang="cs-CZ" sz="2000" b="1" dirty="0" smtClean="0">
                <a:solidFill>
                  <a:srgbClr val="0070C0"/>
                </a:solidFill>
                <a:latin typeface="Georgia" pitchFamily="18" charset="0"/>
                <a:cs typeface="Times New Roman" pitchFamily="18" charset="0"/>
              </a:rPr>
              <a:t>Úpadek logiky a psychologismu</a:t>
            </a:r>
          </a:p>
          <a:p>
            <a:pPr marL="360000" lvl="1" indent="-342900">
              <a:buFont typeface="Arial" pitchFamily="34" charset="0"/>
              <a:buChar char="•"/>
            </a:pPr>
            <a:r>
              <a:rPr lang="cs-CZ" sz="1400" dirty="0" smtClean="0">
                <a:latin typeface="Georgia" pitchFamily="18" charset="0"/>
                <a:cs typeface="Times New Roman" pitchFamily="18" charset="0"/>
              </a:rPr>
              <a:t>17. století, doznívání druhé scholastiky, vznik novověké filosofie</a:t>
            </a:r>
          </a:p>
          <a:p>
            <a:pPr marL="360000" lvl="1" indent="-342900">
              <a:buFont typeface="Arial" pitchFamily="34" charset="0"/>
              <a:buChar char="•"/>
            </a:pPr>
            <a:r>
              <a:rPr lang="cs-CZ" sz="1400" dirty="0" smtClean="0">
                <a:latin typeface="Georgia" pitchFamily="18" charset="0"/>
                <a:cs typeface="Times New Roman" pitchFamily="18" charset="0"/>
              </a:rPr>
              <a:t>novověké odvrhnutí dosavadní tradice, odvrat od scholastické metodologie vědecké práce</a:t>
            </a:r>
          </a:p>
          <a:p>
            <a:pPr marL="360000" lvl="1" indent="-342900">
              <a:buFont typeface="Arial" pitchFamily="34" charset="0"/>
              <a:buChar char="•"/>
            </a:pPr>
            <a:r>
              <a:rPr lang="cs-CZ" sz="1400" dirty="0" smtClean="0">
                <a:latin typeface="Georgia" pitchFamily="18" charset="0"/>
                <a:cs typeface="Times New Roman" pitchFamily="18" charset="0"/>
              </a:rPr>
              <a:t>odvrat od scholastické logiky, logika označována jako zbytečně subtilní a neplodná</a:t>
            </a:r>
          </a:p>
          <a:p>
            <a:pPr marL="360000" lvl="1" indent="-342900">
              <a:buFont typeface="Arial" pitchFamily="34" charset="0"/>
              <a:buChar char="•"/>
            </a:pPr>
            <a:r>
              <a:rPr lang="cs-CZ" sz="1400" dirty="0" smtClean="0">
                <a:latin typeface="Georgia" pitchFamily="18" charset="0"/>
                <a:cs typeface="Times New Roman" pitchFamily="18" charset="0"/>
              </a:rPr>
              <a:t>novověk pro logiku obdobím úpadku, logika té doby se zmiňuje jako </a:t>
            </a:r>
            <a:r>
              <a:rPr lang="cs-CZ" sz="1400" i="1" dirty="0" smtClean="0">
                <a:solidFill>
                  <a:srgbClr val="0070C0"/>
                </a:solidFill>
                <a:latin typeface="Georgia" pitchFamily="18" charset="0"/>
                <a:cs typeface="Times New Roman" pitchFamily="18" charset="0"/>
              </a:rPr>
              <a:t>„tradiční logika“</a:t>
            </a:r>
          </a:p>
          <a:p>
            <a:pPr marL="360000" lvl="1" indent="-342900">
              <a:buFont typeface="Arial" pitchFamily="34" charset="0"/>
              <a:buChar char="•"/>
            </a:pPr>
            <a:r>
              <a:rPr lang="cs-CZ" sz="1400" dirty="0" smtClean="0">
                <a:latin typeface="Georgia" pitchFamily="18" charset="0"/>
                <a:cs typeface="Times New Roman" pitchFamily="18" charset="0"/>
              </a:rPr>
              <a:t>torzo aristotelsko-scholastické logiky, pokřivené </a:t>
            </a:r>
            <a:r>
              <a:rPr lang="cs-CZ" sz="1400" i="1" dirty="0" smtClean="0">
                <a:latin typeface="Georgia" pitchFamily="18" charset="0"/>
                <a:cs typeface="Times New Roman" pitchFamily="18" charset="0"/>
              </a:rPr>
              <a:t>psychologismem</a:t>
            </a:r>
          </a:p>
          <a:p>
            <a:r>
              <a:rPr lang="cs-CZ" sz="1400" i="1" dirty="0" smtClean="0">
                <a:solidFill>
                  <a:srgbClr val="0070C0"/>
                </a:solidFill>
                <a:latin typeface="Georgia" pitchFamily="18" charset="0"/>
                <a:cs typeface="Times New Roman" pitchFamily="18" charset="0"/>
              </a:rPr>
              <a:t>Psychologismus</a:t>
            </a:r>
            <a:r>
              <a:rPr lang="cs-CZ" sz="1400" i="1" dirty="0" smtClean="0">
                <a:latin typeface="Georgia" pitchFamily="18" charset="0"/>
                <a:cs typeface="Times New Roman" pitchFamily="18" charset="0"/>
              </a:rPr>
              <a:t> – </a:t>
            </a:r>
            <a:r>
              <a:rPr lang="cs-CZ" sz="1400" dirty="0" smtClean="0">
                <a:latin typeface="Georgia" pitchFamily="18" charset="0"/>
                <a:cs typeface="Times New Roman" pitchFamily="18" charset="0"/>
              </a:rPr>
              <a:t>tendence redukovat objektivní logické vztahy a zákonitosti na zákonitosti subjektivní, psychologické</a:t>
            </a:r>
          </a:p>
          <a:p>
            <a:pPr defTabSz="360000">
              <a:buFont typeface="Arial" pitchFamily="34" charset="0"/>
              <a:buChar char="•"/>
            </a:pPr>
            <a:r>
              <a:rPr lang="cs-CZ" sz="1400" dirty="0" smtClean="0">
                <a:latin typeface="Georgia" pitchFamily="18" charset="0"/>
                <a:cs typeface="Times New Roman" pitchFamily="18" charset="0"/>
              </a:rPr>
              <a:t> 	logika se dostává do těsné souvislosti s psychologií, proměňuje se v empirickou disciplínu      </a:t>
            </a:r>
            <a:r>
              <a:rPr lang="cs-CZ" sz="1400" i="1" dirty="0" smtClean="0">
                <a:solidFill>
                  <a:srgbClr val="FF0000"/>
                </a:solidFill>
                <a:latin typeface="Georgia" pitchFamily="18" charset="0"/>
                <a:cs typeface="Times New Roman" pitchFamily="18" charset="0"/>
              </a:rPr>
              <a:t>Logika Port Royal </a:t>
            </a:r>
            <a:r>
              <a:rPr lang="cs-CZ" sz="1400" i="1" dirty="0" smtClean="0">
                <a:latin typeface="Georgia" pitchFamily="18" charset="0"/>
                <a:cs typeface="Times New Roman" pitchFamily="18" charset="0"/>
              </a:rPr>
              <a:t>– </a:t>
            </a:r>
            <a:r>
              <a:rPr lang="cs-CZ" sz="1400" dirty="0" smtClean="0">
                <a:latin typeface="Georgia" pitchFamily="18" charset="0"/>
                <a:cs typeface="Times New Roman" pitchFamily="18" charset="0"/>
              </a:rPr>
              <a:t>francouzsky psaná učebnice logiky (1662, A. Arnauld, P. Nicole)</a:t>
            </a:r>
          </a:p>
          <a:p>
            <a:r>
              <a:rPr lang="cs-CZ" sz="1400" i="1" dirty="0" smtClean="0">
                <a:solidFill>
                  <a:srgbClr val="0070C0"/>
                </a:solidFill>
                <a:latin typeface="Georgia" pitchFamily="18" charset="0"/>
                <a:cs typeface="Times New Roman" pitchFamily="18" charset="0"/>
              </a:rPr>
              <a:t>La logique, ou ľart de penser </a:t>
            </a:r>
            <a:r>
              <a:rPr lang="cs-CZ" sz="1400" i="1" dirty="0" smtClean="0">
                <a:latin typeface="Georgia" pitchFamily="18" charset="0"/>
                <a:cs typeface="Times New Roman" pitchFamily="18" charset="0"/>
              </a:rPr>
              <a:t>– Logika, neboli umění myslet, </a:t>
            </a:r>
            <a:r>
              <a:rPr lang="cs-CZ" sz="1400" dirty="0" smtClean="0">
                <a:latin typeface="Georgia" pitchFamily="18" charset="0"/>
                <a:cs typeface="Times New Roman" pitchFamily="18" charset="0"/>
              </a:rPr>
              <a:t>široce používána do začátku 20. stol. </a:t>
            </a:r>
          </a:p>
          <a:p>
            <a:pPr marL="360000" lvl="1" indent="-342900"/>
            <a:endParaRPr lang="cs-CZ" sz="1000" dirty="0" smtClean="0">
              <a:solidFill>
                <a:srgbClr val="0070C0"/>
              </a:solidFill>
              <a:latin typeface="Georgia" pitchFamily="18" charset="0"/>
              <a:cs typeface="Times New Roman" pitchFamily="18" charset="0"/>
            </a:endParaRPr>
          </a:p>
          <a:p>
            <a:pPr>
              <a:buFont typeface="Wingdings" pitchFamily="2" charset="2"/>
              <a:buChar char="q"/>
            </a:pPr>
            <a:r>
              <a:rPr lang="cs-CZ" sz="2000" dirty="0" smtClean="0">
                <a:solidFill>
                  <a:srgbClr val="0070C0"/>
                </a:solidFill>
                <a:latin typeface="Georgia" pitchFamily="18" charset="0"/>
                <a:cs typeface="Times New Roman" pitchFamily="18" charset="0"/>
              </a:rPr>
              <a:t>   </a:t>
            </a:r>
            <a:r>
              <a:rPr lang="cs-CZ" sz="2000" b="1" dirty="0" smtClean="0">
                <a:solidFill>
                  <a:srgbClr val="0070C0"/>
                </a:solidFill>
                <a:latin typeface="Georgia" pitchFamily="18" charset="0"/>
                <a:cs typeface="Times New Roman" pitchFamily="18" charset="0"/>
              </a:rPr>
              <a:t>Gottfried Wilhelm Leibniz</a:t>
            </a:r>
            <a:r>
              <a:rPr lang="cs-CZ" b="1" dirty="0" smtClean="0">
                <a:latin typeface="Georgia" pitchFamily="18" charset="0"/>
              </a:rPr>
              <a:t> 	</a:t>
            </a:r>
          </a:p>
          <a:p>
            <a:pPr>
              <a:buFont typeface="Arial" pitchFamily="34" charset="0"/>
              <a:buChar char="•"/>
            </a:pPr>
            <a:r>
              <a:rPr lang="cs-CZ" dirty="0" smtClean="0">
                <a:latin typeface="Georgia" pitchFamily="18" charset="0"/>
                <a:cs typeface="Times New Roman" pitchFamily="18" charset="0"/>
              </a:rPr>
              <a:t>     </a:t>
            </a:r>
            <a:r>
              <a:rPr lang="cs-CZ" sz="1600" dirty="0" smtClean="0">
                <a:latin typeface="Georgia" pitchFamily="18" charset="0"/>
                <a:cs typeface="Times New Roman" pitchFamily="18" charset="0"/>
              </a:rPr>
              <a:t>z negativního soudu novověké logiky musí být vyňat G. W. Leibniz</a:t>
            </a:r>
          </a:p>
          <a:p>
            <a:pPr>
              <a:buFont typeface="Arial" pitchFamily="34" charset="0"/>
              <a:buChar char="•"/>
            </a:pPr>
            <a:r>
              <a:rPr lang="cs-CZ" sz="1600" dirty="0" smtClean="0">
                <a:latin typeface="Georgia" pitchFamily="18" charset="0"/>
                <a:cs typeface="Times New Roman" pitchFamily="18" charset="0"/>
              </a:rPr>
              <a:t>     nezavrhoval scholastickou tradici, pokus o syntézu s novověkými východisky</a:t>
            </a:r>
          </a:p>
          <a:p>
            <a:pPr>
              <a:buFont typeface="Arial" pitchFamily="34" charset="0"/>
              <a:buChar char="•"/>
            </a:pPr>
            <a:r>
              <a:rPr lang="cs-CZ" sz="1600" dirty="0" smtClean="0">
                <a:latin typeface="Georgia" pitchFamily="18" charset="0"/>
                <a:cs typeface="Times New Roman" pitchFamily="18" charset="0"/>
              </a:rPr>
              <a:t>     první, který se pokouší budovat logiku po vzoru matematiky</a:t>
            </a:r>
          </a:p>
          <a:p>
            <a:pPr>
              <a:buFont typeface="Arial" pitchFamily="34" charset="0"/>
              <a:buChar char="•"/>
            </a:pPr>
            <a:r>
              <a:rPr lang="cs-CZ" sz="1600" dirty="0" smtClean="0">
                <a:latin typeface="Georgia" pitchFamily="18" charset="0"/>
                <a:cs typeface="Times New Roman" pitchFamily="18" charset="0"/>
              </a:rPr>
              <a:t>     moderní </a:t>
            </a:r>
            <a:r>
              <a:rPr lang="cs-CZ" sz="1600" dirty="0" smtClean="0">
                <a:solidFill>
                  <a:srgbClr val="0070C0"/>
                </a:solidFill>
                <a:latin typeface="Georgia" pitchFamily="18" charset="0"/>
                <a:cs typeface="Times New Roman" pitchFamily="18" charset="0"/>
              </a:rPr>
              <a:t>idea</a:t>
            </a:r>
            <a:r>
              <a:rPr lang="cs-CZ" sz="1600" i="1" dirty="0" smtClean="0">
                <a:solidFill>
                  <a:srgbClr val="0070C0"/>
                </a:solidFill>
                <a:latin typeface="Georgia" pitchFamily="18" charset="0"/>
                <a:cs typeface="Times New Roman" pitchFamily="18" charset="0"/>
              </a:rPr>
              <a:t> </a:t>
            </a:r>
            <a:r>
              <a:rPr lang="cs-CZ" sz="1600" b="1" i="1" dirty="0" smtClean="0">
                <a:solidFill>
                  <a:srgbClr val="0070C0"/>
                </a:solidFill>
                <a:latin typeface="Georgia" pitchFamily="18" charset="0"/>
                <a:cs typeface="Times New Roman" pitchFamily="18" charset="0"/>
              </a:rPr>
              <a:t>matematické logiky</a:t>
            </a:r>
          </a:p>
          <a:p>
            <a:pPr>
              <a:buFont typeface="Arial" pitchFamily="34" charset="0"/>
              <a:buChar char="•"/>
            </a:pPr>
            <a:r>
              <a:rPr lang="cs-CZ" sz="1600" i="1" dirty="0" smtClean="0">
                <a:latin typeface="Georgia" pitchFamily="18" charset="0"/>
                <a:cs typeface="Times New Roman" pitchFamily="18" charset="0"/>
              </a:rPr>
              <a:t>     </a:t>
            </a:r>
            <a:r>
              <a:rPr lang="cs-CZ" sz="1600" dirty="0" smtClean="0">
                <a:latin typeface="Georgia" pitchFamily="18" charset="0"/>
                <a:cs typeface="Times New Roman" pitchFamily="18" charset="0"/>
              </a:rPr>
              <a:t>cílem byla redukce filosofické argumentační práce na kalkul</a:t>
            </a:r>
          </a:p>
          <a:p>
            <a:pPr>
              <a:buFont typeface="Arial" pitchFamily="34" charset="0"/>
              <a:buChar char="•"/>
            </a:pPr>
            <a:r>
              <a:rPr lang="cs-CZ" sz="1600" dirty="0" smtClean="0">
                <a:latin typeface="Georgia" pitchFamily="18" charset="0"/>
                <a:cs typeface="Times New Roman" pitchFamily="18" charset="0"/>
              </a:rPr>
              <a:t>     problém jazyka, pokus (neúspěšný) o vytvoření  „logického jazyka“</a:t>
            </a:r>
          </a:p>
          <a:p>
            <a:pPr>
              <a:buFont typeface="Arial" pitchFamily="34" charset="0"/>
              <a:buChar char="•"/>
            </a:pPr>
            <a:r>
              <a:rPr lang="cs-CZ" sz="1600" dirty="0" smtClean="0">
                <a:latin typeface="Georgia" pitchFamily="18" charset="0"/>
                <a:cs typeface="Times New Roman" pitchFamily="18" charset="0"/>
              </a:rPr>
              <a:t>     na vývoj soudobé novověké logiky byl Leibnizův vliv zanedbatel</a:t>
            </a:r>
            <a:r>
              <a:rPr lang="cs-CZ" sz="1600" dirty="0" smtClean="0">
                <a:cs typeface="Times New Roman" pitchFamily="18" charset="0"/>
              </a:rPr>
              <a:t>ný</a:t>
            </a:r>
            <a:endParaRPr lang="cs-CZ" sz="1600" dirty="0">
              <a:cs typeface="Times New Roman" pitchFamily="18" charset="0"/>
            </a:endParaRPr>
          </a:p>
        </p:txBody>
      </p:sp>
      <p:pic>
        <p:nvPicPr>
          <p:cNvPr id="5" name="Obrázek 4" descr="náhled obrázku"/>
          <p:cNvPicPr/>
          <p:nvPr/>
        </p:nvPicPr>
        <p:blipFill>
          <a:blip r:embed="rId2" cstate="print"/>
          <a:srcRect/>
          <a:stretch>
            <a:fillRect/>
          </a:stretch>
        </p:blipFill>
        <p:spPr bwMode="auto">
          <a:xfrm>
            <a:off x="6948264" y="4653136"/>
            <a:ext cx="1512168" cy="1656184"/>
          </a:xfrm>
          <a:prstGeom prst="rect">
            <a:avLst/>
          </a:prstGeom>
          <a:noFill/>
          <a:ln w="9525">
            <a:noFill/>
            <a:miter lim="800000"/>
            <a:headEnd/>
            <a:tailEnd/>
          </a:ln>
        </p:spPr>
      </p:pic>
    </p:spTree>
    <p:extLst>
      <p:ext uri="{BB962C8B-B14F-4D97-AF65-F5344CB8AC3E}">
        <p14:creationId xmlns:p14="http://schemas.microsoft.com/office/powerpoint/2010/main" xmlns="" val="161417994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778098"/>
          </a:xfrm>
        </p:spPr>
        <p:txBody>
          <a:bodyPr>
            <a:normAutofit/>
          </a:bodyPr>
          <a:lstStyle/>
          <a:p>
            <a:pPr marL="571500" indent="-571500"/>
            <a:r>
              <a:rPr lang="cs-CZ" sz="3600" dirty="0" smtClean="0">
                <a:solidFill>
                  <a:srgbClr val="0070C0"/>
                </a:solidFill>
                <a:latin typeface="Georgia" pitchFamily="18" charset="0"/>
                <a:cs typeface="Times New Roman" pitchFamily="18" charset="0"/>
              </a:rPr>
              <a:t>Moderní </a:t>
            </a:r>
            <a:r>
              <a:rPr lang="cs-CZ" sz="3600" dirty="0">
                <a:solidFill>
                  <a:srgbClr val="0070C0"/>
                </a:solidFill>
                <a:latin typeface="Georgia" pitchFamily="18" charset="0"/>
                <a:cs typeface="Times New Roman" pitchFamily="18" charset="0"/>
              </a:rPr>
              <a:t>logika</a:t>
            </a:r>
          </a:p>
        </p:txBody>
      </p:sp>
      <p:sp>
        <p:nvSpPr>
          <p:cNvPr id="3" name="TextovéPole 2"/>
          <p:cNvSpPr txBox="1"/>
          <p:nvPr/>
        </p:nvSpPr>
        <p:spPr>
          <a:xfrm>
            <a:off x="467544" y="1268760"/>
            <a:ext cx="8136904" cy="5016758"/>
          </a:xfrm>
          <a:prstGeom prst="rect">
            <a:avLst/>
          </a:prstGeom>
          <a:noFill/>
        </p:spPr>
        <p:txBody>
          <a:bodyPr wrap="square" rtlCol="0">
            <a:spAutoFit/>
          </a:bodyPr>
          <a:lstStyle/>
          <a:p>
            <a:pPr marL="360000" lvl="1" indent="-342900">
              <a:buFont typeface="Wingdings" pitchFamily="2" charset="2"/>
              <a:buChar char="q"/>
            </a:pPr>
            <a:r>
              <a:rPr lang="cs-CZ" sz="2000" b="1" dirty="0" smtClean="0">
                <a:solidFill>
                  <a:srgbClr val="0070C0"/>
                </a:solidFill>
                <a:latin typeface="Georgia" pitchFamily="18" charset="0"/>
                <a:cs typeface="Times New Roman" pitchFamily="18" charset="0"/>
              </a:rPr>
              <a:t>Počátky moderní logiky</a:t>
            </a:r>
          </a:p>
          <a:p>
            <a:pPr marL="360000" lvl="1" indent="-342900">
              <a:buFont typeface="Arial" pitchFamily="34" charset="0"/>
              <a:buChar char="•"/>
            </a:pPr>
            <a:r>
              <a:rPr lang="cs-CZ" sz="1600" dirty="0" smtClean="0">
                <a:latin typeface="Georgia" pitchFamily="18" charset="0"/>
                <a:cs typeface="Times New Roman" pitchFamily="18" charset="0"/>
              </a:rPr>
              <a:t>nový impuls od myslitelů, kteří měli blízko k matematice</a:t>
            </a:r>
          </a:p>
          <a:p>
            <a:pPr marL="360000" lvl="1" indent="-342900">
              <a:buFont typeface="Arial" pitchFamily="34" charset="0"/>
              <a:buChar char="•"/>
            </a:pPr>
            <a:r>
              <a:rPr lang="cs-CZ" sz="1600" dirty="0" smtClean="0">
                <a:latin typeface="Georgia" pitchFamily="18" charset="0"/>
                <a:cs typeface="Times New Roman" pitchFamily="18" charset="0"/>
              </a:rPr>
              <a:t>hovoří se o moderní</a:t>
            </a:r>
            <a:r>
              <a:rPr lang="cs-CZ" sz="1600" i="1" dirty="0" smtClean="0">
                <a:latin typeface="Georgia" pitchFamily="18" charset="0"/>
                <a:cs typeface="Times New Roman" pitchFamily="18" charset="0"/>
              </a:rPr>
              <a:t> formální logice </a:t>
            </a:r>
            <a:r>
              <a:rPr lang="cs-CZ" sz="1600" dirty="0" smtClean="0">
                <a:latin typeface="Georgia" pitchFamily="18" charset="0"/>
                <a:cs typeface="Times New Roman" pitchFamily="18" charset="0"/>
              </a:rPr>
              <a:t>nebo</a:t>
            </a:r>
            <a:r>
              <a:rPr lang="cs-CZ" sz="1600" i="1" dirty="0" smtClean="0">
                <a:latin typeface="Georgia" pitchFamily="18" charset="0"/>
                <a:cs typeface="Times New Roman" pitchFamily="18" charset="0"/>
              </a:rPr>
              <a:t> logice matematické</a:t>
            </a:r>
          </a:p>
          <a:p>
            <a:pPr marL="360000" lvl="1" indent="-342900">
              <a:buFont typeface="Arial" pitchFamily="34" charset="0"/>
              <a:buChar char="•"/>
            </a:pPr>
            <a:r>
              <a:rPr lang="cs-CZ" sz="1600" dirty="0" smtClean="0">
                <a:latin typeface="Georgia" pitchFamily="18" charset="0"/>
                <a:cs typeface="Times New Roman" pitchFamily="18" charset="0"/>
              </a:rPr>
              <a:t>základy moderní logiky G. Boole (1815-1864), A. De Morgan (1806-1871),</a:t>
            </a:r>
          </a:p>
          <a:p>
            <a:pPr marL="360000" lvl="1" indent="-342900"/>
            <a:r>
              <a:rPr lang="cs-CZ" sz="1600" dirty="0" smtClean="0">
                <a:latin typeface="Georgia" pitchFamily="18" charset="0"/>
                <a:cs typeface="Times New Roman" pitchFamily="18" charset="0"/>
              </a:rPr>
              <a:t>	G. Peano (1858-1871), </a:t>
            </a:r>
            <a:r>
              <a:rPr lang="cs-CZ" sz="1600" dirty="0" smtClean="0">
                <a:solidFill>
                  <a:srgbClr val="FF0000"/>
                </a:solidFill>
                <a:latin typeface="Georgia" pitchFamily="18" charset="0"/>
                <a:cs typeface="Times New Roman" pitchFamily="18" charset="0"/>
              </a:rPr>
              <a:t>G. Frege </a:t>
            </a:r>
            <a:r>
              <a:rPr lang="cs-CZ" sz="1600" dirty="0" smtClean="0">
                <a:latin typeface="Georgia" pitchFamily="18" charset="0"/>
                <a:cs typeface="Times New Roman" pitchFamily="18" charset="0"/>
              </a:rPr>
              <a:t>(1848-1925), B. Russell (1872-1970)</a:t>
            </a:r>
          </a:p>
          <a:p>
            <a:pPr marL="360000" lvl="1" indent="-342900">
              <a:buFont typeface="Arial" pitchFamily="34" charset="0"/>
              <a:buChar char="•"/>
            </a:pPr>
            <a:r>
              <a:rPr lang="cs-CZ" sz="1600" dirty="0" smtClean="0">
                <a:latin typeface="Georgia" pitchFamily="18" charset="0"/>
                <a:cs typeface="Times New Roman" pitchFamily="18" charset="0"/>
              </a:rPr>
              <a:t>Frege, Russell pokládáni za „otce zakladatele“ </a:t>
            </a:r>
            <a:r>
              <a:rPr lang="cs-CZ" sz="1600" i="1" dirty="0" smtClean="0">
                <a:solidFill>
                  <a:schemeClr val="accent1"/>
                </a:solidFill>
                <a:latin typeface="Georgia" pitchFamily="18" charset="0"/>
                <a:cs typeface="Times New Roman" pitchFamily="18" charset="0"/>
              </a:rPr>
              <a:t>analytické filosofie</a:t>
            </a:r>
          </a:p>
          <a:p>
            <a:pPr marL="360000" lvl="1" indent="-342900"/>
            <a:endParaRPr lang="cs-CZ" sz="1000" dirty="0" smtClean="0">
              <a:solidFill>
                <a:srgbClr val="0070C0"/>
              </a:solidFill>
              <a:latin typeface="Georgia" pitchFamily="18" charset="0"/>
              <a:cs typeface="Times New Roman" pitchFamily="18" charset="0"/>
            </a:endParaRPr>
          </a:p>
          <a:p>
            <a:pPr marL="360000" lvl="1" indent="-342900">
              <a:buFont typeface="Wingdings" pitchFamily="2" charset="2"/>
              <a:buChar char="q"/>
            </a:pPr>
            <a:r>
              <a:rPr lang="cs-CZ" sz="2000" b="1" dirty="0" smtClean="0">
                <a:solidFill>
                  <a:srgbClr val="0070C0"/>
                </a:solidFill>
                <a:latin typeface="Georgia" pitchFamily="18" charset="0"/>
                <a:cs typeface="Times New Roman" pitchFamily="18" charset="0"/>
              </a:rPr>
              <a:t>Kritika psychologismu</a:t>
            </a:r>
          </a:p>
          <a:p>
            <a:pPr marL="360000" lvl="1" indent="-342900">
              <a:buFont typeface="Arial" pitchFamily="34" charset="0"/>
              <a:buChar char="•"/>
            </a:pPr>
            <a:r>
              <a:rPr lang="cs-CZ" sz="1600" dirty="0" smtClean="0">
                <a:latin typeface="Georgia" pitchFamily="18" charset="0"/>
                <a:cs typeface="Times New Roman" pitchFamily="18" charset="0"/>
              </a:rPr>
              <a:t>Psychologismus – hlavní příčina úpadku logiky (Frege, Russell)</a:t>
            </a:r>
          </a:p>
          <a:p>
            <a:pPr marL="360000" lvl="1" indent="-342900">
              <a:buFont typeface="Arial" pitchFamily="34" charset="0"/>
              <a:buChar char="•"/>
            </a:pPr>
            <a:r>
              <a:rPr lang="cs-CZ" sz="1600" dirty="0" smtClean="0">
                <a:latin typeface="Georgia" pitchFamily="18" charset="0"/>
                <a:cs typeface="Times New Roman" pitchFamily="18" charset="0"/>
              </a:rPr>
              <a:t>degradace logiky na úroveň empirické vědy o psychických procesech</a:t>
            </a:r>
          </a:p>
          <a:p>
            <a:pPr marL="360000" lvl="1" indent="-342900">
              <a:buFont typeface="Arial" pitchFamily="34" charset="0"/>
              <a:buChar char="•"/>
            </a:pPr>
            <a:r>
              <a:rPr lang="cs-CZ" sz="1600" dirty="0" smtClean="0">
                <a:latin typeface="Georgia" pitchFamily="18" charset="0"/>
                <a:cs typeface="Times New Roman" pitchFamily="18" charset="0"/>
              </a:rPr>
              <a:t>závislost logiky na psychologii odmítl jako první Bernard Bolzano</a:t>
            </a:r>
          </a:p>
          <a:p>
            <a:pPr marL="360000" lvl="1" indent="-342900"/>
            <a:endParaRPr lang="cs-CZ" sz="1000" dirty="0" smtClean="0">
              <a:solidFill>
                <a:srgbClr val="0070C0"/>
              </a:solidFill>
              <a:latin typeface="Georgia" pitchFamily="18" charset="0"/>
              <a:cs typeface="Times New Roman" pitchFamily="18" charset="0"/>
            </a:endParaRPr>
          </a:p>
          <a:p>
            <a:pPr marL="360000" lvl="1" indent="-342900">
              <a:buFont typeface="Wingdings" pitchFamily="2" charset="2"/>
              <a:buChar char="q"/>
            </a:pPr>
            <a:r>
              <a:rPr lang="cs-CZ" sz="2000" b="1" dirty="0" smtClean="0">
                <a:solidFill>
                  <a:srgbClr val="0070C0"/>
                </a:solidFill>
                <a:latin typeface="Georgia" pitchFamily="18" charset="0"/>
                <a:cs typeface="Times New Roman" pitchFamily="18" charset="0"/>
              </a:rPr>
              <a:t>Obrat k jazyku</a:t>
            </a:r>
          </a:p>
          <a:p>
            <a:pPr marL="17100" lvl="1"/>
            <a:r>
              <a:rPr lang="cs-CZ" sz="1600" dirty="0" smtClean="0">
                <a:latin typeface="Georgia" pitchFamily="18" charset="0"/>
                <a:cs typeface="Times New Roman" pitchFamily="18" charset="0"/>
              </a:rPr>
              <a:t>Fregemu se připisuje autorství charakteristického rysu moderní </a:t>
            </a:r>
          </a:p>
          <a:p>
            <a:pPr marL="17100" lvl="1"/>
            <a:r>
              <a:rPr lang="cs-CZ" sz="1600" dirty="0" smtClean="0">
                <a:latin typeface="Georgia" pitchFamily="18" charset="0"/>
                <a:cs typeface="Times New Roman" pitchFamily="18" charset="0"/>
              </a:rPr>
              <a:t>logiky tzv. </a:t>
            </a:r>
            <a:r>
              <a:rPr lang="cs-CZ" sz="1600" i="1" dirty="0" smtClean="0">
                <a:solidFill>
                  <a:srgbClr val="FF0000"/>
                </a:solidFill>
                <a:latin typeface="Georgia" pitchFamily="18" charset="0"/>
                <a:cs typeface="Times New Roman" pitchFamily="18" charset="0"/>
              </a:rPr>
              <a:t>obrat k jazyku</a:t>
            </a:r>
            <a:r>
              <a:rPr lang="cs-CZ" sz="1600" dirty="0" smtClean="0">
                <a:latin typeface="Georgia" pitchFamily="18" charset="0"/>
                <a:cs typeface="Times New Roman" pitchFamily="18" charset="0"/>
              </a:rPr>
              <a:t>. Frege v závislosti na Bolzanovi pojal </a:t>
            </a:r>
          </a:p>
          <a:p>
            <a:pPr marL="17100" lvl="1"/>
            <a:r>
              <a:rPr lang="cs-CZ" sz="1600" dirty="0" smtClean="0">
                <a:latin typeface="Georgia" pitchFamily="18" charset="0"/>
                <a:cs typeface="Times New Roman" pitchFamily="18" charset="0"/>
              </a:rPr>
              <a:t>obsahy myšlení jako na myšlení zcela nezávislé, není důvod, </a:t>
            </a:r>
          </a:p>
          <a:p>
            <a:pPr marL="17100" lvl="1"/>
            <a:r>
              <a:rPr lang="cs-CZ" sz="1600" dirty="0" smtClean="0">
                <a:latin typeface="Georgia" pitchFamily="18" charset="0"/>
                <a:cs typeface="Times New Roman" pitchFamily="18" charset="0"/>
              </a:rPr>
              <a:t>aby se logika zabývala myšlením jako svoji „látkou“ </a:t>
            </a:r>
          </a:p>
          <a:p>
            <a:pPr marL="17100" lvl="1"/>
            <a:r>
              <a:rPr lang="cs-CZ" sz="1600" dirty="0" smtClean="0">
                <a:latin typeface="Georgia" pitchFamily="18" charset="0"/>
                <a:cs typeface="Times New Roman" pitchFamily="18" charset="0"/>
              </a:rPr>
              <a:t>(materiálním předmětem). Objektivní logické zákonitosti lze</a:t>
            </a:r>
          </a:p>
          <a:p>
            <a:pPr marL="17100" lvl="1"/>
            <a:r>
              <a:rPr lang="cs-CZ" sz="1600" dirty="0" smtClean="0">
                <a:latin typeface="Georgia" pitchFamily="18" charset="0"/>
                <a:cs typeface="Times New Roman" pitchFamily="18" charset="0"/>
              </a:rPr>
              <a:t>zkoumat jedině zkoumáním jazyka z hlediska jeho sémantiky,</a:t>
            </a:r>
          </a:p>
          <a:p>
            <a:pPr marL="17100" lvl="1"/>
            <a:r>
              <a:rPr lang="cs-CZ" sz="1600" dirty="0" smtClean="0">
                <a:latin typeface="Georgia" pitchFamily="18" charset="0"/>
                <a:cs typeface="Times New Roman" pitchFamily="18" charset="0"/>
              </a:rPr>
              <a:t>z hlediska toho, co jazykové výrazy vyjadřují.</a:t>
            </a:r>
          </a:p>
        </p:txBody>
      </p:sp>
      <p:pic>
        <p:nvPicPr>
          <p:cNvPr id="4" name="Obrázek 3" descr="Gottlob Frege"/>
          <p:cNvPicPr/>
          <p:nvPr/>
        </p:nvPicPr>
        <p:blipFill>
          <a:blip r:embed="rId2" cstate="print"/>
          <a:srcRect/>
          <a:stretch>
            <a:fillRect/>
          </a:stretch>
        </p:blipFill>
        <p:spPr bwMode="auto">
          <a:xfrm>
            <a:off x="6588224" y="4365104"/>
            <a:ext cx="1872208" cy="1944216"/>
          </a:xfrm>
          <a:prstGeom prst="rect">
            <a:avLst/>
          </a:prstGeom>
          <a:noFill/>
          <a:ln w="9525">
            <a:noFill/>
            <a:miter lim="800000"/>
            <a:headEnd/>
            <a:tailEnd/>
          </a:ln>
        </p:spPr>
      </p:pic>
      <p:pic>
        <p:nvPicPr>
          <p:cNvPr id="5" name="Obrázek 4" descr="Bertrand Russel"/>
          <p:cNvPicPr/>
          <p:nvPr/>
        </p:nvPicPr>
        <p:blipFill>
          <a:blip r:embed="rId3" cstate="print"/>
          <a:srcRect/>
          <a:stretch>
            <a:fillRect/>
          </a:stretch>
        </p:blipFill>
        <p:spPr bwMode="auto">
          <a:xfrm>
            <a:off x="7164288" y="2420888"/>
            <a:ext cx="1224136" cy="1656184"/>
          </a:xfrm>
          <a:prstGeom prst="rect">
            <a:avLst/>
          </a:prstGeom>
          <a:noFill/>
          <a:ln w="9525">
            <a:noFill/>
            <a:miter lim="800000"/>
            <a:headEnd/>
            <a:tailEnd/>
          </a:ln>
        </p:spPr>
      </p:pic>
    </p:spTree>
    <p:extLst>
      <p:ext uri="{BB962C8B-B14F-4D97-AF65-F5344CB8AC3E}">
        <p14:creationId xmlns:p14="http://schemas.microsoft.com/office/powerpoint/2010/main" xmlns="" val="181672347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922114"/>
          </a:xfrm>
        </p:spPr>
        <p:txBody>
          <a:bodyPr>
            <a:normAutofit/>
          </a:bodyPr>
          <a:lstStyle/>
          <a:p>
            <a:r>
              <a:rPr lang="cs-CZ" sz="3600" dirty="0" smtClean="0">
                <a:solidFill>
                  <a:srgbClr val="0070C0"/>
                </a:solidFill>
                <a:latin typeface="Georgia" pitchFamily="18" charset="0"/>
                <a:cs typeface="Times New Roman" pitchFamily="18" charset="0"/>
              </a:rPr>
              <a:t>Gottlob Frege </a:t>
            </a:r>
            <a:r>
              <a:rPr lang="cs-CZ" sz="1600" dirty="0" smtClean="0">
                <a:solidFill>
                  <a:srgbClr val="FF0000"/>
                </a:solidFill>
                <a:latin typeface="Georgia" pitchFamily="18" charset="0"/>
                <a:cs typeface="Times New Roman" pitchFamily="18" charset="0"/>
              </a:rPr>
              <a:t>(1848-1925) </a:t>
            </a:r>
            <a:endParaRPr lang="cs-CZ" sz="1600" dirty="0">
              <a:solidFill>
                <a:srgbClr val="FF0000"/>
              </a:solidFill>
              <a:latin typeface="Georgia" pitchFamily="18" charset="0"/>
              <a:cs typeface="Times New Roman" pitchFamily="18" charset="0"/>
            </a:endParaRPr>
          </a:p>
        </p:txBody>
      </p:sp>
      <p:pic>
        <p:nvPicPr>
          <p:cNvPr id="5" name="Obrázek 4" descr="frege1.jpg"/>
          <p:cNvPicPr>
            <a:picLocks noChangeAspect="1"/>
          </p:cNvPicPr>
          <p:nvPr/>
        </p:nvPicPr>
        <p:blipFill>
          <a:blip r:embed="rId2" cstate="print"/>
          <a:stretch>
            <a:fillRect/>
          </a:stretch>
        </p:blipFill>
        <p:spPr>
          <a:xfrm>
            <a:off x="5292080" y="1484784"/>
            <a:ext cx="2520281" cy="2880320"/>
          </a:xfrm>
          <a:prstGeom prst="rect">
            <a:avLst/>
          </a:prstGeom>
        </p:spPr>
      </p:pic>
      <p:pic>
        <p:nvPicPr>
          <p:cNvPr id="6" name="Obrázek 5" descr="FregeGrundlagen.jpg"/>
          <p:cNvPicPr>
            <a:picLocks noChangeAspect="1"/>
          </p:cNvPicPr>
          <p:nvPr/>
        </p:nvPicPr>
        <p:blipFill>
          <a:blip r:embed="rId3" cstate="print"/>
          <a:stretch>
            <a:fillRect/>
          </a:stretch>
        </p:blipFill>
        <p:spPr>
          <a:xfrm>
            <a:off x="2915816" y="1844824"/>
            <a:ext cx="2082194" cy="2520280"/>
          </a:xfrm>
          <a:prstGeom prst="rect">
            <a:avLst/>
          </a:prstGeom>
        </p:spPr>
      </p:pic>
      <p:pic>
        <p:nvPicPr>
          <p:cNvPr id="7" name="Obrázek 6" descr="frege2.JPG"/>
          <p:cNvPicPr>
            <a:picLocks noChangeAspect="1"/>
          </p:cNvPicPr>
          <p:nvPr/>
        </p:nvPicPr>
        <p:blipFill>
          <a:blip r:embed="rId4" cstate="print"/>
          <a:stretch>
            <a:fillRect/>
          </a:stretch>
        </p:blipFill>
        <p:spPr>
          <a:xfrm>
            <a:off x="755577" y="1484784"/>
            <a:ext cx="1800200" cy="2866472"/>
          </a:xfrm>
          <a:prstGeom prst="rect">
            <a:avLst/>
          </a:prstGeom>
        </p:spPr>
      </p:pic>
      <p:sp>
        <p:nvSpPr>
          <p:cNvPr id="8" name="TextovéPole 7"/>
          <p:cNvSpPr txBox="1"/>
          <p:nvPr/>
        </p:nvSpPr>
        <p:spPr>
          <a:xfrm>
            <a:off x="611560" y="4509120"/>
            <a:ext cx="8208912" cy="1354217"/>
          </a:xfrm>
          <a:prstGeom prst="rect">
            <a:avLst/>
          </a:prstGeom>
          <a:noFill/>
        </p:spPr>
        <p:txBody>
          <a:bodyPr wrap="square" rtlCol="0">
            <a:spAutoFit/>
          </a:bodyPr>
          <a:lstStyle/>
          <a:p>
            <a:r>
              <a:rPr lang="cs-CZ" sz="1200" b="1" dirty="0" smtClean="0">
                <a:latin typeface="Georgia" pitchFamily="18" charset="0"/>
                <a:cs typeface="Times New Roman" pitchFamily="18" charset="0"/>
              </a:rPr>
              <a:t>Begriffsschrift, eine der arithmetrischen nachgebildete Formelsprache des reinen Denkens</a:t>
            </a:r>
            <a:r>
              <a:rPr lang="cs-CZ" sz="1200" dirty="0" smtClean="0">
                <a:latin typeface="Georgia" pitchFamily="18" charset="0"/>
                <a:cs typeface="Times New Roman" pitchFamily="18" charset="0"/>
              </a:rPr>
              <a:t>. </a:t>
            </a:r>
          </a:p>
          <a:p>
            <a:r>
              <a:rPr lang="cs-CZ" sz="1200" dirty="0" smtClean="0">
                <a:latin typeface="Georgia" pitchFamily="18" charset="0"/>
                <a:cs typeface="Times New Roman" pitchFamily="18" charset="0"/>
              </a:rPr>
              <a:t>Halle 1879.  (Pojmové písmo, jazyk aritmetiky napodobující formální jazyk čistého myšlení. Kniha zavádí logický kalkul obsahující jako novinku kvantifikaci proměnných.)</a:t>
            </a:r>
          </a:p>
          <a:p>
            <a:r>
              <a:rPr lang="cs-CZ" sz="1200" b="1" dirty="0" smtClean="0">
                <a:latin typeface="Georgia" pitchFamily="18" charset="0"/>
                <a:cs typeface="Times New Roman" pitchFamily="18" charset="0"/>
              </a:rPr>
              <a:t>Die Grundlagen der Arithmetik, eine logisch mathematische Untersuchung über den Begriff der Zahl</a:t>
            </a:r>
            <a:r>
              <a:rPr lang="cs-CZ" sz="1400" dirty="0" smtClean="0">
                <a:latin typeface="Georgia" pitchFamily="18" charset="0"/>
                <a:cs typeface="Times New Roman" pitchFamily="18" charset="0"/>
              </a:rPr>
              <a:t>.</a:t>
            </a:r>
          </a:p>
          <a:p>
            <a:r>
              <a:rPr lang="cs-CZ" sz="1200" dirty="0" smtClean="0">
                <a:latin typeface="Georgia" pitchFamily="18" charset="0"/>
                <a:cs typeface="Times New Roman" pitchFamily="18" charset="0"/>
              </a:rPr>
              <a:t>Breslau 1884. (Základy aritmetiky)</a:t>
            </a:r>
          </a:p>
          <a:p>
            <a:r>
              <a:rPr lang="cs-CZ" sz="1200" b="1" dirty="0" smtClean="0">
                <a:latin typeface="Georgia" pitchFamily="18" charset="0"/>
                <a:cs typeface="Times New Roman" pitchFamily="18" charset="0"/>
              </a:rPr>
              <a:t>Grundgesetze der Arithmetik</a:t>
            </a:r>
            <a:r>
              <a:rPr lang="cs-CZ" dirty="0" smtClean="0">
                <a:latin typeface="Georgia" pitchFamily="18" charset="0"/>
                <a:cs typeface="Times New Roman" pitchFamily="18" charset="0"/>
              </a:rPr>
              <a:t>, </a:t>
            </a:r>
            <a:r>
              <a:rPr lang="cs-CZ" sz="1200" dirty="0" smtClean="0">
                <a:latin typeface="Georgia" pitchFamily="18" charset="0"/>
                <a:cs typeface="Times New Roman" pitchFamily="18" charset="0"/>
              </a:rPr>
              <a:t>Begriffsschriftlich abgeleitet. Jena 1893. </a:t>
            </a:r>
            <a:endParaRPr lang="cs-CZ" sz="1200" dirty="0">
              <a:latin typeface="Georgia"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706090"/>
          </a:xfrm>
        </p:spPr>
        <p:txBody>
          <a:bodyPr>
            <a:normAutofit/>
          </a:bodyPr>
          <a:lstStyle/>
          <a:p>
            <a:r>
              <a:rPr lang="cs-CZ" sz="3600" dirty="0" smtClean="0">
                <a:solidFill>
                  <a:srgbClr val="0070C0"/>
                </a:solidFill>
                <a:latin typeface="Georgia" pitchFamily="18" charset="0"/>
                <a:cs typeface="Times New Roman" pitchFamily="18" charset="0"/>
              </a:rPr>
              <a:t>Gottlob Frege </a:t>
            </a:r>
            <a:endParaRPr lang="cs-CZ" sz="3600" dirty="0">
              <a:latin typeface="Georgia" pitchFamily="18" charset="0"/>
            </a:endParaRPr>
          </a:p>
        </p:txBody>
      </p:sp>
      <p:sp>
        <p:nvSpPr>
          <p:cNvPr id="4" name="TextovéPole 3"/>
          <p:cNvSpPr txBox="1"/>
          <p:nvPr/>
        </p:nvSpPr>
        <p:spPr>
          <a:xfrm>
            <a:off x="323528" y="1340768"/>
            <a:ext cx="8364096" cy="4955203"/>
          </a:xfrm>
          <a:prstGeom prst="rect">
            <a:avLst/>
          </a:prstGeom>
          <a:noFill/>
        </p:spPr>
        <p:txBody>
          <a:bodyPr wrap="square" rtlCol="0">
            <a:spAutoFit/>
          </a:bodyPr>
          <a:lstStyle/>
          <a:p>
            <a:r>
              <a:rPr lang="cs-CZ" sz="1600" dirty="0" smtClean="0">
                <a:latin typeface="Georgia" pitchFamily="18" charset="0"/>
                <a:cs typeface="Times New Roman" pitchFamily="18" charset="0"/>
              </a:rPr>
              <a:t>Přesně to, co Frege nechtěl a před čím varoval, se stalo. Logika se stala kalkulem, původně zamýšlená </a:t>
            </a:r>
            <a:r>
              <a:rPr lang="cs-CZ" sz="1600" dirty="0" smtClean="0">
                <a:solidFill>
                  <a:srgbClr val="FF0000"/>
                </a:solidFill>
                <a:latin typeface="Georgia" pitchFamily="18" charset="0"/>
                <a:cs typeface="Times New Roman" pitchFamily="18" charset="0"/>
              </a:rPr>
              <a:t>logika matematiky </a:t>
            </a:r>
            <a:r>
              <a:rPr lang="cs-CZ" sz="1600" dirty="0" smtClean="0">
                <a:latin typeface="Georgia" pitchFamily="18" charset="0"/>
                <a:cs typeface="Times New Roman" pitchFamily="18" charset="0"/>
              </a:rPr>
              <a:t>se stala </a:t>
            </a:r>
            <a:r>
              <a:rPr lang="cs-CZ" sz="1600" dirty="0" smtClean="0">
                <a:solidFill>
                  <a:srgbClr val="FF0000"/>
                </a:solidFill>
                <a:latin typeface="Georgia" pitchFamily="18" charset="0"/>
                <a:cs typeface="Times New Roman" pitchFamily="18" charset="0"/>
              </a:rPr>
              <a:t>matematickou logikou</a:t>
            </a:r>
            <a:r>
              <a:rPr lang="cs-CZ" sz="1600" dirty="0" smtClean="0">
                <a:latin typeface="Georgia" pitchFamily="18" charset="0"/>
                <a:cs typeface="Times New Roman" pitchFamily="18" charset="0"/>
              </a:rPr>
              <a:t>, matematickou disciplínou, podobnou jiným matematickým oborům. A tento nový obor rozkvetl ve dvacátém století do neobyčejné dokonalosti a krásy a jako plod ze sebe vydal počítače – právě v oblasti počítačů (v informatice, computer science) našel nejdokonalejší uplatnění. Logika jako kalkul (počet, počítání) se „logicky“ stala logikou počítačů.</a:t>
            </a:r>
          </a:p>
          <a:p>
            <a:endParaRPr lang="cs-CZ" sz="1600" dirty="0" smtClean="0">
              <a:latin typeface="Georgia" pitchFamily="18" charset="0"/>
              <a:cs typeface="Times New Roman" pitchFamily="18" charset="0"/>
            </a:endParaRPr>
          </a:p>
          <a:p>
            <a:r>
              <a:rPr lang="cs-CZ" sz="1600" dirty="0" smtClean="0">
                <a:latin typeface="Georgia" pitchFamily="18" charset="0"/>
                <a:cs typeface="Times New Roman" pitchFamily="18" charset="0"/>
              </a:rPr>
              <a:t>To mělo ovšem i své závažné důsledky. Jedním z nich je, že se po dvou tisících letech přestala vyučovat ve školách (gymnáziích i univerzitách) </a:t>
            </a:r>
            <a:r>
              <a:rPr lang="cs-CZ" sz="1600" dirty="0" smtClean="0">
                <a:solidFill>
                  <a:srgbClr val="FF0000"/>
                </a:solidFill>
                <a:latin typeface="Georgia" pitchFamily="18" charset="0"/>
                <a:cs typeface="Times New Roman" pitchFamily="18" charset="0"/>
              </a:rPr>
              <a:t>logika jakožto prostředek k péči o jazyk, ke kultivaci přesného vyjadřování</a:t>
            </a:r>
            <a:r>
              <a:rPr lang="cs-CZ" sz="1600" dirty="0" smtClean="0">
                <a:latin typeface="Georgia" pitchFamily="18" charset="0"/>
                <a:cs typeface="Times New Roman" pitchFamily="18" charset="0"/>
              </a:rPr>
              <a:t>. Nahrazena byla kalkulem a ten se nakonec ukázal být tak kontraproduktivní, že v některých zemích (např. Rakousko) nakonec došlo k zákazu vyučování takovéto logiky. Nyní stojíme před problémem, jak obnovit vyučování logiky v původním smyslu (tj. jako jazyka)</a:t>
            </a:r>
          </a:p>
          <a:p>
            <a:endParaRPr lang="cs-CZ" sz="1200" dirty="0" smtClean="0">
              <a:latin typeface="Georgia" pitchFamily="18" charset="0"/>
              <a:cs typeface="Times New Roman" pitchFamily="18" charset="0"/>
            </a:endParaRPr>
          </a:p>
          <a:p>
            <a:endParaRPr lang="cs-CZ" sz="1200" dirty="0" smtClean="0">
              <a:latin typeface="Georgia" pitchFamily="18" charset="0"/>
              <a:cs typeface="Times New Roman" pitchFamily="18" charset="0"/>
            </a:endParaRPr>
          </a:p>
          <a:p>
            <a:r>
              <a:rPr lang="cs-CZ" sz="1200" dirty="0" smtClean="0">
                <a:latin typeface="Georgia" pitchFamily="18" charset="0"/>
                <a:cs typeface="Times New Roman" pitchFamily="18" charset="0"/>
              </a:rPr>
              <a:t>Frege neměl rád slovo množina. Množina koní nebo</a:t>
            </a:r>
            <a:r>
              <a:rPr lang="en-US" sz="1200" dirty="0" smtClean="0">
                <a:latin typeface="Georgia" pitchFamily="18" charset="0"/>
                <a:cs typeface="Times New Roman" pitchFamily="18" charset="0"/>
              </a:rPr>
              <a:t>{</a:t>
            </a:r>
            <a:r>
              <a:rPr lang="cs-CZ" sz="1200" dirty="0" smtClean="0">
                <a:latin typeface="Georgia" pitchFamily="18" charset="0"/>
                <a:cs typeface="Times New Roman" pitchFamily="18" charset="0"/>
              </a:rPr>
              <a:t>červen</a:t>
            </a:r>
            <a:r>
              <a:rPr lang="en-US" sz="1200" dirty="0" smtClean="0">
                <a:latin typeface="Georgia" pitchFamily="18" charset="0"/>
                <a:cs typeface="Times New Roman" pitchFamily="18" charset="0"/>
              </a:rPr>
              <a:t>, </a:t>
            </a:r>
            <a:r>
              <a:rPr lang="cs-CZ" sz="1200" dirty="0" smtClean="0">
                <a:latin typeface="Georgia" pitchFamily="18" charset="0"/>
                <a:cs typeface="Times New Roman" pitchFamily="18" charset="0"/>
              </a:rPr>
              <a:t>vesnice</a:t>
            </a:r>
            <a:r>
              <a:rPr lang="en-US" sz="1200" dirty="0" smtClean="0">
                <a:latin typeface="Georgia" pitchFamily="18" charset="0"/>
                <a:cs typeface="Times New Roman" pitchFamily="18" charset="0"/>
              </a:rPr>
              <a:t>, </a:t>
            </a:r>
            <a:r>
              <a:rPr lang="cs-CZ" sz="1200" dirty="0" smtClean="0">
                <a:latin typeface="Georgia" pitchFamily="18" charset="0"/>
                <a:cs typeface="Times New Roman" pitchFamily="18" charset="0"/>
              </a:rPr>
              <a:t>N</a:t>
            </a:r>
            <a:r>
              <a:rPr lang="en-US" sz="1200" dirty="0" smtClean="0">
                <a:latin typeface="Georgia" pitchFamily="18" charset="0"/>
                <a:cs typeface="Times New Roman" pitchFamily="18" charset="0"/>
              </a:rPr>
              <a:t>apoleon}</a:t>
            </a:r>
            <a:r>
              <a:rPr lang="cs-CZ" sz="1200" dirty="0" smtClean="0">
                <a:latin typeface="Georgia" pitchFamily="18" charset="0"/>
                <a:cs typeface="Times New Roman" pitchFamily="18" charset="0"/>
              </a:rPr>
              <a:t>.</a:t>
            </a:r>
          </a:p>
          <a:p>
            <a:r>
              <a:rPr lang="cs-CZ" sz="1200" b="1" dirty="0" smtClean="0">
                <a:latin typeface="Georgia" pitchFamily="18" charset="0"/>
                <a:cs typeface="Times New Roman" pitchFamily="18" charset="0"/>
              </a:rPr>
              <a:t>Význam</a:t>
            </a:r>
            <a:r>
              <a:rPr lang="cs-CZ" sz="1200" dirty="0" smtClean="0">
                <a:latin typeface="Georgia" pitchFamily="18" charset="0"/>
                <a:cs typeface="Times New Roman" pitchFamily="18" charset="0"/>
              </a:rPr>
              <a:t> (Bedeutung, </a:t>
            </a:r>
            <a:r>
              <a:rPr lang="cs-CZ" sz="1200" i="1" dirty="0" smtClean="0">
                <a:solidFill>
                  <a:srgbClr val="FF0000"/>
                </a:solidFill>
                <a:latin typeface="Georgia" pitchFamily="18" charset="0"/>
                <a:cs typeface="Times New Roman" pitchFamily="18" charset="0"/>
              </a:rPr>
              <a:t>co</a:t>
            </a:r>
            <a:r>
              <a:rPr lang="cs-CZ" sz="1200" dirty="0" smtClean="0">
                <a:latin typeface="Georgia" pitchFamily="18" charset="0"/>
                <a:cs typeface="Times New Roman" pitchFamily="18" charset="0"/>
              </a:rPr>
              <a:t> označuje) a </a:t>
            </a:r>
            <a:r>
              <a:rPr lang="cs-CZ" sz="1200" b="1" dirty="0" smtClean="0">
                <a:latin typeface="Georgia" pitchFamily="18" charset="0"/>
                <a:cs typeface="Times New Roman" pitchFamily="18" charset="0"/>
              </a:rPr>
              <a:t>smysl</a:t>
            </a:r>
            <a:r>
              <a:rPr lang="cs-CZ" sz="1200" dirty="0" smtClean="0">
                <a:latin typeface="Georgia" pitchFamily="18" charset="0"/>
                <a:cs typeface="Times New Roman" pitchFamily="18" charset="0"/>
              </a:rPr>
              <a:t> (Sinn, </a:t>
            </a:r>
            <a:r>
              <a:rPr lang="cs-CZ" sz="1200" i="1" dirty="0" smtClean="0">
                <a:solidFill>
                  <a:srgbClr val="FF0000"/>
                </a:solidFill>
                <a:latin typeface="Georgia" pitchFamily="18" charset="0"/>
                <a:cs typeface="Times New Roman" pitchFamily="18" charset="0"/>
              </a:rPr>
              <a:t>jak</a:t>
            </a:r>
            <a:r>
              <a:rPr lang="cs-CZ" sz="1200" dirty="0" smtClean="0">
                <a:latin typeface="Georgia" pitchFamily="18" charset="0"/>
                <a:cs typeface="Times New Roman" pitchFamily="18" charset="0"/>
              </a:rPr>
              <a:t> to označuje) </a:t>
            </a:r>
            <a:r>
              <a:rPr lang="cs-CZ" sz="1200" b="1" dirty="0" smtClean="0">
                <a:latin typeface="Georgia" pitchFamily="18" charset="0"/>
                <a:cs typeface="Times New Roman" pitchFamily="18" charset="0"/>
              </a:rPr>
              <a:t>jazykového výrazu.</a:t>
            </a:r>
          </a:p>
          <a:p>
            <a:endParaRPr lang="cs-CZ" sz="1200" dirty="0" smtClean="0">
              <a:latin typeface="Georgia" pitchFamily="18" charset="0"/>
              <a:cs typeface="Times New Roman" pitchFamily="18" charset="0"/>
            </a:endParaRPr>
          </a:p>
          <a:p>
            <a:endParaRPr lang="cs-CZ" sz="1200" dirty="0" smtClean="0">
              <a:latin typeface="Georgia" pitchFamily="18" charset="0"/>
              <a:cs typeface="Times New Roman" pitchFamily="18" charset="0"/>
            </a:endParaRPr>
          </a:p>
          <a:p>
            <a:endParaRPr lang="cs-CZ" sz="1200" dirty="0" smtClean="0">
              <a:latin typeface="Georgia" pitchFamily="18" charset="0"/>
              <a:cs typeface="Times New Roman" pitchFamily="18" charset="0"/>
            </a:endParaRPr>
          </a:p>
          <a:p>
            <a:r>
              <a:rPr lang="cs-CZ" sz="1200" dirty="0" smtClean="0">
                <a:latin typeface="Georgia" pitchFamily="18" charset="0"/>
                <a:cs typeface="Times New Roman" pitchFamily="18" charset="0"/>
              </a:rPr>
              <a:t>Zdroj:</a:t>
            </a:r>
          </a:p>
          <a:p>
            <a:r>
              <a:rPr lang="cs-CZ" sz="1200" dirty="0" smtClean="0">
                <a:latin typeface="Georgia" pitchFamily="18" charset="0"/>
                <a:cs typeface="Times New Roman" pitchFamily="18" charset="0"/>
              </a:rPr>
              <a:t>Fiala, J. (2005). </a:t>
            </a:r>
            <a:r>
              <a:rPr lang="cs-CZ" sz="1200" i="1" dirty="0" smtClean="0">
                <a:latin typeface="Georgia" pitchFamily="18" charset="0"/>
                <a:cs typeface="Times New Roman" pitchFamily="18" charset="0"/>
              </a:rPr>
              <a:t>Analytická filosofie. </a:t>
            </a:r>
            <a:r>
              <a:rPr lang="cs-CZ" sz="1200" dirty="0" smtClean="0">
                <a:latin typeface="Georgia" pitchFamily="18" charset="0"/>
                <a:cs typeface="Times New Roman" pitchFamily="18" charset="0"/>
              </a:rPr>
              <a:t>Praha-Plzeň: O. P. S. </a:t>
            </a:r>
            <a:endParaRPr lang="cs-CZ" dirty="0">
              <a:latin typeface="Georgia"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1"/>
          <p:cNvSpPr txBox="1">
            <a:spLocks noChangeArrowheads="1"/>
          </p:cNvSpPr>
          <p:nvPr/>
        </p:nvSpPr>
        <p:spPr bwMode="auto">
          <a:xfrm>
            <a:off x="323528" y="404664"/>
            <a:ext cx="8352928" cy="5572937"/>
          </a:xfrm>
          <a:prstGeom prst="rect">
            <a:avLst/>
          </a:prstGeom>
          <a:noFill/>
          <a:ln w="9525">
            <a:noFill/>
            <a:round/>
            <a:headEnd/>
            <a:tailEnd/>
          </a:ln>
        </p:spPr>
        <p:txBody>
          <a:bodyPr wrap="square" lIns="90000" tIns="46800" rIns="90000" bIns="46800">
            <a:spAutoFit/>
          </a:bodyPr>
          <a:lstStyle/>
          <a:p>
            <a:pP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2400" dirty="0" smtClean="0">
                <a:solidFill>
                  <a:srgbClr val="0070C0"/>
                </a:solidFill>
                <a:latin typeface="Georgia" pitchFamily="18" charset="0"/>
                <a:cs typeface="Times New Roman" pitchFamily="18" charset="0"/>
              </a:rPr>
              <a:t>Logicky myslet může i ten, kdo nemá žádné znalosti o logice.</a:t>
            </a:r>
          </a:p>
          <a:p>
            <a:pPr>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2400" dirty="0" smtClean="0">
                <a:solidFill>
                  <a:srgbClr val="FF0000"/>
                </a:solidFill>
                <a:latin typeface="Georgia" pitchFamily="18" charset="0"/>
                <a:cs typeface="Times New Roman" pitchFamily="18" charset="0"/>
              </a:rPr>
              <a:t>Co a k čemu je logika? </a:t>
            </a:r>
            <a:r>
              <a:rPr lang="cs-CZ" sz="1200" dirty="0" smtClean="0">
                <a:latin typeface="Georgia" pitchFamily="18" charset="0"/>
                <a:cs typeface="Times New Roman" pitchFamily="18" charset="0"/>
              </a:rPr>
              <a:t>(Jaroslav Peregrin</a:t>
            </a:r>
            <a:r>
              <a:rPr lang="cs-CZ" sz="1200" i="1" dirty="0" smtClean="0">
                <a:latin typeface="Georgia" pitchFamily="18" charset="0"/>
                <a:cs typeface="Times New Roman" pitchFamily="18" charset="0"/>
              </a:rPr>
              <a:t>, Logika a logiky, </a:t>
            </a:r>
            <a:r>
              <a:rPr lang="cs-CZ" sz="1200" dirty="0" smtClean="0">
                <a:latin typeface="Georgia" pitchFamily="18" charset="0"/>
                <a:cs typeface="Times New Roman" pitchFamily="18" charset="0"/>
              </a:rPr>
              <a:t>2003)</a:t>
            </a:r>
          </a:p>
          <a:p>
            <a:pPr marL="457200" indent="-457200">
              <a:buClr>
                <a:srgbClr val="000000"/>
              </a:buClr>
              <a:buFont typeface="+mj-lt"/>
              <a:buAutoNum type="arabicPeriod"/>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1200" dirty="0" smtClean="0">
                <a:latin typeface="Georgia" pitchFamily="18" charset="0"/>
                <a:cs typeface="Times New Roman" pitchFamily="18" charset="0"/>
              </a:rPr>
              <a:t>Co je předmětem logiky?</a:t>
            </a:r>
          </a:p>
          <a:p>
            <a:pPr marL="457200" indent="-457200">
              <a:buClr>
                <a:srgbClr val="000000"/>
              </a:buClr>
              <a:buFont typeface="+mj-lt"/>
              <a:buAutoNum type="arabicPeriod"/>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1200" dirty="0" smtClean="0">
                <a:latin typeface="Georgia" pitchFamily="18" charset="0"/>
                <a:cs typeface="Times New Roman" pitchFamily="18" charset="0"/>
              </a:rPr>
              <a:t>Formální logika</a:t>
            </a:r>
          </a:p>
          <a:p>
            <a:pPr marL="457200" indent="-457200">
              <a:buClr>
                <a:srgbClr val="000000"/>
              </a:buClr>
              <a:buFont typeface="+mj-lt"/>
              <a:buAutoNum type="arabicPeriod"/>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1200" dirty="0" smtClean="0">
                <a:latin typeface="Georgia" pitchFamily="18" charset="0"/>
                <a:cs typeface="Times New Roman" pitchFamily="18" charset="0"/>
              </a:rPr>
              <a:t>Existuje jenom jedna, nebo více logik?</a:t>
            </a:r>
          </a:p>
          <a:p>
            <a:pPr marL="457200" indent="-457200">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1600" dirty="0" smtClean="0">
                <a:solidFill>
                  <a:srgbClr val="0070C0"/>
                </a:solidFill>
                <a:latin typeface="Georgia" pitchFamily="18" charset="0"/>
                <a:cs typeface="Times New Roman" pitchFamily="18" charset="0"/>
              </a:rPr>
              <a:t>Logika je nauka o tom, jak myslíme, či jak bychom měli myslet. </a:t>
            </a:r>
          </a:p>
          <a:p>
            <a:pPr marL="457200" indent="-457200">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1200" dirty="0" smtClean="0">
                <a:latin typeface="Georgia" pitchFamily="18" charset="0"/>
                <a:cs typeface="Times New Roman" pitchFamily="18" charset="0"/>
              </a:rPr>
              <a:t>„Lidová“ verze, která se objevuje i v renomovaných učebnicích.</a:t>
            </a:r>
          </a:p>
          <a:p>
            <a:pPr marL="457200" indent="-457200">
              <a:buClr>
                <a:srgbClr val="0000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1600" dirty="0" smtClean="0">
                <a:solidFill>
                  <a:srgbClr val="0070C0"/>
                </a:solidFill>
                <a:latin typeface="Georgia" pitchFamily="18" charset="0"/>
                <a:cs typeface="Times New Roman" pitchFamily="18" charset="0"/>
              </a:rPr>
              <a:t>Logika je popisem myšlení či návodem k tomu, jak myslet.</a:t>
            </a:r>
          </a:p>
          <a:p>
            <a:pPr>
              <a:buClr>
                <a:srgbClr val="000000"/>
              </a:buClr>
              <a:tabLst>
                <a:tab pos="0"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1200" dirty="0" smtClean="0">
                <a:latin typeface="Georgia" pitchFamily="18" charset="0"/>
                <a:cs typeface="Times New Roman" pitchFamily="18" charset="0"/>
              </a:rPr>
              <a:t>Tvrdíme něco, čemu budeme stěží sami věřit. Pasujeme logiku do úlohy podniku předem </a:t>
            </a:r>
          </a:p>
          <a:p>
            <a:pPr>
              <a:buClr>
                <a:srgbClr val="000000"/>
              </a:buClr>
              <a:tabLst>
                <a:tab pos="0"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1200" dirty="0" smtClean="0">
                <a:latin typeface="Georgia" pitchFamily="18" charset="0"/>
                <a:cs typeface="Times New Roman" pitchFamily="18" charset="0"/>
              </a:rPr>
              <a:t>odsouzeného k neúspěchu. Jakékoliv sbližování logiky s psychologií vede na scestí (Gottlob Frege).</a:t>
            </a:r>
          </a:p>
          <a:p>
            <a:pPr>
              <a:buClr>
                <a:srgbClr val="000000"/>
              </a:buClr>
              <a:tabLst>
                <a:tab pos="0"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2000" dirty="0" smtClean="0">
                <a:solidFill>
                  <a:srgbClr val="FF0000"/>
                </a:solidFill>
                <a:latin typeface="Georgia" pitchFamily="18" charset="0"/>
                <a:cs typeface="Times New Roman" pitchFamily="18" charset="0"/>
              </a:rPr>
              <a:t>Co to tedy logika je, když ne nauka o tom, jak myslet?</a:t>
            </a:r>
          </a:p>
          <a:p>
            <a:pPr>
              <a:buClr>
                <a:srgbClr val="000000"/>
              </a:buClr>
              <a:tabLst>
                <a:tab pos="0"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1600" dirty="0" smtClean="0">
                <a:latin typeface="Georgia" pitchFamily="18" charset="0"/>
                <a:cs typeface="Times New Roman" pitchFamily="18" charset="0"/>
              </a:rPr>
              <a:t>Přehlédneme-li dlouhou historii  tohoto oboru … </a:t>
            </a:r>
            <a:r>
              <a:rPr lang="cs-CZ" sz="1600" dirty="0" smtClean="0">
                <a:solidFill>
                  <a:schemeClr val="accent2">
                    <a:lumMod val="50000"/>
                  </a:schemeClr>
                </a:solidFill>
                <a:latin typeface="Georgia" pitchFamily="18" charset="0"/>
                <a:cs typeface="Times New Roman" pitchFamily="18" charset="0"/>
              </a:rPr>
              <a:t>žádnou jednoznačnou odpověď nenajdeme.</a:t>
            </a:r>
          </a:p>
          <a:p>
            <a:pPr>
              <a:buClr>
                <a:srgbClr val="000000"/>
              </a:buClr>
              <a:tabLst>
                <a:tab pos="0"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1200" dirty="0" smtClean="0">
                <a:latin typeface="Georgia" pitchFamily="18" charset="0"/>
                <a:cs typeface="Times New Roman" pitchFamily="18" charset="0"/>
              </a:rPr>
              <a:t>Nicméně … je shoda: </a:t>
            </a:r>
            <a:r>
              <a:rPr lang="cs-CZ" sz="1200" dirty="0" smtClean="0">
                <a:solidFill>
                  <a:srgbClr val="0070C0"/>
                </a:solidFill>
                <a:latin typeface="Georgia" pitchFamily="18" charset="0"/>
                <a:cs typeface="Times New Roman" pitchFamily="18" charset="0"/>
              </a:rPr>
              <a:t>logika nám má nějak pomáhat určovat, která zdůvodnění, které typy argumentací čí které důkazy jsou přijatelné a které ne.</a:t>
            </a:r>
          </a:p>
          <a:p>
            <a:pPr>
              <a:buClr>
                <a:srgbClr val="000000"/>
              </a:buClr>
              <a:tabLst>
                <a:tab pos="0"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1600" dirty="0" smtClean="0">
                <a:solidFill>
                  <a:srgbClr val="FF0000"/>
                </a:solidFill>
                <a:latin typeface="Georgia" pitchFamily="18" charset="0"/>
                <a:cs typeface="Times New Roman" pitchFamily="18" charset="0"/>
              </a:rPr>
              <a:t>Logika se zabývá vyplýváním </a:t>
            </a:r>
            <a:r>
              <a:rPr lang="cs-CZ" sz="1600" dirty="0" smtClean="0">
                <a:solidFill>
                  <a:srgbClr val="0070C0"/>
                </a:solidFill>
                <a:latin typeface="Georgia" pitchFamily="18" charset="0"/>
                <a:cs typeface="Times New Roman" pitchFamily="18" charset="0"/>
              </a:rPr>
              <a:t>a zejména jeho převáděním na řetězce elementárních vyvození (neboli inferencí), která jsou věcí významů určitých univerzálních „argumentačních“ slůvek našeho jazyka. Můžeme tedy říci, že studuje (a standardizuje) inferenční strukturu jazyka, konkrétně její nejzákladnější kostru.</a:t>
            </a:r>
          </a:p>
          <a:p>
            <a:pPr>
              <a:buClr>
                <a:srgbClr val="000000"/>
              </a:buClr>
              <a:tabLst>
                <a:tab pos="0"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1600" dirty="0" smtClean="0">
                <a:solidFill>
                  <a:srgbClr val="0070C0"/>
                </a:solidFill>
                <a:latin typeface="Georgia" pitchFamily="18" charset="0"/>
                <a:cs typeface="Times New Roman" pitchFamily="18" charset="0"/>
              </a:rPr>
              <a:t>Moderní logika studuje a standardizuje inferenční struktury jazyka prostřednictvím budování jejich matematických modelů, logických počtů.</a:t>
            </a:r>
          </a:p>
          <a:p>
            <a:pPr>
              <a:buClr>
                <a:srgbClr val="000000"/>
              </a:buClr>
              <a:tabLst>
                <a:tab pos="0"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1600" dirty="0" smtClean="0">
                <a:solidFill>
                  <a:srgbClr val="FF0000"/>
                </a:solidFill>
                <a:latin typeface="Georgia" pitchFamily="18" charset="0"/>
                <a:cs typeface="Times New Roman" pitchFamily="18" charset="0"/>
              </a:rPr>
              <a:t>Standardní (klasická) logika - neklasické logiky – „matematická“ logika – „filosofická“ logika</a:t>
            </a:r>
            <a:endParaRPr lang="cs-CZ" sz="2000" dirty="0">
              <a:solidFill>
                <a:srgbClr val="FF0000"/>
              </a:solidFill>
              <a:latin typeface="Georgia" pitchFamily="18" charset="0"/>
              <a:cs typeface="Times New Roman" pitchFamily="18" charset="0"/>
            </a:endParaRPr>
          </a:p>
        </p:txBody>
      </p:sp>
      <p:pic>
        <p:nvPicPr>
          <p:cNvPr id="29697" name="Picture 1"/>
          <p:cNvPicPr>
            <a:picLocks noChangeAspect="1" noChangeArrowheads="1"/>
          </p:cNvPicPr>
          <p:nvPr/>
        </p:nvPicPr>
        <p:blipFill>
          <a:blip r:embed="rId3" cstate="print"/>
          <a:srcRect/>
          <a:stretch>
            <a:fillRect/>
          </a:stretch>
        </p:blipFill>
        <p:spPr bwMode="auto">
          <a:xfrm>
            <a:off x="7092280" y="908720"/>
            <a:ext cx="1415802" cy="1890169"/>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ovéPole 1"/>
          <p:cNvSpPr txBox="1"/>
          <p:nvPr/>
        </p:nvSpPr>
        <p:spPr>
          <a:xfrm>
            <a:off x="683568" y="980728"/>
            <a:ext cx="7920880" cy="5570756"/>
          </a:xfrm>
          <a:prstGeom prst="rect">
            <a:avLst/>
          </a:prstGeom>
          <a:noFill/>
        </p:spPr>
        <p:txBody>
          <a:bodyPr wrap="square" rtlCol="0">
            <a:spAutoFit/>
          </a:bodyPr>
          <a:lstStyle/>
          <a:p>
            <a:pPr algn="just"/>
            <a:endParaRPr lang="cs-CZ" dirty="0" smtClean="0">
              <a:latin typeface="Times New Roman" pitchFamily="18" charset="0"/>
              <a:cs typeface="Times New Roman" pitchFamily="18" charset="0"/>
            </a:endParaRPr>
          </a:p>
          <a:p>
            <a:pPr algn="just" defTabSz="180000">
              <a:buFont typeface="Arial" pitchFamily="34" charset="0"/>
              <a:buChar char="•"/>
            </a:pPr>
            <a:r>
              <a:rPr lang="cs-CZ" dirty="0" smtClean="0">
                <a:latin typeface="Times New Roman" pitchFamily="18" charset="0"/>
                <a:cs typeface="Times New Roman" pitchFamily="18" charset="0"/>
              </a:rPr>
              <a:t>  </a:t>
            </a:r>
            <a:r>
              <a:rPr lang="cs-CZ" sz="1600" dirty="0" smtClean="0">
                <a:latin typeface="Georgia" pitchFamily="18" charset="0"/>
                <a:cs typeface="Times New Roman" pitchFamily="18" charset="0"/>
              </a:rPr>
              <a:t>Hlavním cílem vyučování matematické logice je zvýšení úrovně vyjadřování   	studentů v matematice v písemné i ústní formě a jejich schopnosti porozumět </a:t>
            </a:r>
          </a:p>
          <a:p>
            <a:pPr algn="just"/>
            <a:r>
              <a:rPr lang="cs-CZ" sz="1600" dirty="0" smtClean="0">
                <a:latin typeface="Georgia" pitchFamily="18" charset="0"/>
                <a:cs typeface="Times New Roman" pitchFamily="18" charset="0"/>
              </a:rPr>
              <a:t>    matematickému textu. </a:t>
            </a:r>
          </a:p>
          <a:p>
            <a:pPr algn="just">
              <a:buFont typeface="Arial" pitchFamily="34" charset="0"/>
              <a:buChar char="•"/>
            </a:pPr>
            <a:r>
              <a:rPr lang="cs-CZ" sz="1600" dirty="0" smtClean="0">
                <a:latin typeface="Georgia" pitchFamily="18" charset="0"/>
                <a:cs typeface="Times New Roman" pitchFamily="18" charset="0"/>
              </a:rPr>
              <a:t>  Matematické logice věnujeme pozornost po celou dobu studia na střední škole.</a:t>
            </a:r>
          </a:p>
          <a:p>
            <a:pPr algn="just"/>
            <a:endParaRPr lang="cs-CZ" sz="1600" dirty="0" smtClean="0">
              <a:latin typeface="Georgia" pitchFamily="18" charset="0"/>
              <a:cs typeface="Times New Roman" pitchFamily="18" charset="0"/>
            </a:endParaRPr>
          </a:p>
          <a:p>
            <a:pPr algn="just">
              <a:buFont typeface="Arial" pitchFamily="34" charset="0"/>
              <a:buChar char="•"/>
            </a:pPr>
            <a:r>
              <a:rPr lang="cs-CZ" sz="1600" dirty="0" smtClean="0">
                <a:latin typeface="Georgia" pitchFamily="18" charset="0"/>
                <a:cs typeface="Times New Roman" pitchFamily="18" charset="0"/>
              </a:rPr>
              <a:t>  Vyučování logice prodělalo jistý historický vývoj, od vnímání logiky jako</a:t>
            </a:r>
          </a:p>
          <a:p>
            <a:pPr algn="just"/>
            <a:r>
              <a:rPr lang="cs-CZ" sz="1600" dirty="0" smtClean="0">
                <a:latin typeface="Georgia" pitchFamily="18" charset="0"/>
                <a:cs typeface="Times New Roman" pitchFamily="18" charset="0"/>
              </a:rPr>
              <a:t>   součástí filosofie, která byla orientována aristotelovsky na obsah a rozsah</a:t>
            </a:r>
          </a:p>
          <a:p>
            <a:pPr algn="just"/>
            <a:r>
              <a:rPr lang="cs-CZ" sz="1600" dirty="0" smtClean="0">
                <a:latin typeface="Georgia" pitchFamily="18" charset="0"/>
                <a:cs typeface="Times New Roman" pitchFamily="18" charset="0"/>
              </a:rPr>
              <a:t>   pojmu, druhy soudů a sylogizmus až po moderní pojetí logiky jako součástí</a:t>
            </a:r>
          </a:p>
          <a:p>
            <a:pPr algn="just"/>
            <a:r>
              <a:rPr lang="cs-CZ" sz="1600" dirty="0" smtClean="0">
                <a:latin typeface="Georgia" pitchFamily="18" charset="0"/>
                <a:cs typeface="Times New Roman" pitchFamily="18" charset="0"/>
              </a:rPr>
              <a:t>   matematiky, s důrazem na výrokový a predikátový počet. </a:t>
            </a:r>
          </a:p>
          <a:p>
            <a:pPr algn="just"/>
            <a:endParaRPr lang="cs-CZ" sz="1600" dirty="0" smtClean="0">
              <a:latin typeface="Georgia" pitchFamily="18" charset="0"/>
              <a:cs typeface="Times New Roman" pitchFamily="18" charset="0"/>
            </a:endParaRPr>
          </a:p>
          <a:p>
            <a:pPr algn="just">
              <a:buFont typeface="Arial" pitchFamily="34" charset="0"/>
              <a:buChar char="•"/>
            </a:pPr>
            <a:r>
              <a:rPr lang="cs-CZ" sz="1600" dirty="0" smtClean="0">
                <a:latin typeface="Georgia" pitchFamily="18" charset="0"/>
                <a:cs typeface="Times New Roman" pitchFamily="18" charset="0"/>
              </a:rPr>
              <a:t>  Cílem rozhodně není vyplňovat tabulky pravdivostních hodnot výroků.</a:t>
            </a:r>
          </a:p>
          <a:p>
            <a:pPr algn="just"/>
            <a:r>
              <a:rPr lang="cs-CZ" sz="1600" dirty="0" smtClean="0">
                <a:latin typeface="Georgia" pitchFamily="18" charset="0"/>
                <a:cs typeface="Times New Roman" pitchFamily="18" charset="0"/>
              </a:rPr>
              <a:t>   Domnívat se, že tím rozvíjíme logické myšlení našich žáků, pokládáme za iluzi. </a:t>
            </a:r>
          </a:p>
          <a:p>
            <a:pPr algn="just"/>
            <a:endParaRPr lang="cs-CZ" sz="1600" dirty="0" smtClean="0">
              <a:latin typeface="Georgia" pitchFamily="18" charset="0"/>
              <a:cs typeface="Times New Roman" pitchFamily="18" charset="0"/>
            </a:endParaRPr>
          </a:p>
          <a:p>
            <a:pPr algn="just" defTabSz="180000">
              <a:buFont typeface="Arial" pitchFamily="34" charset="0"/>
              <a:buChar char="•"/>
            </a:pPr>
            <a:r>
              <a:rPr lang="cs-CZ" sz="1600" dirty="0" smtClean="0">
                <a:latin typeface="Georgia" pitchFamily="18" charset="0"/>
                <a:cs typeface="Times New Roman" pitchFamily="18" charset="0"/>
              </a:rPr>
              <a:t> Rozvíjet logické myšlení lze i studiem latiny. Záleží proto vždy na učiteli, jak dovede  	využít dané učivo k rozvoji logického myšlení. </a:t>
            </a:r>
          </a:p>
          <a:p>
            <a:pPr algn="just"/>
            <a:endParaRPr lang="cs-CZ" sz="1600" dirty="0" smtClean="0">
              <a:latin typeface="Georgia" pitchFamily="18" charset="0"/>
              <a:cs typeface="Times New Roman" pitchFamily="18" charset="0"/>
            </a:endParaRPr>
          </a:p>
          <a:p>
            <a:pPr algn="just">
              <a:buFont typeface="Arial" pitchFamily="34" charset="0"/>
              <a:buChar char="•"/>
            </a:pPr>
            <a:r>
              <a:rPr lang="cs-CZ" sz="1600" dirty="0" smtClean="0">
                <a:latin typeface="Georgia" pitchFamily="18" charset="0"/>
                <a:cs typeface="Times New Roman" pitchFamily="18" charset="0"/>
              </a:rPr>
              <a:t>  Formální logika je těžká, implikace </a:t>
            </a:r>
            <a:r>
              <a:rPr lang="cs-CZ" sz="1600" i="1" dirty="0" smtClean="0">
                <a:latin typeface="Georgia" pitchFamily="18" charset="0"/>
                <a:cs typeface="Times New Roman" pitchFamily="18" charset="0"/>
              </a:rPr>
              <a:t>p =&gt; q </a:t>
            </a:r>
            <a:r>
              <a:rPr lang="cs-CZ" sz="1600" dirty="0" smtClean="0">
                <a:latin typeface="Georgia" pitchFamily="18" charset="0"/>
                <a:cs typeface="Times New Roman" pitchFamily="18" charset="0"/>
              </a:rPr>
              <a:t>je velmi těžká. Sám učitel si musí</a:t>
            </a:r>
          </a:p>
          <a:p>
            <a:pPr algn="just"/>
            <a:r>
              <a:rPr lang="cs-CZ" sz="1600" dirty="0" smtClean="0">
                <a:latin typeface="Georgia" pitchFamily="18" charset="0"/>
                <a:cs typeface="Times New Roman" pitchFamily="18" charset="0"/>
              </a:rPr>
              <a:t>   ujasnit zásadní rozdíl mezi obsahovým a formálním vnímáním implikace. </a:t>
            </a:r>
          </a:p>
          <a:p>
            <a:pPr algn="just"/>
            <a:endParaRPr lang="cs-CZ" sz="1600" dirty="0" smtClean="0">
              <a:latin typeface="Georgia" pitchFamily="18" charset="0"/>
              <a:cs typeface="Times New Roman" pitchFamily="18" charset="0"/>
            </a:endParaRPr>
          </a:p>
          <a:p>
            <a:pPr algn="just">
              <a:buFont typeface="Arial" pitchFamily="34" charset="0"/>
              <a:buChar char="•"/>
            </a:pPr>
            <a:r>
              <a:rPr lang="cs-CZ" sz="1600" dirty="0" smtClean="0">
                <a:latin typeface="Georgia" pitchFamily="18" charset="0"/>
                <a:cs typeface="Times New Roman" pitchFamily="18" charset="0"/>
              </a:rPr>
              <a:t>  Doporučujeme všem si znovu přečíst Homérovu Iliadu.</a:t>
            </a:r>
          </a:p>
          <a:p>
            <a:endParaRPr lang="cs-CZ" sz="1600" dirty="0">
              <a:latin typeface="Georgia" pitchFamily="18" charset="0"/>
            </a:endParaRPr>
          </a:p>
        </p:txBody>
      </p:sp>
      <p:sp>
        <p:nvSpPr>
          <p:cNvPr id="3" name="TextovéPole 2"/>
          <p:cNvSpPr txBox="1"/>
          <p:nvPr/>
        </p:nvSpPr>
        <p:spPr>
          <a:xfrm>
            <a:off x="179512" y="260648"/>
            <a:ext cx="7887096" cy="800219"/>
          </a:xfrm>
          <a:prstGeom prst="rect">
            <a:avLst/>
          </a:prstGeom>
          <a:noFill/>
        </p:spPr>
        <p:txBody>
          <a:bodyPr wrap="none" rtlCol="0">
            <a:spAutoFit/>
          </a:bodyPr>
          <a:lstStyle/>
          <a:p>
            <a:r>
              <a:rPr lang="cs-CZ" sz="2800" dirty="0" smtClean="0">
                <a:solidFill>
                  <a:srgbClr val="0070C0"/>
                </a:solidFill>
                <a:latin typeface="Georgia" pitchFamily="18" charset="0"/>
                <a:cs typeface="Times New Roman" pitchFamily="18" charset="0"/>
              </a:rPr>
              <a:t>Co je cílem vyučování matematické logice na SŠ?</a:t>
            </a:r>
          </a:p>
          <a:p>
            <a:endParaRPr lang="cs-CZ"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ovéPole 1"/>
          <p:cNvSpPr txBox="1"/>
          <p:nvPr/>
        </p:nvSpPr>
        <p:spPr>
          <a:xfrm>
            <a:off x="395536" y="1412776"/>
            <a:ext cx="8352928" cy="3647152"/>
          </a:xfrm>
          <a:prstGeom prst="rect">
            <a:avLst/>
          </a:prstGeom>
          <a:noFill/>
        </p:spPr>
        <p:txBody>
          <a:bodyPr wrap="square" rtlCol="0">
            <a:spAutoFit/>
          </a:bodyPr>
          <a:lstStyle/>
          <a:p>
            <a:pPr algn="just"/>
            <a:endParaRPr lang="cs-CZ" sz="1100" dirty="0" smtClean="0">
              <a:latin typeface="Times New Roman" pitchFamily="18" charset="0"/>
              <a:cs typeface="Times New Roman" pitchFamily="18" charset="0"/>
            </a:endParaRPr>
          </a:p>
          <a:p>
            <a:pPr algn="just"/>
            <a:endParaRPr lang="cs-CZ" sz="1400" dirty="0" smtClean="0">
              <a:latin typeface="Times New Roman" pitchFamily="18" charset="0"/>
              <a:cs typeface="Times New Roman" pitchFamily="18" charset="0"/>
            </a:endParaRPr>
          </a:p>
          <a:p>
            <a:pPr algn="just">
              <a:buFont typeface="Arial" pitchFamily="34" charset="0"/>
              <a:buChar char="•"/>
            </a:pPr>
            <a:r>
              <a:rPr lang="cs-CZ" sz="1400" dirty="0" smtClean="0">
                <a:cs typeface="Times New Roman" pitchFamily="18" charset="0"/>
              </a:rPr>
              <a:t>    </a:t>
            </a:r>
            <a:r>
              <a:rPr lang="cs-CZ" sz="1400" dirty="0" smtClean="0">
                <a:latin typeface="Georgia" pitchFamily="18" charset="0"/>
                <a:cs typeface="Times New Roman" pitchFamily="18" charset="0"/>
              </a:rPr>
              <a:t>před 50. lety se logika učila  v malé míře, součást filosofie (obsah a rozsah pojmu, soudy, sylogismy)</a:t>
            </a:r>
          </a:p>
          <a:p>
            <a:pPr algn="just">
              <a:buFont typeface="Arial" pitchFamily="34" charset="0"/>
              <a:buChar char="•"/>
            </a:pPr>
            <a:r>
              <a:rPr lang="cs-CZ" sz="1400" dirty="0" smtClean="0">
                <a:latin typeface="Georgia" pitchFamily="18" charset="0"/>
                <a:cs typeface="Times New Roman" pitchFamily="18" charset="0"/>
              </a:rPr>
              <a:t>    modernizace v 70. letech pojala logiku jakou součást matematiky</a:t>
            </a:r>
          </a:p>
          <a:p>
            <a:pPr algn="just">
              <a:buFont typeface="Arial" pitchFamily="34" charset="0"/>
              <a:buChar char="•"/>
            </a:pPr>
            <a:r>
              <a:rPr lang="cs-CZ" sz="1400" dirty="0" smtClean="0">
                <a:latin typeface="Georgia" pitchFamily="18" charset="0"/>
                <a:cs typeface="Times New Roman" pitchFamily="18" charset="0"/>
              </a:rPr>
              <a:t>    důraz na výrokový a predikátový kalkul, tabulky pravdivostních hodnot výroků</a:t>
            </a:r>
          </a:p>
          <a:p>
            <a:pPr algn="just">
              <a:buFont typeface="Arial" pitchFamily="34" charset="0"/>
              <a:buChar char="•"/>
            </a:pPr>
            <a:r>
              <a:rPr lang="cs-CZ" sz="1400" dirty="0" smtClean="0">
                <a:latin typeface="Georgia" pitchFamily="18" charset="0"/>
                <a:cs typeface="Times New Roman" pitchFamily="18" charset="0"/>
              </a:rPr>
              <a:t>    společný nedostatek klasického a moderního pojetí  je malé sepětí se životem </a:t>
            </a:r>
          </a:p>
          <a:p>
            <a:pPr algn="just">
              <a:buFont typeface="Arial" pitchFamily="34" charset="0"/>
              <a:buChar char="•"/>
            </a:pPr>
            <a:r>
              <a:rPr lang="cs-CZ" sz="1400" dirty="0" smtClean="0">
                <a:latin typeface="Georgia" pitchFamily="18" charset="0"/>
                <a:cs typeface="Times New Roman" pitchFamily="18" charset="0"/>
              </a:rPr>
              <a:t>    nevhodné příklady,  1+1=2  →  úhlopříčky ve čtverci jsou shodné</a:t>
            </a:r>
          </a:p>
          <a:p>
            <a:pPr algn="just">
              <a:buFont typeface="Arial" pitchFamily="34" charset="0"/>
              <a:buChar char="•"/>
            </a:pPr>
            <a:r>
              <a:rPr lang="cs-CZ" sz="1400" dirty="0" smtClean="0">
                <a:latin typeface="Georgia" pitchFamily="18" charset="0"/>
                <a:cs typeface="Times New Roman" pitchFamily="18" charset="0"/>
              </a:rPr>
              <a:t>    formální logika je těžká </a:t>
            </a:r>
          </a:p>
          <a:p>
            <a:pPr algn="just">
              <a:buFont typeface="Arial" pitchFamily="34" charset="0"/>
              <a:buChar char="•"/>
            </a:pPr>
            <a:r>
              <a:rPr lang="cs-CZ" sz="1400" dirty="0" smtClean="0">
                <a:latin typeface="Georgia" pitchFamily="18" charset="0"/>
                <a:cs typeface="Times New Roman" pitchFamily="18" charset="0"/>
              </a:rPr>
              <a:t>    nedostatečné porozumění obsahové a formální stránky výrokového a predikátového počtu</a:t>
            </a:r>
          </a:p>
          <a:p>
            <a:pPr algn="just" defTabSz="180000">
              <a:buFont typeface="Arial" pitchFamily="34" charset="0"/>
              <a:buChar char="•"/>
            </a:pPr>
            <a:r>
              <a:rPr lang="cs-CZ" sz="1400" dirty="0" smtClean="0">
                <a:latin typeface="Georgia" pitchFamily="18" charset="0"/>
                <a:cs typeface="Times New Roman" pitchFamily="18" charset="0"/>
              </a:rPr>
              <a:t>    formalizované chápání implikace abstrahuje od obsahu výroků a všímá si pouze jejich pravdivostních 	 hodnot</a:t>
            </a:r>
          </a:p>
          <a:p>
            <a:pPr algn="just">
              <a:buFont typeface="Arial" pitchFamily="34" charset="0"/>
              <a:buChar char="•"/>
            </a:pPr>
            <a:r>
              <a:rPr lang="cs-CZ" sz="1400" dirty="0" smtClean="0">
                <a:latin typeface="Georgia" pitchFamily="18" charset="0"/>
                <a:cs typeface="Times New Roman" pitchFamily="18" charset="0"/>
              </a:rPr>
              <a:t>    student se učí techniky, jejichž smysl a význam mu zůstává skrytý</a:t>
            </a:r>
          </a:p>
          <a:p>
            <a:pPr algn="just"/>
            <a:endParaRPr lang="cs-CZ" dirty="0" smtClean="0">
              <a:cs typeface="Times New Roman" pitchFamily="18" charset="0"/>
            </a:endParaRPr>
          </a:p>
          <a:p>
            <a:pPr algn="just"/>
            <a:endParaRPr lang="cs-CZ" sz="1400" dirty="0" smtClean="0">
              <a:cs typeface="Times New Roman" pitchFamily="18" charset="0"/>
            </a:endParaRPr>
          </a:p>
          <a:p>
            <a:pPr algn="just"/>
            <a:r>
              <a:rPr lang="cs-CZ" sz="1600" dirty="0" smtClean="0">
                <a:latin typeface="Georgia" pitchFamily="18" charset="0"/>
                <a:cs typeface="Times New Roman" pitchFamily="18" charset="0"/>
              </a:rPr>
              <a:t>Úloha:</a:t>
            </a:r>
            <a:endParaRPr lang="cs-CZ" sz="1600" dirty="0" smtClean="0">
              <a:cs typeface="Times New Roman" pitchFamily="18" charset="0"/>
            </a:endParaRPr>
          </a:p>
          <a:p>
            <a:endParaRPr lang="cs-CZ" dirty="0"/>
          </a:p>
        </p:txBody>
      </p:sp>
      <p:graphicFrame>
        <p:nvGraphicFramePr>
          <p:cNvPr id="3" name="Objekt 2"/>
          <p:cNvGraphicFramePr>
            <a:graphicFrameLocks noChangeAspect="1"/>
          </p:cNvGraphicFramePr>
          <p:nvPr/>
        </p:nvGraphicFramePr>
        <p:xfrm>
          <a:off x="467544" y="4581128"/>
          <a:ext cx="4176464" cy="360040"/>
        </p:xfrm>
        <a:graphic>
          <a:graphicData uri="http://schemas.openxmlformats.org/presentationml/2006/ole">
            <p:oleObj spid="_x0000_s74768" name="Equation" r:id="rId4" imgW="2489200" imgH="241300" progId="Equation.DSMT4">
              <p:embed/>
            </p:oleObj>
          </a:graphicData>
        </a:graphic>
      </p:graphicFrame>
      <p:sp>
        <p:nvSpPr>
          <p:cNvPr id="4" name="TextovéPole 3"/>
          <p:cNvSpPr txBox="1"/>
          <p:nvPr/>
        </p:nvSpPr>
        <p:spPr>
          <a:xfrm>
            <a:off x="928393" y="260648"/>
            <a:ext cx="6779420" cy="861774"/>
          </a:xfrm>
          <a:prstGeom prst="rect">
            <a:avLst/>
          </a:prstGeom>
          <a:noFill/>
        </p:spPr>
        <p:txBody>
          <a:bodyPr wrap="none" rtlCol="0">
            <a:spAutoFit/>
          </a:bodyPr>
          <a:lstStyle/>
          <a:p>
            <a:pPr algn="just"/>
            <a:r>
              <a:rPr lang="cs-CZ" sz="3600" dirty="0" smtClean="0">
                <a:solidFill>
                  <a:srgbClr val="0070C0"/>
                </a:solidFill>
                <a:latin typeface="Georgia" pitchFamily="18" charset="0"/>
                <a:cs typeface="Times New Roman" pitchFamily="18" charset="0"/>
              </a:rPr>
              <a:t>Logika v učivu gymnázia</a:t>
            </a:r>
          </a:p>
          <a:p>
            <a:pPr algn="just"/>
            <a:r>
              <a:rPr lang="cs-CZ" sz="1400" dirty="0" smtClean="0">
                <a:latin typeface="Georgia" pitchFamily="18" charset="0"/>
                <a:cs typeface="Times New Roman" pitchFamily="18" charset="0"/>
              </a:rPr>
              <a:t>Milan Hejný, </a:t>
            </a:r>
            <a:r>
              <a:rPr lang="cs-CZ" sz="1400" i="1" dirty="0" smtClean="0">
                <a:latin typeface="Georgia" pitchFamily="18" charset="0"/>
                <a:cs typeface="Times New Roman" pitchFamily="18" charset="0"/>
              </a:rPr>
              <a:t>Teória vyučovania matematiky 2, </a:t>
            </a:r>
            <a:r>
              <a:rPr lang="cs-CZ" sz="1400" dirty="0" smtClean="0">
                <a:latin typeface="Georgia" pitchFamily="18" charset="0"/>
                <a:cs typeface="Times New Roman" pitchFamily="18" charset="0"/>
              </a:rPr>
              <a:t>SPN, Bratislava 1989 (Žlutá kniha)</a:t>
            </a:r>
            <a:endParaRPr lang="cs-CZ" sz="1400" dirty="0">
              <a:latin typeface="Georgia" pitchFamily="18"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467544" y="1052736"/>
            <a:ext cx="8064896" cy="4401205"/>
          </a:xfrm>
          <a:prstGeom prst="rect">
            <a:avLst/>
          </a:prstGeom>
        </p:spPr>
        <p:txBody>
          <a:bodyPr wrap="square">
            <a:spAutoFit/>
          </a:bodyPr>
          <a:lstStyle/>
          <a:p>
            <a:r>
              <a:rPr lang="cs-CZ" sz="3200" i="1" dirty="0" smtClean="0">
                <a:latin typeface="Georgia" pitchFamily="18" charset="0"/>
                <a:cs typeface="Times New Roman" pitchFamily="18" charset="0"/>
              </a:rPr>
              <a:t>p</a:t>
            </a:r>
            <a:r>
              <a:rPr lang="cs-CZ" sz="3200" i="1" dirty="0" smtClean="0">
                <a:latin typeface="Georgia" pitchFamily="18" charset="0"/>
                <a:cs typeface="Times New Roman" pitchFamily="18" charset="0"/>
                <a:sym typeface="Symbol"/>
              </a:rPr>
              <a:t> </a:t>
            </a:r>
            <a:r>
              <a:rPr lang="cs-CZ" sz="3200" i="1" dirty="0" smtClean="0">
                <a:latin typeface="Georgia" pitchFamily="18" charset="0"/>
                <a:cs typeface="Times New Roman" pitchFamily="18" charset="0"/>
              </a:rPr>
              <a:t> (q</a:t>
            </a:r>
            <a:r>
              <a:rPr lang="cs-CZ" sz="3200" i="1" dirty="0" smtClean="0">
                <a:latin typeface="Georgia" pitchFamily="18" charset="0"/>
                <a:cs typeface="Times New Roman" pitchFamily="18" charset="0"/>
                <a:sym typeface="Symbol"/>
              </a:rPr>
              <a:t> </a:t>
            </a:r>
            <a:r>
              <a:rPr lang="cs-CZ" sz="3200" i="1" dirty="0" smtClean="0">
                <a:latin typeface="Georgia" pitchFamily="18" charset="0"/>
                <a:cs typeface="Times New Roman" pitchFamily="18" charset="0"/>
              </a:rPr>
              <a:t> p)		</a:t>
            </a:r>
            <a:r>
              <a:rPr lang="cs-CZ" sz="2400" dirty="0" smtClean="0">
                <a:latin typeface="Georgia" pitchFamily="18" charset="0"/>
                <a:cs typeface="Times New Roman" pitchFamily="18" charset="0"/>
              </a:rPr>
              <a:t>pravda je implikována čímkoli</a:t>
            </a:r>
          </a:p>
          <a:p>
            <a:r>
              <a:rPr lang="cs-CZ" sz="2400" dirty="0" smtClean="0">
                <a:latin typeface="Georgia" pitchFamily="18" charset="0"/>
                <a:cs typeface="Times New Roman" pitchFamily="18" charset="0"/>
              </a:rPr>
              <a:t>				</a:t>
            </a:r>
            <a:endParaRPr lang="cs-CZ" sz="1200" dirty="0" smtClean="0">
              <a:latin typeface="Georgia" pitchFamily="18" charset="0"/>
              <a:cs typeface="Times New Roman" pitchFamily="18" charset="0"/>
            </a:endParaRPr>
          </a:p>
          <a:p>
            <a:r>
              <a:rPr lang="cs-CZ" sz="3200" i="1" dirty="0" smtClean="0">
                <a:latin typeface="Georgia" pitchFamily="18" charset="0"/>
                <a:cs typeface="Times New Roman" pitchFamily="18" charset="0"/>
                <a:sym typeface="Symbol"/>
              </a:rPr>
              <a:t></a:t>
            </a:r>
            <a:r>
              <a:rPr lang="cs-CZ" sz="3200" i="1" dirty="0" smtClean="0">
                <a:latin typeface="Georgia" pitchFamily="18" charset="0"/>
                <a:cs typeface="Times New Roman" pitchFamily="18" charset="0"/>
              </a:rPr>
              <a:t>p </a:t>
            </a:r>
            <a:r>
              <a:rPr lang="cs-CZ" sz="3200" i="1" dirty="0" smtClean="0">
                <a:latin typeface="Georgia" pitchFamily="18" charset="0"/>
                <a:cs typeface="Times New Roman" pitchFamily="18" charset="0"/>
                <a:sym typeface="Symbol"/>
              </a:rPr>
              <a:t></a:t>
            </a:r>
            <a:r>
              <a:rPr lang="cs-CZ" sz="3200" i="1" dirty="0" smtClean="0">
                <a:latin typeface="Georgia" pitchFamily="18" charset="0"/>
                <a:cs typeface="Times New Roman" pitchFamily="18" charset="0"/>
              </a:rPr>
              <a:t>  (p</a:t>
            </a:r>
            <a:r>
              <a:rPr lang="cs-CZ" sz="3200" i="1" dirty="0" smtClean="0">
                <a:latin typeface="Georgia" pitchFamily="18" charset="0"/>
                <a:cs typeface="Times New Roman" pitchFamily="18" charset="0"/>
                <a:sym typeface="Symbol"/>
              </a:rPr>
              <a:t></a:t>
            </a:r>
            <a:r>
              <a:rPr lang="cs-CZ" sz="3200" i="1" dirty="0" smtClean="0">
                <a:latin typeface="Georgia" pitchFamily="18" charset="0"/>
                <a:cs typeface="Times New Roman" pitchFamily="18" charset="0"/>
              </a:rPr>
              <a:t> q) </a:t>
            </a:r>
            <a:r>
              <a:rPr lang="cs-CZ" sz="3200" dirty="0" smtClean="0">
                <a:latin typeface="Georgia" pitchFamily="18" charset="0"/>
              </a:rPr>
              <a:t>	</a:t>
            </a:r>
            <a:r>
              <a:rPr lang="cs-CZ" sz="2400" dirty="0" smtClean="0">
                <a:latin typeface="Georgia" pitchFamily="18" charset="0"/>
              </a:rPr>
              <a:t>	</a:t>
            </a:r>
            <a:r>
              <a:rPr lang="cs-CZ" sz="2400" dirty="0" smtClean="0">
                <a:latin typeface="Georgia" pitchFamily="18" charset="0"/>
                <a:cs typeface="Times New Roman" pitchFamily="18" charset="0"/>
              </a:rPr>
              <a:t>nepravda implikuje cokoli</a:t>
            </a:r>
          </a:p>
          <a:p>
            <a:endParaRPr lang="cs-CZ" sz="2400" dirty="0" smtClean="0">
              <a:latin typeface="Georgia" pitchFamily="18" charset="0"/>
              <a:cs typeface="Times New Roman" pitchFamily="18" charset="0"/>
            </a:endParaRPr>
          </a:p>
          <a:p>
            <a:endParaRPr lang="cs-CZ" sz="2400" dirty="0" smtClean="0">
              <a:latin typeface="Georgia" pitchFamily="18" charset="0"/>
              <a:cs typeface="Times New Roman" pitchFamily="18" charset="0"/>
            </a:endParaRPr>
          </a:p>
          <a:p>
            <a:r>
              <a:rPr lang="cs-CZ" sz="2400" dirty="0" smtClean="0">
                <a:solidFill>
                  <a:srgbClr val="FF0000"/>
                </a:solidFill>
                <a:latin typeface="Georgia" pitchFamily="18" charset="0"/>
                <a:cs typeface="Times New Roman" pitchFamily="18" charset="0"/>
              </a:rPr>
              <a:t>C. I. Lewis </a:t>
            </a:r>
            <a:r>
              <a:rPr lang="cs-CZ" sz="1600" dirty="0" smtClean="0">
                <a:solidFill>
                  <a:srgbClr val="0070C0"/>
                </a:solidFill>
                <a:latin typeface="Georgia" pitchFamily="18" charset="0"/>
                <a:cs typeface="Times New Roman" pitchFamily="18" charset="0"/>
              </a:rPr>
              <a:t>(1883-1964)</a:t>
            </a:r>
          </a:p>
          <a:p>
            <a:r>
              <a:rPr lang="cs-CZ" sz="1600" dirty="0" smtClean="0">
                <a:latin typeface="Georgia" pitchFamily="18" charset="0"/>
                <a:cs typeface="Times New Roman" pitchFamily="18" charset="0"/>
              </a:rPr>
              <a:t>První moderní systém modální logiky. Modální výroky hovoří o možnosti a nutnosti.</a:t>
            </a:r>
          </a:p>
          <a:p>
            <a:pPr lvl="0" eaLnBrk="0" fontAlgn="base" hangingPunct="0">
              <a:spcBef>
                <a:spcPct val="0"/>
              </a:spcBef>
              <a:spcAft>
                <a:spcPct val="0"/>
              </a:spcAft>
            </a:pPr>
            <a:r>
              <a:rPr lang="cs-CZ" sz="1600" dirty="0" smtClean="0">
                <a:latin typeface="Georgia" pitchFamily="18" charset="0"/>
                <a:ea typeface="Times New Roman" pitchFamily="18" charset="0"/>
                <a:sym typeface="Symbol" pitchFamily="18" charset="2"/>
              </a:rPr>
              <a:t>Lewisův návrh: zavedení striktní implikace  - symbol  </a:t>
            </a:r>
            <a:r>
              <a:rPr lang="cs-CZ" sz="1600" dirty="0" smtClean="0">
                <a:latin typeface="Georgia" pitchFamily="18" charset="0"/>
                <a:ea typeface="Times New Roman" pitchFamily="18" charset="0"/>
                <a:sym typeface="MT Extra" pitchFamily="18" charset="2"/>
              </a:rPr>
              <a:t></a:t>
            </a:r>
            <a:r>
              <a:rPr lang="cs-CZ" sz="1600" dirty="0" smtClean="0">
                <a:latin typeface="Georgia" pitchFamily="18" charset="0"/>
                <a:ea typeface="Times New Roman" pitchFamily="18" charset="0"/>
              </a:rPr>
              <a:t> </a:t>
            </a:r>
            <a:endParaRPr lang="cs-CZ" sz="1200" dirty="0" smtClean="0">
              <a:latin typeface="Georgia" pitchFamily="18" charset="0"/>
              <a:sym typeface="MT Extra" pitchFamily="18" charset="2"/>
            </a:endParaRPr>
          </a:p>
          <a:p>
            <a:pPr lvl="0" eaLnBrk="0" fontAlgn="base" hangingPunct="0">
              <a:spcBef>
                <a:spcPct val="0"/>
              </a:spcBef>
              <a:spcAft>
                <a:spcPct val="0"/>
              </a:spcAft>
            </a:pPr>
            <a:r>
              <a:rPr lang="cs-CZ" sz="3200" i="1" dirty="0" smtClean="0">
                <a:latin typeface="Georgia" pitchFamily="18" charset="0"/>
                <a:ea typeface="Times New Roman" pitchFamily="18" charset="0"/>
                <a:cs typeface="Times New Roman" pitchFamily="18" charset="0"/>
                <a:sym typeface="MT Extra" pitchFamily="18" charset="2"/>
              </a:rPr>
              <a:t>p </a:t>
            </a:r>
            <a:r>
              <a:rPr lang="cs-CZ" sz="3200" i="1" dirty="0" smtClean="0">
                <a:latin typeface="Georgia" pitchFamily="18" charset="0"/>
                <a:ea typeface="Times New Roman" pitchFamily="18" charset="0"/>
                <a:cs typeface="Times New Roman" pitchFamily="18" charset="0"/>
              </a:rPr>
              <a:t> q</a:t>
            </a:r>
            <a:r>
              <a:rPr lang="cs-CZ" sz="3200" i="1" dirty="0" smtClean="0">
                <a:latin typeface="Georgia" pitchFamily="18" charset="0"/>
                <a:ea typeface="Times New Roman" pitchFamily="18" charset="0"/>
                <a:cs typeface="Times New Roman" pitchFamily="18" charset="0"/>
                <a:sym typeface="MT Extra" pitchFamily="18" charset="2"/>
              </a:rPr>
              <a:t>  =</a:t>
            </a:r>
            <a:r>
              <a:rPr lang="cs-CZ" sz="3200" i="1" baseline="-30000" dirty="0" smtClean="0">
                <a:latin typeface="Georgia" pitchFamily="18" charset="0"/>
                <a:ea typeface="Times New Roman" pitchFamily="18" charset="0"/>
                <a:cs typeface="Times New Roman" pitchFamily="18" charset="0"/>
                <a:sym typeface="MT Extra" pitchFamily="18" charset="2"/>
              </a:rPr>
              <a:t>df  </a:t>
            </a:r>
            <a:r>
              <a:rPr lang="cs-CZ" sz="3200" i="1" dirty="0" smtClean="0">
                <a:latin typeface="Georgia" pitchFamily="18" charset="0"/>
                <a:ea typeface="Times New Roman" pitchFamily="18" charset="0"/>
                <a:cs typeface="Times New Roman" pitchFamily="18" charset="0"/>
                <a:sym typeface="MT Extra" pitchFamily="18" charset="2"/>
              </a:rPr>
              <a:t>□(p</a:t>
            </a:r>
            <a:r>
              <a:rPr lang="cs-CZ" sz="3200" i="1" dirty="0" smtClean="0">
                <a:latin typeface="Georgia" pitchFamily="18" charset="0"/>
                <a:ea typeface="Times New Roman" pitchFamily="18" charset="0"/>
                <a:cs typeface="Times New Roman" pitchFamily="18" charset="0"/>
                <a:sym typeface="Symbol" pitchFamily="18" charset="2"/>
              </a:rPr>
              <a:t></a:t>
            </a:r>
            <a:r>
              <a:rPr lang="cs-CZ" sz="3200" i="1" dirty="0" smtClean="0">
                <a:latin typeface="Georgia" pitchFamily="18" charset="0"/>
                <a:ea typeface="Times New Roman" pitchFamily="18" charset="0"/>
                <a:cs typeface="Times New Roman" pitchFamily="18" charset="0"/>
              </a:rPr>
              <a:t> q)</a:t>
            </a:r>
            <a:endParaRPr lang="cs-CZ" sz="3200" i="1" dirty="0" smtClean="0">
              <a:latin typeface="Georgia" pitchFamily="18" charset="0"/>
              <a:cs typeface="Times New Roman" pitchFamily="18" charset="0"/>
            </a:endParaRPr>
          </a:p>
          <a:p>
            <a:endParaRPr lang="cs-CZ" sz="2400" dirty="0" smtClean="0">
              <a:cs typeface="Times New Roman" pitchFamily="18" charset="0"/>
            </a:endParaRPr>
          </a:p>
          <a:p>
            <a:endParaRPr lang="cs-CZ" sz="3200" dirty="0">
              <a:solidFill>
                <a:srgbClr val="0070C0"/>
              </a:solidFill>
              <a:cs typeface="Times New Roman" pitchFamily="18" charset="0"/>
            </a:endParaRPr>
          </a:p>
        </p:txBody>
      </p:sp>
      <p:sp>
        <p:nvSpPr>
          <p:cNvPr id="3" name="TextovéPole 2"/>
          <p:cNvSpPr txBox="1"/>
          <p:nvPr/>
        </p:nvSpPr>
        <p:spPr>
          <a:xfrm>
            <a:off x="1691680" y="188640"/>
            <a:ext cx="6415539" cy="923330"/>
          </a:xfrm>
          <a:prstGeom prst="rect">
            <a:avLst/>
          </a:prstGeom>
          <a:noFill/>
        </p:spPr>
        <p:txBody>
          <a:bodyPr wrap="none" rtlCol="0">
            <a:spAutoFit/>
          </a:bodyPr>
          <a:lstStyle/>
          <a:p>
            <a:r>
              <a:rPr lang="cs-CZ" sz="3600" dirty="0" smtClean="0">
                <a:solidFill>
                  <a:srgbClr val="0070C0"/>
                </a:solidFill>
                <a:latin typeface="Georgia" pitchFamily="18" charset="0"/>
                <a:ea typeface="Times New Roman" pitchFamily="18" charset="0"/>
                <a:cs typeface="Times New Roman" pitchFamily="18" charset="0"/>
              </a:rPr>
              <a:t>Paradoxy materiální implikace</a:t>
            </a:r>
            <a:endParaRPr lang="cs-CZ" sz="3600" dirty="0" smtClean="0">
              <a:solidFill>
                <a:srgbClr val="0070C0"/>
              </a:solidFill>
              <a:latin typeface="Georgia" pitchFamily="18" charset="0"/>
              <a:cs typeface="Times New Roman" pitchFamily="18" charset="0"/>
            </a:endParaRPr>
          </a:p>
          <a:p>
            <a:endParaRPr lang="cs-CZ"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467544" y="1052736"/>
            <a:ext cx="8064896" cy="2554545"/>
          </a:xfrm>
          <a:prstGeom prst="rect">
            <a:avLst/>
          </a:prstGeom>
        </p:spPr>
        <p:txBody>
          <a:bodyPr wrap="square">
            <a:spAutoFit/>
          </a:bodyPr>
          <a:lstStyle/>
          <a:p>
            <a:r>
              <a:rPr lang="cs-CZ" sz="2000" dirty="0" smtClean="0">
                <a:latin typeface="Georgia" pitchFamily="18" charset="0"/>
                <a:cs typeface="Times New Roman" pitchFamily="18" charset="0"/>
              </a:rPr>
              <a:t>Každý je …				</a:t>
            </a:r>
          </a:p>
          <a:p>
            <a:r>
              <a:rPr lang="cs-CZ" sz="2000" dirty="0" smtClean="0">
                <a:latin typeface="Georgia" pitchFamily="18" charset="0"/>
                <a:cs typeface="Times New Roman" pitchFamily="18" charset="0"/>
              </a:rPr>
              <a:t>Žádný není …</a:t>
            </a:r>
          </a:p>
          <a:p>
            <a:r>
              <a:rPr lang="cs-CZ" sz="2000" dirty="0" smtClean="0">
                <a:latin typeface="Georgia" pitchFamily="18" charset="0"/>
                <a:cs typeface="Times New Roman" pitchFamily="18" charset="0"/>
              </a:rPr>
              <a:t>Nejvýš </a:t>
            </a:r>
            <a:r>
              <a:rPr lang="cs-CZ" sz="2000" i="1" dirty="0" smtClean="0">
                <a:latin typeface="Georgia" pitchFamily="18" charset="0"/>
                <a:cs typeface="Times New Roman" pitchFamily="18" charset="0"/>
              </a:rPr>
              <a:t>n</a:t>
            </a:r>
            <a:r>
              <a:rPr lang="cs-CZ" sz="2000" dirty="0" smtClean="0">
                <a:latin typeface="Georgia" pitchFamily="18" charset="0"/>
                <a:cs typeface="Times New Roman" pitchFamily="18" charset="0"/>
              </a:rPr>
              <a:t> …</a:t>
            </a:r>
          </a:p>
          <a:p>
            <a:r>
              <a:rPr lang="cs-CZ" sz="2000" dirty="0" smtClean="0">
                <a:latin typeface="Georgia" pitchFamily="18" charset="0"/>
                <a:cs typeface="Times New Roman" pitchFamily="18" charset="0"/>
              </a:rPr>
              <a:t>Právě </a:t>
            </a:r>
            <a:r>
              <a:rPr lang="cs-CZ" sz="2000" i="1" dirty="0" smtClean="0">
                <a:latin typeface="Georgia" pitchFamily="18" charset="0"/>
                <a:cs typeface="Times New Roman" pitchFamily="18" charset="0"/>
              </a:rPr>
              <a:t>n …</a:t>
            </a:r>
          </a:p>
          <a:p>
            <a:r>
              <a:rPr lang="cs-CZ" sz="2000" dirty="0" smtClean="0">
                <a:latin typeface="Georgia" pitchFamily="18" charset="0"/>
                <a:cs typeface="Times New Roman" pitchFamily="18" charset="0"/>
              </a:rPr>
              <a:t>Aspoň</a:t>
            </a:r>
            <a:r>
              <a:rPr lang="cs-CZ" sz="2000" i="1" dirty="0" smtClean="0">
                <a:latin typeface="Georgia" pitchFamily="18" charset="0"/>
                <a:cs typeface="Times New Roman" pitchFamily="18" charset="0"/>
              </a:rPr>
              <a:t> n …</a:t>
            </a:r>
            <a:r>
              <a:rPr lang="cs-CZ" sz="2000" dirty="0" smtClean="0">
                <a:latin typeface="Georgia" pitchFamily="18" charset="0"/>
                <a:cs typeface="Times New Roman" pitchFamily="18" charset="0"/>
              </a:rPr>
              <a:t> </a:t>
            </a:r>
          </a:p>
          <a:p>
            <a:endParaRPr lang="cs-CZ" sz="1600" dirty="0" smtClean="0">
              <a:latin typeface="Georgia" pitchFamily="18" charset="0"/>
              <a:cs typeface="Times New Roman" pitchFamily="18" charset="0"/>
            </a:endParaRPr>
          </a:p>
          <a:p>
            <a:r>
              <a:rPr lang="cs-CZ" sz="2000" i="1" dirty="0" smtClean="0">
                <a:latin typeface="Georgia" pitchFamily="18" charset="0"/>
                <a:cs typeface="Times New Roman" pitchFamily="18" charset="0"/>
              </a:rPr>
              <a:t>   n-1	  n      n+1</a:t>
            </a:r>
          </a:p>
          <a:p>
            <a:endParaRPr lang="cs-CZ" sz="2000" dirty="0">
              <a:latin typeface="Georgia" pitchFamily="18" charset="0"/>
              <a:cs typeface="Times New Roman" pitchFamily="18" charset="0"/>
            </a:endParaRPr>
          </a:p>
        </p:txBody>
      </p:sp>
      <p:sp>
        <p:nvSpPr>
          <p:cNvPr id="3" name="TextovéPole 2"/>
          <p:cNvSpPr txBox="1"/>
          <p:nvPr/>
        </p:nvSpPr>
        <p:spPr>
          <a:xfrm>
            <a:off x="395536" y="188640"/>
            <a:ext cx="4896544" cy="923330"/>
          </a:xfrm>
          <a:prstGeom prst="rect">
            <a:avLst/>
          </a:prstGeom>
          <a:noFill/>
        </p:spPr>
        <p:txBody>
          <a:bodyPr wrap="square" rtlCol="0">
            <a:spAutoFit/>
          </a:bodyPr>
          <a:lstStyle/>
          <a:p>
            <a:r>
              <a:rPr lang="cs-CZ" sz="3600" dirty="0" smtClean="0">
                <a:solidFill>
                  <a:srgbClr val="0070C0"/>
                </a:solidFill>
                <a:latin typeface="Georgia" pitchFamily="18" charset="0"/>
                <a:ea typeface="Times New Roman" pitchFamily="18" charset="0"/>
                <a:cs typeface="Times New Roman" pitchFamily="18" charset="0"/>
              </a:rPr>
              <a:t>Negace</a:t>
            </a:r>
            <a:endParaRPr lang="cs-CZ" sz="3600" dirty="0" smtClean="0">
              <a:solidFill>
                <a:srgbClr val="0070C0"/>
              </a:solidFill>
              <a:latin typeface="Georgia" pitchFamily="18" charset="0"/>
              <a:cs typeface="Times New Roman" pitchFamily="18" charset="0"/>
            </a:endParaRPr>
          </a:p>
          <a:p>
            <a:endParaRPr lang="cs-CZ" dirty="0"/>
          </a:p>
        </p:txBody>
      </p:sp>
      <p:cxnSp>
        <p:nvCxnSpPr>
          <p:cNvPr id="5" name="Přímá spojovací čára 4"/>
          <p:cNvCxnSpPr/>
          <p:nvPr/>
        </p:nvCxnSpPr>
        <p:spPr>
          <a:xfrm>
            <a:off x="467544" y="3212976"/>
            <a:ext cx="2808312"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Vývojový diagram: spojka 8"/>
          <p:cNvSpPr/>
          <p:nvPr/>
        </p:nvSpPr>
        <p:spPr>
          <a:xfrm>
            <a:off x="1547664" y="3140968"/>
            <a:ext cx="144016" cy="144016"/>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0" name="Vývojový diagram: spojka 9"/>
          <p:cNvSpPr/>
          <p:nvPr/>
        </p:nvSpPr>
        <p:spPr>
          <a:xfrm flipV="1">
            <a:off x="2267744" y="3140968"/>
            <a:ext cx="144016" cy="144016"/>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1" name="Vývojový diagram: spojka 10"/>
          <p:cNvSpPr/>
          <p:nvPr/>
        </p:nvSpPr>
        <p:spPr>
          <a:xfrm flipV="1">
            <a:off x="827584" y="3140968"/>
            <a:ext cx="144016" cy="144016"/>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graphicFrame>
        <p:nvGraphicFramePr>
          <p:cNvPr id="12" name="Objekt 11"/>
          <p:cNvGraphicFramePr>
            <a:graphicFrameLocks noChangeAspect="1"/>
          </p:cNvGraphicFramePr>
          <p:nvPr/>
        </p:nvGraphicFramePr>
        <p:xfrm>
          <a:off x="5364088" y="1124743"/>
          <a:ext cx="1152128" cy="2112235"/>
        </p:xfrm>
        <a:graphic>
          <a:graphicData uri="http://schemas.openxmlformats.org/presentationml/2006/ole">
            <p:oleObj spid="_x0000_s607234" name="Equation" r:id="rId4" imgW="457200" imgH="838080" progId="Equation.DSMT4">
              <p:embed/>
            </p:oleObj>
          </a:graphicData>
        </a:graphic>
      </p:graphicFrame>
      <p:sp>
        <p:nvSpPr>
          <p:cNvPr id="13" name="TextovéPole 12"/>
          <p:cNvSpPr txBox="1"/>
          <p:nvPr/>
        </p:nvSpPr>
        <p:spPr>
          <a:xfrm>
            <a:off x="179512" y="3645024"/>
            <a:ext cx="8244408" cy="2646878"/>
          </a:xfrm>
          <a:prstGeom prst="rect">
            <a:avLst/>
          </a:prstGeom>
          <a:noFill/>
        </p:spPr>
        <p:txBody>
          <a:bodyPr wrap="square" rtlCol="0">
            <a:spAutoFit/>
          </a:bodyPr>
          <a:lstStyle/>
          <a:p>
            <a:r>
              <a:rPr lang="cs-CZ" u="sng" dirty="0" smtClean="0">
                <a:latin typeface="Georgia" pitchFamily="18" charset="0"/>
              </a:rPr>
              <a:t>Třída má 32 žáků.</a:t>
            </a:r>
          </a:p>
          <a:p>
            <a:r>
              <a:rPr lang="cs-CZ" dirty="0" smtClean="0">
                <a:latin typeface="Georgia" pitchFamily="18" charset="0"/>
              </a:rPr>
              <a:t>Dnes přišlo aspoň 12 žáků pozdě.	Dnes nepřišlo aspoň 12 žáků pozdě.</a:t>
            </a:r>
          </a:p>
          <a:p>
            <a:endParaRPr lang="cs-CZ" dirty="0" smtClean="0">
              <a:latin typeface="Georgia" pitchFamily="18" charset="0"/>
            </a:endParaRPr>
          </a:p>
          <a:p>
            <a:r>
              <a:rPr lang="cs-CZ" sz="1400" dirty="0" smtClean="0">
                <a:latin typeface="Georgia" pitchFamily="18" charset="0"/>
              </a:rPr>
              <a:t>Pokud, v důsledku dopravní kalamity, 15 žáků přišlo pozdě a 17 nepřišlo pozdě,</a:t>
            </a:r>
          </a:p>
          <a:p>
            <a:r>
              <a:rPr lang="cs-CZ" sz="1400" dirty="0" smtClean="0">
                <a:latin typeface="Georgia" pitchFamily="18" charset="0"/>
              </a:rPr>
              <a:t>je první i druhý výrok pravdivý.</a:t>
            </a:r>
          </a:p>
          <a:p>
            <a:endParaRPr lang="cs-CZ" sz="1400" dirty="0" smtClean="0">
              <a:latin typeface="Georgia" pitchFamily="18" charset="0"/>
            </a:endParaRPr>
          </a:p>
          <a:p>
            <a:pPr indent="-180000">
              <a:buFont typeface="Arial" pitchFamily="34" charset="0"/>
              <a:buChar char="•"/>
            </a:pPr>
            <a:r>
              <a:rPr lang="cs-CZ" sz="1400" dirty="0" smtClean="0">
                <a:latin typeface="Georgia" pitchFamily="18" charset="0"/>
              </a:rPr>
              <a:t>Daný trojúhelník je pravoúhlý a aspoň jeden úhel má menší než 30</a:t>
            </a:r>
            <a:r>
              <a:rPr lang="cs-CZ" sz="1400" baseline="30000" dirty="0" smtClean="0">
                <a:latin typeface="Georgia" pitchFamily="18" charset="0"/>
              </a:rPr>
              <a:t>0</a:t>
            </a:r>
            <a:r>
              <a:rPr lang="cs-CZ" sz="1400" dirty="0" smtClean="0">
                <a:latin typeface="Georgia" pitchFamily="18" charset="0"/>
              </a:rPr>
              <a:t>.</a:t>
            </a:r>
          </a:p>
          <a:p>
            <a:pPr indent="-180000">
              <a:buFont typeface="Arial" pitchFamily="34" charset="0"/>
              <a:buChar char="•"/>
            </a:pPr>
            <a:r>
              <a:rPr lang="cs-CZ" sz="1400" dirty="0" smtClean="0">
                <a:latin typeface="Georgia" pitchFamily="18" charset="0"/>
              </a:rPr>
              <a:t>Daná rovnice má aspoň jeden záporný kořen nebo kladný kořen.</a:t>
            </a:r>
          </a:p>
          <a:p>
            <a:pPr indent="-180000">
              <a:buFont typeface="Arial" pitchFamily="34" charset="0"/>
              <a:buChar char="•"/>
            </a:pPr>
            <a:r>
              <a:rPr lang="cs-CZ" sz="1400" dirty="0" smtClean="0">
                <a:latin typeface="Georgia" pitchFamily="18" charset="0"/>
              </a:rPr>
              <a:t>Má-li daná rovnice jeden dvojnásobný kořen, má aspoň jeden další kořen.</a:t>
            </a:r>
          </a:p>
          <a:p>
            <a:pPr indent="-180000">
              <a:buFont typeface="Arial" pitchFamily="34" charset="0"/>
              <a:buChar char="•"/>
            </a:pPr>
            <a:r>
              <a:rPr lang="cs-CZ" sz="1400" dirty="0" smtClean="0">
                <a:latin typeface="Georgia" pitchFamily="18" charset="0"/>
              </a:rPr>
              <a:t>Číslo je dělitelné 6 právě když je dělitelné 2 a 3.  </a:t>
            </a:r>
          </a:p>
          <a:p>
            <a:pPr indent="-180000">
              <a:buFont typeface="Arial" pitchFamily="34" charset="0"/>
              <a:buChar char="•"/>
            </a:pPr>
            <a:endParaRPr lang="cs-CZ" sz="1400" dirty="0">
              <a:latin typeface="Georgia" pitchFamily="18"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kt 2"/>
          <p:cNvGraphicFramePr>
            <a:graphicFrameLocks noChangeAspect="1"/>
          </p:cNvGraphicFramePr>
          <p:nvPr/>
        </p:nvGraphicFramePr>
        <p:xfrm>
          <a:off x="251520" y="1484784"/>
          <a:ext cx="2232248" cy="2398713"/>
        </p:xfrm>
        <a:graphic>
          <a:graphicData uri="http://schemas.openxmlformats.org/presentationml/2006/ole">
            <p:oleObj spid="_x0000_s1055" name="Equation" r:id="rId4" imgW="723586" imgH="622030" progId="Equation.DSMT4">
              <p:embed/>
            </p:oleObj>
          </a:graphicData>
        </a:graphic>
      </p:graphicFrame>
      <p:sp>
        <p:nvSpPr>
          <p:cNvPr id="7" name="TextovéPole 6"/>
          <p:cNvSpPr txBox="1"/>
          <p:nvPr/>
        </p:nvSpPr>
        <p:spPr>
          <a:xfrm>
            <a:off x="827584" y="764704"/>
            <a:ext cx="3490058" cy="584775"/>
          </a:xfrm>
          <a:prstGeom prst="rect">
            <a:avLst/>
          </a:prstGeom>
          <a:noFill/>
        </p:spPr>
        <p:txBody>
          <a:bodyPr wrap="none" rtlCol="0">
            <a:spAutoFit/>
          </a:bodyPr>
          <a:lstStyle/>
          <a:p>
            <a:r>
              <a:rPr lang="cs-CZ" sz="3200" dirty="0" smtClean="0">
                <a:solidFill>
                  <a:srgbClr val="FF0000"/>
                </a:solidFill>
                <a:latin typeface="Times New Roman" pitchFamily="18" charset="0"/>
                <a:cs typeface="Times New Roman" pitchFamily="18" charset="0"/>
              </a:rPr>
              <a:t>Přímý důkaz věty </a:t>
            </a:r>
            <a:r>
              <a:rPr lang="cs-CZ" sz="3200" i="1" dirty="0" smtClean="0">
                <a:solidFill>
                  <a:srgbClr val="FF0000"/>
                </a:solidFill>
                <a:latin typeface="Times New Roman" pitchFamily="18" charset="0"/>
                <a:cs typeface="Times New Roman" pitchFamily="18" charset="0"/>
              </a:rPr>
              <a:t>p </a:t>
            </a:r>
            <a:endParaRPr lang="cs-CZ" sz="3200" dirty="0">
              <a:solidFill>
                <a:srgbClr val="FF0000"/>
              </a:solidFill>
              <a:latin typeface="Times New Roman" pitchFamily="18" charset="0"/>
              <a:cs typeface="Times New Roman" pitchFamily="18" charset="0"/>
            </a:endParaRPr>
          </a:p>
        </p:txBody>
      </p:sp>
      <p:graphicFrame>
        <p:nvGraphicFramePr>
          <p:cNvPr id="4" name="Tabulka 3"/>
          <p:cNvGraphicFramePr>
            <a:graphicFrameLocks noGrp="1"/>
          </p:cNvGraphicFramePr>
          <p:nvPr/>
        </p:nvGraphicFramePr>
        <p:xfrm>
          <a:off x="2555776" y="1628800"/>
          <a:ext cx="1368152" cy="2167632"/>
        </p:xfrm>
        <a:graphic>
          <a:graphicData uri="http://schemas.openxmlformats.org/drawingml/2006/table">
            <a:tbl>
              <a:tblPr firstRow="1" bandRow="1">
                <a:tableStyleId>{5C22544A-7EE6-4342-B048-85BDC9FD1C3A}</a:tableStyleId>
              </a:tblPr>
              <a:tblGrid>
                <a:gridCol w="684076"/>
                <a:gridCol w="684076"/>
              </a:tblGrid>
              <a:tr h="456960">
                <a:tc>
                  <a:txBody>
                    <a:bodyPr/>
                    <a:lstStyle/>
                    <a:p>
                      <a:pPr algn="ctr"/>
                      <a:r>
                        <a:rPr lang="cs-CZ" sz="2000" b="0" i="1" dirty="0" smtClean="0">
                          <a:solidFill>
                            <a:schemeClr val="tx1"/>
                          </a:solidFill>
                          <a:latin typeface="Times New Roman" pitchFamily="18" charset="0"/>
                          <a:cs typeface="Times New Roman" pitchFamily="18" charset="0"/>
                        </a:rPr>
                        <a:t>p</a:t>
                      </a:r>
                      <a:endParaRPr lang="cs-CZ" sz="2000" b="0" i="1" dirty="0">
                        <a:solidFill>
                          <a:schemeClr val="tx1"/>
                        </a:solidFill>
                        <a:latin typeface="Times New Roman" pitchFamily="18" charset="0"/>
                        <a:cs typeface="Times New Roman" pitchFamily="18" charset="0"/>
                      </a:endParaRPr>
                    </a:p>
                  </a:txBody>
                  <a:tcPr>
                    <a:solidFill>
                      <a:schemeClr val="bg2"/>
                    </a:solidFill>
                  </a:tcPr>
                </a:tc>
                <a:tc>
                  <a:txBody>
                    <a:bodyPr/>
                    <a:lstStyle/>
                    <a:p>
                      <a:pPr algn="ctr"/>
                      <a:r>
                        <a:rPr lang="cs-CZ" sz="2000" b="0" i="1" dirty="0" smtClean="0">
                          <a:solidFill>
                            <a:schemeClr val="tx1"/>
                          </a:solidFill>
                          <a:latin typeface="Times New Roman" pitchFamily="18" charset="0"/>
                          <a:cs typeface="Times New Roman" pitchFamily="18" charset="0"/>
                        </a:rPr>
                        <a:t>q</a:t>
                      </a:r>
                      <a:endParaRPr lang="cs-CZ" sz="2000" b="0" i="1" dirty="0">
                        <a:solidFill>
                          <a:schemeClr val="tx1"/>
                        </a:solidFill>
                        <a:latin typeface="Times New Roman" pitchFamily="18" charset="0"/>
                        <a:cs typeface="Times New Roman" pitchFamily="18" charset="0"/>
                      </a:endParaRPr>
                    </a:p>
                  </a:txBody>
                  <a:tcPr>
                    <a:solidFill>
                      <a:schemeClr val="bg2"/>
                    </a:solidFill>
                  </a:tcPr>
                </a:tc>
              </a:tr>
              <a:tr h="427668">
                <a:tc>
                  <a:txBody>
                    <a:bodyPr/>
                    <a:lstStyle/>
                    <a:p>
                      <a:pPr algn="ctr"/>
                      <a:r>
                        <a:rPr lang="cs-CZ" dirty="0" smtClean="0">
                          <a:latin typeface="Times New Roman" pitchFamily="18" charset="0"/>
                          <a:cs typeface="Times New Roman" pitchFamily="18" charset="0"/>
                        </a:rPr>
                        <a:t>1</a:t>
                      </a:r>
                      <a:endParaRPr lang="cs-CZ" dirty="0">
                        <a:latin typeface="Times New Roman" pitchFamily="18" charset="0"/>
                        <a:cs typeface="Times New Roman" pitchFamily="18" charset="0"/>
                      </a:endParaRPr>
                    </a:p>
                  </a:txBody>
                  <a:tcPr>
                    <a:solidFill>
                      <a:schemeClr val="bg2"/>
                    </a:solidFill>
                  </a:tcPr>
                </a:tc>
                <a:tc>
                  <a:txBody>
                    <a:bodyPr/>
                    <a:lstStyle/>
                    <a:p>
                      <a:pPr algn="ctr"/>
                      <a:r>
                        <a:rPr lang="cs-CZ" dirty="0" smtClean="0">
                          <a:latin typeface="Times New Roman" pitchFamily="18" charset="0"/>
                          <a:cs typeface="Times New Roman" pitchFamily="18" charset="0"/>
                        </a:rPr>
                        <a:t>1</a:t>
                      </a:r>
                      <a:endParaRPr lang="cs-CZ" dirty="0">
                        <a:latin typeface="Times New Roman" pitchFamily="18" charset="0"/>
                        <a:cs typeface="Times New Roman" pitchFamily="18" charset="0"/>
                      </a:endParaRPr>
                    </a:p>
                  </a:txBody>
                  <a:tcPr>
                    <a:solidFill>
                      <a:schemeClr val="bg2"/>
                    </a:solidFill>
                  </a:tcPr>
                </a:tc>
              </a:tr>
              <a:tr h="427668">
                <a:tc>
                  <a:txBody>
                    <a:bodyPr/>
                    <a:lstStyle/>
                    <a:p>
                      <a:pPr algn="ctr"/>
                      <a:r>
                        <a:rPr lang="cs-CZ" dirty="0" smtClean="0">
                          <a:latin typeface="Times New Roman" pitchFamily="18" charset="0"/>
                          <a:cs typeface="Times New Roman" pitchFamily="18" charset="0"/>
                        </a:rPr>
                        <a:t>1</a:t>
                      </a:r>
                      <a:endParaRPr lang="cs-CZ" dirty="0">
                        <a:latin typeface="Times New Roman" pitchFamily="18" charset="0"/>
                        <a:cs typeface="Times New Roman" pitchFamily="18" charset="0"/>
                      </a:endParaRPr>
                    </a:p>
                  </a:txBody>
                  <a:tcPr>
                    <a:solidFill>
                      <a:srgbClr val="FFFF00"/>
                    </a:solidFill>
                  </a:tcPr>
                </a:tc>
                <a:tc>
                  <a:txBody>
                    <a:bodyPr/>
                    <a:lstStyle/>
                    <a:p>
                      <a:pPr algn="ctr"/>
                      <a:r>
                        <a:rPr lang="cs-CZ" dirty="0" smtClean="0">
                          <a:latin typeface="Times New Roman" pitchFamily="18" charset="0"/>
                          <a:cs typeface="Times New Roman" pitchFamily="18" charset="0"/>
                        </a:rPr>
                        <a:t>0</a:t>
                      </a:r>
                      <a:endParaRPr lang="cs-CZ" dirty="0">
                        <a:latin typeface="Times New Roman" pitchFamily="18" charset="0"/>
                        <a:cs typeface="Times New Roman" pitchFamily="18" charset="0"/>
                      </a:endParaRPr>
                    </a:p>
                  </a:txBody>
                  <a:tcPr>
                    <a:solidFill>
                      <a:srgbClr val="FFFF00"/>
                    </a:solidFill>
                  </a:tcPr>
                </a:tc>
              </a:tr>
              <a:tr h="427668">
                <a:tc>
                  <a:txBody>
                    <a:bodyPr/>
                    <a:lstStyle/>
                    <a:p>
                      <a:pPr algn="ctr"/>
                      <a:r>
                        <a:rPr lang="cs-CZ" dirty="0" smtClean="0">
                          <a:latin typeface="Times New Roman" pitchFamily="18" charset="0"/>
                          <a:cs typeface="Times New Roman" pitchFamily="18" charset="0"/>
                        </a:rPr>
                        <a:t>0</a:t>
                      </a:r>
                      <a:endParaRPr lang="cs-CZ" dirty="0">
                        <a:latin typeface="Times New Roman" pitchFamily="18" charset="0"/>
                        <a:cs typeface="Times New Roman" pitchFamily="18" charset="0"/>
                      </a:endParaRPr>
                    </a:p>
                  </a:txBody>
                  <a:tcPr>
                    <a:solidFill>
                      <a:srgbClr val="FFC000"/>
                    </a:solidFill>
                  </a:tcPr>
                </a:tc>
                <a:tc>
                  <a:txBody>
                    <a:bodyPr/>
                    <a:lstStyle/>
                    <a:p>
                      <a:pPr algn="ctr"/>
                      <a:r>
                        <a:rPr lang="cs-CZ" dirty="0" smtClean="0">
                          <a:latin typeface="Times New Roman" pitchFamily="18" charset="0"/>
                          <a:cs typeface="Times New Roman" pitchFamily="18" charset="0"/>
                        </a:rPr>
                        <a:t>1</a:t>
                      </a:r>
                      <a:endParaRPr lang="cs-CZ" dirty="0">
                        <a:latin typeface="Times New Roman" pitchFamily="18" charset="0"/>
                        <a:cs typeface="Times New Roman" pitchFamily="18" charset="0"/>
                      </a:endParaRPr>
                    </a:p>
                  </a:txBody>
                  <a:tcPr>
                    <a:solidFill>
                      <a:srgbClr val="FFC000"/>
                    </a:solidFill>
                  </a:tcPr>
                </a:tc>
              </a:tr>
              <a:tr h="427668">
                <a:tc>
                  <a:txBody>
                    <a:bodyPr/>
                    <a:lstStyle/>
                    <a:p>
                      <a:pPr algn="ctr"/>
                      <a:r>
                        <a:rPr lang="cs-CZ" dirty="0" smtClean="0">
                          <a:latin typeface="Times New Roman" pitchFamily="18" charset="0"/>
                          <a:cs typeface="Times New Roman" pitchFamily="18" charset="0"/>
                        </a:rPr>
                        <a:t>0</a:t>
                      </a:r>
                      <a:endParaRPr lang="cs-CZ" dirty="0">
                        <a:latin typeface="Times New Roman" pitchFamily="18" charset="0"/>
                        <a:cs typeface="Times New Roman" pitchFamily="18" charset="0"/>
                      </a:endParaRPr>
                    </a:p>
                  </a:txBody>
                  <a:tcPr>
                    <a:solidFill>
                      <a:srgbClr val="FFFF00"/>
                    </a:solidFill>
                  </a:tcPr>
                </a:tc>
                <a:tc>
                  <a:txBody>
                    <a:bodyPr/>
                    <a:lstStyle/>
                    <a:p>
                      <a:pPr algn="ctr"/>
                      <a:r>
                        <a:rPr lang="cs-CZ" dirty="0" smtClean="0">
                          <a:latin typeface="Times New Roman" pitchFamily="18" charset="0"/>
                          <a:cs typeface="Times New Roman" pitchFamily="18" charset="0"/>
                        </a:rPr>
                        <a:t>0</a:t>
                      </a:r>
                      <a:endParaRPr lang="cs-CZ" dirty="0">
                        <a:latin typeface="Times New Roman" pitchFamily="18" charset="0"/>
                        <a:cs typeface="Times New Roman" pitchFamily="18" charset="0"/>
                      </a:endParaRPr>
                    </a:p>
                  </a:txBody>
                  <a:tcPr>
                    <a:solidFill>
                      <a:srgbClr val="FFFF00"/>
                    </a:solidFill>
                  </a:tcPr>
                </a:tc>
              </a:tr>
            </a:tbl>
          </a:graphicData>
        </a:graphic>
      </p:graphicFrame>
      <p:graphicFrame>
        <p:nvGraphicFramePr>
          <p:cNvPr id="1059" name="Object 35"/>
          <p:cNvGraphicFramePr>
            <a:graphicFrameLocks noChangeAspect="1"/>
          </p:cNvGraphicFramePr>
          <p:nvPr/>
        </p:nvGraphicFramePr>
        <p:xfrm>
          <a:off x="3995936" y="1628800"/>
          <a:ext cx="4680520" cy="2441550"/>
        </p:xfrm>
        <a:graphic>
          <a:graphicData uri="http://schemas.openxmlformats.org/presentationml/2006/ole">
            <p:oleObj spid="_x0000_s1059" name="Equation" r:id="rId5" imgW="2565360" imgH="1282680" progId="Equation.DSMT4">
              <p:embed/>
            </p:oleObj>
          </a:graphicData>
        </a:graphic>
      </p:graphicFrame>
      <p:graphicFrame>
        <p:nvGraphicFramePr>
          <p:cNvPr id="1061" name="Object 37"/>
          <p:cNvGraphicFramePr>
            <a:graphicFrameLocks noChangeAspect="1"/>
          </p:cNvGraphicFramePr>
          <p:nvPr/>
        </p:nvGraphicFramePr>
        <p:xfrm>
          <a:off x="4355976" y="4221088"/>
          <a:ext cx="1584175" cy="1224136"/>
        </p:xfrm>
        <a:graphic>
          <a:graphicData uri="http://schemas.openxmlformats.org/presentationml/2006/ole">
            <p:oleObj spid="_x0000_s1061" name="Equation" r:id="rId6" imgW="723600" imgH="622080" progId="Equation.DSMT4">
              <p:embed/>
            </p:oleObj>
          </a:graphicData>
        </a:graphic>
      </p:graphicFrame>
      <p:graphicFrame>
        <p:nvGraphicFramePr>
          <p:cNvPr id="1063" name="Object 39"/>
          <p:cNvGraphicFramePr>
            <a:graphicFrameLocks noChangeAspect="1"/>
          </p:cNvGraphicFramePr>
          <p:nvPr/>
        </p:nvGraphicFramePr>
        <p:xfrm>
          <a:off x="7020273" y="4293096"/>
          <a:ext cx="1512168" cy="1296144"/>
        </p:xfrm>
        <a:graphic>
          <a:graphicData uri="http://schemas.openxmlformats.org/presentationml/2006/ole">
            <p:oleObj spid="_x0000_s1063" name="Equation" r:id="rId7" imgW="723600" imgH="622080" progId="Equation.DSMT4">
              <p:embed/>
            </p:oleObj>
          </a:graphicData>
        </a:graphic>
      </p:graphicFrame>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kt 2"/>
          <p:cNvGraphicFramePr>
            <a:graphicFrameLocks noChangeAspect="1"/>
          </p:cNvGraphicFramePr>
          <p:nvPr/>
        </p:nvGraphicFramePr>
        <p:xfrm>
          <a:off x="788988" y="1772815"/>
          <a:ext cx="1982812" cy="2110209"/>
        </p:xfrm>
        <a:graphic>
          <a:graphicData uri="http://schemas.openxmlformats.org/presentationml/2006/ole">
            <p:oleObj spid="_x0000_s65566" name="Equation" r:id="rId4" imgW="533169" imgH="622030" progId="Equation.DSMT4">
              <p:embed/>
            </p:oleObj>
          </a:graphicData>
        </a:graphic>
      </p:graphicFrame>
      <p:sp>
        <p:nvSpPr>
          <p:cNvPr id="7" name="TextovéPole 6"/>
          <p:cNvSpPr txBox="1"/>
          <p:nvPr/>
        </p:nvSpPr>
        <p:spPr>
          <a:xfrm>
            <a:off x="827584" y="764704"/>
            <a:ext cx="3685624" cy="584775"/>
          </a:xfrm>
          <a:prstGeom prst="rect">
            <a:avLst/>
          </a:prstGeom>
          <a:noFill/>
        </p:spPr>
        <p:txBody>
          <a:bodyPr wrap="none" rtlCol="0">
            <a:spAutoFit/>
          </a:bodyPr>
          <a:lstStyle/>
          <a:p>
            <a:r>
              <a:rPr lang="cs-CZ" sz="3200" dirty="0" smtClean="0">
                <a:solidFill>
                  <a:srgbClr val="FF0000"/>
                </a:solidFill>
                <a:latin typeface="Times New Roman" pitchFamily="18" charset="0"/>
                <a:cs typeface="Times New Roman" pitchFamily="18" charset="0"/>
              </a:rPr>
              <a:t>Důkaz věty </a:t>
            </a:r>
            <a:r>
              <a:rPr lang="cs-CZ" sz="3200" i="1" dirty="0" smtClean="0">
                <a:solidFill>
                  <a:srgbClr val="FF0000"/>
                </a:solidFill>
                <a:latin typeface="Times New Roman" pitchFamily="18" charset="0"/>
                <a:cs typeface="Times New Roman" pitchFamily="18" charset="0"/>
              </a:rPr>
              <a:t>p </a:t>
            </a:r>
            <a:r>
              <a:rPr lang="cs-CZ" sz="3200" dirty="0" smtClean="0">
                <a:solidFill>
                  <a:srgbClr val="FF0000"/>
                </a:solidFill>
                <a:latin typeface="Times New Roman" pitchFamily="18" charset="0"/>
                <a:cs typeface="Times New Roman" pitchFamily="18" charset="0"/>
              </a:rPr>
              <a:t>sporem</a:t>
            </a:r>
            <a:endParaRPr lang="cs-CZ" sz="3200" dirty="0">
              <a:solidFill>
                <a:srgbClr val="FF0000"/>
              </a:solidFill>
              <a:latin typeface="Times New Roman" pitchFamily="18" charset="0"/>
              <a:cs typeface="Times New Roman" pitchFamily="18" charset="0"/>
            </a:endParaRPr>
          </a:p>
        </p:txBody>
      </p:sp>
      <p:graphicFrame>
        <p:nvGraphicFramePr>
          <p:cNvPr id="4" name="Tabulka 3"/>
          <p:cNvGraphicFramePr>
            <a:graphicFrameLocks noGrp="1"/>
          </p:cNvGraphicFramePr>
          <p:nvPr/>
        </p:nvGraphicFramePr>
        <p:xfrm>
          <a:off x="3419872" y="1772816"/>
          <a:ext cx="936104" cy="2167632"/>
        </p:xfrm>
        <a:graphic>
          <a:graphicData uri="http://schemas.openxmlformats.org/drawingml/2006/table">
            <a:tbl>
              <a:tblPr firstRow="1" bandRow="1">
                <a:tableStyleId>{5C22544A-7EE6-4342-B048-85BDC9FD1C3A}</a:tableStyleId>
              </a:tblPr>
              <a:tblGrid>
                <a:gridCol w="468052"/>
                <a:gridCol w="468052"/>
              </a:tblGrid>
              <a:tr h="456960">
                <a:tc>
                  <a:txBody>
                    <a:bodyPr/>
                    <a:lstStyle/>
                    <a:p>
                      <a:pPr algn="ctr"/>
                      <a:r>
                        <a:rPr lang="cs-CZ" sz="2000" b="0" i="1" dirty="0" smtClean="0">
                          <a:solidFill>
                            <a:schemeClr val="tx1"/>
                          </a:solidFill>
                          <a:latin typeface="Times New Roman" pitchFamily="18" charset="0"/>
                          <a:cs typeface="Times New Roman" pitchFamily="18" charset="0"/>
                        </a:rPr>
                        <a:t>p</a:t>
                      </a:r>
                      <a:endParaRPr lang="cs-CZ" sz="2000" b="0" i="1" dirty="0">
                        <a:solidFill>
                          <a:schemeClr val="tx1"/>
                        </a:solidFill>
                        <a:latin typeface="Times New Roman" pitchFamily="18" charset="0"/>
                        <a:cs typeface="Times New Roman" pitchFamily="18" charset="0"/>
                      </a:endParaRPr>
                    </a:p>
                  </a:txBody>
                  <a:tcPr>
                    <a:solidFill>
                      <a:schemeClr val="bg2"/>
                    </a:solidFill>
                  </a:tcPr>
                </a:tc>
                <a:tc>
                  <a:txBody>
                    <a:bodyPr/>
                    <a:lstStyle/>
                    <a:p>
                      <a:pPr algn="ctr"/>
                      <a:r>
                        <a:rPr lang="cs-CZ" sz="2000" b="0" i="1" dirty="0" smtClean="0">
                          <a:solidFill>
                            <a:schemeClr val="tx1"/>
                          </a:solidFill>
                          <a:latin typeface="Times New Roman" pitchFamily="18" charset="0"/>
                          <a:cs typeface="Times New Roman" pitchFamily="18" charset="0"/>
                        </a:rPr>
                        <a:t>q</a:t>
                      </a:r>
                      <a:endParaRPr lang="cs-CZ" sz="2000" b="0" i="1" dirty="0">
                        <a:solidFill>
                          <a:schemeClr val="tx1"/>
                        </a:solidFill>
                        <a:latin typeface="Times New Roman" pitchFamily="18" charset="0"/>
                        <a:cs typeface="Times New Roman" pitchFamily="18" charset="0"/>
                      </a:endParaRPr>
                    </a:p>
                  </a:txBody>
                  <a:tcPr>
                    <a:solidFill>
                      <a:schemeClr val="bg2"/>
                    </a:solidFill>
                  </a:tcPr>
                </a:tc>
              </a:tr>
              <a:tr h="427668">
                <a:tc>
                  <a:txBody>
                    <a:bodyPr/>
                    <a:lstStyle/>
                    <a:p>
                      <a:pPr algn="ctr"/>
                      <a:r>
                        <a:rPr lang="cs-CZ" dirty="0" smtClean="0">
                          <a:latin typeface="Times New Roman" pitchFamily="18" charset="0"/>
                          <a:cs typeface="Times New Roman" pitchFamily="18" charset="0"/>
                        </a:rPr>
                        <a:t>1</a:t>
                      </a:r>
                      <a:endParaRPr lang="cs-CZ" dirty="0">
                        <a:latin typeface="Times New Roman" pitchFamily="18" charset="0"/>
                        <a:cs typeface="Times New Roman" pitchFamily="18" charset="0"/>
                      </a:endParaRPr>
                    </a:p>
                  </a:txBody>
                  <a:tcPr>
                    <a:solidFill>
                      <a:srgbClr val="FFC000"/>
                    </a:solidFill>
                  </a:tcPr>
                </a:tc>
                <a:tc>
                  <a:txBody>
                    <a:bodyPr/>
                    <a:lstStyle/>
                    <a:p>
                      <a:pPr algn="ctr"/>
                      <a:r>
                        <a:rPr lang="cs-CZ" dirty="0" smtClean="0">
                          <a:latin typeface="Times New Roman" pitchFamily="18" charset="0"/>
                          <a:cs typeface="Times New Roman" pitchFamily="18" charset="0"/>
                        </a:rPr>
                        <a:t>1</a:t>
                      </a:r>
                      <a:endParaRPr lang="cs-CZ" dirty="0">
                        <a:latin typeface="Times New Roman" pitchFamily="18" charset="0"/>
                        <a:cs typeface="Times New Roman" pitchFamily="18" charset="0"/>
                      </a:endParaRPr>
                    </a:p>
                  </a:txBody>
                  <a:tcPr>
                    <a:solidFill>
                      <a:srgbClr val="FFC000"/>
                    </a:solidFill>
                  </a:tcPr>
                </a:tc>
              </a:tr>
              <a:tr h="427668">
                <a:tc>
                  <a:txBody>
                    <a:bodyPr/>
                    <a:lstStyle/>
                    <a:p>
                      <a:pPr algn="ctr"/>
                      <a:r>
                        <a:rPr lang="cs-CZ" dirty="0" smtClean="0">
                          <a:latin typeface="Times New Roman" pitchFamily="18" charset="0"/>
                          <a:cs typeface="Times New Roman" pitchFamily="18" charset="0"/>
                        </a:rPr>
                        <a:t>1</a:t>
                      </a:r>
                      <a:endParaRPr lang="cs-CZ" dirty="0">
                        <a:latin typeface="Times New Roman" pitchFamily="18" charset="0"/>
                        <a:cs typeface="Times New Roman" pitchFamily="18" charset="0"/>
                      </a:endParaRPr>
                    </a:p>
                  </a:txBody>
                  <a:tcPr>
                    <a:solidFill>
                      <a:schemeClr val="bg2"/>
                    </a:solidFill>
                  </a:tcPr>
                </a:tc>
                <a:tc>
                  <a:txBody>
                    <a:bodyPr/>
                    <a:lstStyle/>
                    <a:p>
                      <a:pPr algn="ctr"/>
                      <a:r>
                        <a:rPr lang="cs-CZ" dirty="0" smtClean="0">
                          <a:latin typeface="Times New Roman" pitchFamily="18" charset="0"/>
                          <a:cs typeface="Times New Roman" pitchFamily="18" charset="0"/>
                        </a:rPr>
                        <a:t>0</a:t>
                      </a:r>
                      <a:endParaRPr lang="cs-CZ" dirty="0">
                        <a:latin typeface="Times New Roman" pitchFamily="18" charset="0"/>
                        <a:cs typeface="Times New Roman" pitchFamily="18" charset="0"/>
                      </a:endParaRPr>
                    </a:p>
                  </a:txBody>
                  <a:tcPr>
                    <a:solidFill>
                      <a:schemeClr val="bg2"/>
                    </a:solidFill>
                  </a:tcPr>
                </a:tc>
              </a:tr>
              <a:tr h="427668">
                <a:tc>
                  <a:txBody>
                    <a:bodyPr/>
                    <a:lstStyle/>
                    <a:p>
                      <a:pPr algn="ctr"/>
                      <a:r>
                        <a:rPr lang="cs-CZ" dirty="0" smtClean="0">
                          <a:latin typeface="Times New Roman" pitchFamily="18" charset="0"/>
                          <a:cs typeface="Times New Roman" pitchFamily="18" charset="0"/>
                        </a:rPr>
                        <a:t>0</a:t>
                      </a:r>
                      <a:endParaRPr lang="cs-CZ" dirty="0">
                        <a:latin typeface="Times New Roman" pitchFamily="18" charset="0"/>
                        <a:cs typeface="Times New Roman" pitchFamily="18" charset="0"/>
                      </a:endParaRPr>
                    </a:p>
                  </a:txBody>
                  <a:tcPr>
                    <a:solidFill>
                      <a:srgbClr val="FFC000"/>
                    </a:solidFill>
                  </a:tcPr>
                </a:tc>
                <a:tc>
                  <a:txBody>
                    <a:bodyPr/>
                    <a:lstStyle/>
                    <a:p>
                      <a:pPr algn="ctr"/>
                      <a:r>
                        <a:rPr lang="cs-CZ" dirty="0" smtClean="0">
                          <a:latin typeface="Times New Roman" pitchFamily="18" charset="0"/>
                          <a:cs typeface="Times New Roman" pitchFamily="18" charset="0"/>
                        </a:rPr>
                        <a:t>1</a:t>
                      </a:r>
                      <a:endParaRPr lang="cs-CZ" dirty="0">
                        <a:latin typeface="Times New Roman" pitchFamily="18" charset="0"/>
                        <a:cs typeface="Times New Roman" pitchFamily="18" charset="0"/>
                      </a:endParaRPr>
                    </a:p>
                  </a:txBody>
                  <a:tcPr>
                    <a:solidFill>
                      <a:srgbClr val="FFC000"/>
                    </a:solidFill>
                  </a:tcPr>
                </a:tc>
              </a:tr>
              <a:tr h="427668">
                <a:tc>
                  <a:txBody>
                    <a:bodyPr/>
                    <a:lstStyle/>
                    <a:p>
                      <a:pPr algn="ctr"/>
                      <a:r>
                        <a:rPr lang="cs-CZ" dirty="0" smtClean="0">
                          <a:latin typeface="Times New Roman" pitchFamily="18" charset="0"/>
                          <a:cs typeface="Times New Roman" pitchFamily="18" charset="0"/>
                        </a:rPr>
                        <a:t>0</a:t>
                      </a:r>
                      <a:endParaRPr lang="cs-CZ" dirty="0">
                        <a:latin typeface="Times New Roman" pitchFamily="18" charset="0"/>
                        <a:cs typeface="Times New Roman" pitchFamily="18" charset="0"/>
                      </a:endParaRPr>
                    </a:p>
                  </a:txBody>
                  <a:tcPr>
                    <a:solidFill>
                      <a:srgbClr val="FFFF00"/>
                    </a:solidFill>
                  </a:tcPr>
                </a:tc>
                <a:tc>
                  <a:txBody>
                    <a:bodyPr/>
                    <a:lstStyle/>
                    <a:p>
                      <a:pPr algn="ctr"/>
                      <a:r>
                        <a:rPr lang="cs-CZ" dirty="0" smtClean="0">
                          <a:latin typeface="Times New Roman" pitchFamily="18" charset="0"/>
                          <a:cs typeface="Times New Roman" pitchFamily="18" charset="0"/>
                        </a:rPr>
                        <a:t>0</a:t>
                      </a:r>
                      <a:endParaRPr lang="cs-CZ" dirty="0">
                        <a:latin typeface="Times New Roman" pitchFamily="18" charset="0"/>
                        <a:cs typeface="Times New Roman" pitchFamily="18" charset="0"/>
                      </a:endParaRPr>
                    </a:p>
                  </a:txBody>
                  <a:tcPr>
                    <a:solidFill>
                      <a:srgbClr val="FFFF00"/>
                    </a:solidFill>
                  </a:tcPr>
                </a:tc>
              </a:tr>
            </a:tbl>
          </a:graphicData>
        </a:graphic>
      </p:graphicFrame>
      <p:graphicFrame>
        <p:nvGraphicFramePr>
          <p:cNvPr id="65539" name="Object 3"/>
          <p:cNvGraphicFramePr>
            <a:graphicFrameLocks noChangeAspect="1"/>
          </p:cNvGraphicFramePr>
          <p:nvPr/>
        </p:nvGraphicFramePr>
        <p:xfrm>
          <a:off x="4572000" y="1628800"/>
          <a:ext cx="4111625" cy="936625"/>
        </p:xfrm>
        <a:graphic>
          <a:graphicData uri="http://schemas.openxmlformats.org/presentationml/2006/ole">
            <p:oleObj spid="_x0000_s65567" name="Equation" r:id="rId5" imgW="1917700" imgH="457200" progId="Equation.DSMT4">
              <p:embed/>
            </p:oleObj>
          </a:graphicData>
        </a:graphic>
      </p:graphicFrame>
      <p:graphicFrame>
        <p:nvGraphicFramePr>
          <p:cNvPr id="65570" name="Object 34"/>
          <p:cNvGraphicFramePr>
            <a:graphicFrameLocks noChangeAspect="1"/>
          </p:cNvGraphicFramePr>
          <p:nvPr/>
        </p:nvGraphicFramePr>
        <p:xfrm>
          <a:off x="4644008" y="2564904"/>
          <a:ext cx="4032448" cy="2016224"/>
        </p:xfrm>
        <a:graphic>
          <a:graphicData uri="http://schemas.openxmlformats.org/presentationml/2006/ole">
            <p:oleObj spid="_x0000_s65570" name="Equation" r:id="rId6" imgW="2057400" imgH="1066680" progId="Equation.DSMT4">
              <p:embed/>
            </p:oleObj>
          </a:graphicData>
        </a:graphic>
      </p:graphicFrame>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kt 2"/>
          <p:cNvGraphicFramePr>
            <a:graphicFrameLocks noChangeAspect="1"/>
          </p:cNvGraphicFramePr>
          <p:nvPr/>
        </p:nvGraphicFramePr>
        <p:xfrm>
          <a:off x="899592" y="2060848"/>
          <a:ext cx="2664296" cy="2232248"/>
        </p:xfrm>
        <a:graphic>
          <a:graphicData uri="http://schemas.openxmlformats.org/presentationml/2006/ole">
            <p:oleObj spid="_x0000_s64528" name="Equation" r:id="rId4" imgW="761669" imgH="622030" progId="Equation.DSMT4">
              <p:embed/>
            </p:oleObj>
          </a:graphicData>
        </a:graphic>
      </p:graphicFrame>
      <p:sp>
        <p:nvSpPr>
          <p:cNvPr id="7" name="TextovéPole 6"/>
          <p:cNvSpPr txBox="1"/>
          <p:nvPr/>
        </p:nvSpPr>
        <p:spPr>
          <a:xfrm>
            <a:off x="827584" y="764704"/>
            <a:ext cx="6552728" cy="1200329"/>
          </a:xfrm>
          <a:prstGeom prst="rect">
            <a:avLst/>
          </a:prstGeom>
          <a:noFill/>
        </p:spPr>
        <p:txBody>
          <a:bodyPr wrap="square" rtlCol="0">
            <a:spAutoFit/>
          </a:bodyPr>
          <a:lstStyle/>
          <a:p>
            <a:r>
              <a:rPr lang="cs-CZ" sz="3200" dirty="0" smtClean="0">
                <a:solidFill>
                  <a:srgbClr val="FF0000"/>
                </a:solidFill>
                <a:latin typeface="Times New Roman" pitchFamily="18" charset="0"/>
                <a:cs typeface="Times New Roman" pitchFamily="18" charset="0"/>
              </a:rPr>
              <a:t>Důkaz věty </a:t>
            </a:r>
            <a:r>
              <a:rPr lang="cs-CZ" sz="3200" i="1" dirty="0" smtClean="0">
                <a:solidFill>
                  <a:srgbClr val="FF0000"/>
                </a:solidFill>
                <a:latin typeface="Times New Roman" pitchFamily="18" charset="0"/>
                <a:cs typeface="Times New Roman" pitchFamily="18" charset="0"/>
              </a:rPr>
              <a:t>p </a:t>
            </a:r>
            <a:r>
              <a:rPr lang="cs-CZ" sz="3200" dirty="0" smtClean="0">
                <a:solidFill>
                  <a:srgbClr val="FF0000"/>
                </a:solidFill>
                <a:latin typeface="Times New Roman" pitchFamily="18" charset="0"/>
                <a:cs typeface="Times New Roman" pitchFamily="18" charset="0"/>
              </a:rPr>
              <a:t>→ </a:t>
            </a:r>
            <a:r>
              <a:rPr lang="cs-CZ" sz="3200" i="1" dirty="0" smtClean="0">
                <a:solidFill>
                  <a:srgbClr val="FF0000"/>
                </a:solidFill>
                <a:latin typeface="Times New Roman" pitchFamily="18" charset="0"/>
                <a:cs typeface="Times New Roman" pitchFamily="18" charset="0"/>
              </a:rPr>
              <a:t>q </a:t>
            </a:r>
            <a:r>
              <a:rPr lang="cs-CZ" sz="3200" dirty="0" smtClean="0">
                <a:solidFill>
                  <a:srgbClr val="FF0000"/>
                </a:solidFill>
                <a:latin typeface="Times New Roman" pitchFamily="18" charset="0"/>
                <a:cs typeface="Times New Roman" pitchFamily="18" charset="0"/>
              </a:rPr>
              <a:t>sporem</a:t>
            </a:r>
          </a:p>
          <a:p>
            <a:r>
              <a:rPr lang="cs-CZ" sz="4000" i="1" dirty="0" smtClean="0">
                <a:solidFill>
                  <a:srgbClr val="FF0000"/>
                </a:solidFill>
                <a:latin typeface="Times New Roman" pitchFamily="18" charset="0"/>
                <a:cs typeface="Times New Roman" pitchFamily="18" charset="0"/>
              </a:rPr>
              <a:t>¬(p→q)↔p˄¬q</a:t>
            </a:r>
            <a:endParaRPr lang="cs-CZ" sz="4000" dirty="0">
              <a:solidFill>
                <a:srgbClr val="FF0000"/>
              </a:solidFill>
              <a:latin typeface="Times New Roman" pitchFamily="18" charset="0"/>
              <a:cs typeface="Times New Roman" pitchFamily="18" charset="0"/>
            </a:endParaRPr>
          </a:p>
        </p:txBody>
      </p:sp>
      <p:graphicFrame>
        <p:nvGraphicFramePr>
          <p:cNvPr id="5" name="Tabulka 4"/>
          <p:cNvGraphicFramePr>
            <a:graphicFrameLocks noGrp="1"/>
          </p:cNvGraphicFramePr>
          <p:nvPr/>
        </p:nvGraphicFramePr>
        <p:xfrm>
          <a:off x="3779912" y="2132856"/>
          <a:ext cx="936105" cy="3322320"/>
        </p:xfrm>
        <a:graphic>
          <a:graphicData uri="http://schemas.openxmlformats.org/drawingml/2006/table">
            <a:tbl>
              <a:tblPr firstRow="1" bandRow="1">
                <a:tableStyleId>{5C22544A-7EE6-4342-B048-85BDC9FD1C3A}</a:tableStyleId>
              </a:tblPr>
              <a:tblGrid>
                <a:gridCol w="312035"/>
                <a:gridCol w="312035"/>
                <a:gridCol w="312035"/>
              </a:tblGrid>
              <a:tr h="291996">
                <a:tc>
                  <a:txBody>
                    <a:bodyPr/>
                    <a:lstStyle/>
                    <a:p>
                      <a:pPr algn="ctr"/>
                      <a:r>
                        <a:rPr lang="cs-CZ" sz="2000" b="0" i="1" dirty="0" smtClean="0">
                          <a:solidFill>
                            <a:schemeClr val="tx1"/>
                          </a:solidFill>
                          <a:latin typeface="Times New Roman" pitchFamily="18" charset="0"/>
                          <a:cs typeface="Times New Roman" pitchFamily="18" charset="0"/>
                        </a:rPr>
                        <a:t>p</a:t>
                      </a:r>
                      <a:endParaRPr lang="cs-CZ" sz="2000" b="0" i="1" dirty="0">
                        <a:solidFill>
                          <a:schemeClr val="tx1"/>
                        </a:solidFill>
                        <a:latin typeface="Times New Roman" pitchFamily="18" charset="0"/>
                        <a:cs typeface="Times New Roman" pitchFamily="18" charset="0"/>
                      </a:endParaRPr>
                    </a:p>
                  </a:txBody>
                  <a:tcPr>
                    <a:solidFill>
                      <a:schemeClr val="bg2"/>
                    </a:solidFill>
                  </a:tcPr>
                </a:tc>
                <a:tc>
                  <a:txBody>
                    <a:bodyPr/>
                    <a:lstStyle/>
                    <a:p>
                      <a:pPr algn="ctr"/>
                      <a:r>
                        <a:rPr lang="cs-CZ" sz="2000" b="0" i="1" dirty="0" smtClean="0">
                          <a:solidFill>
                            <a:schemeClr val="tx1"/>
                          </a:solidFill>
                          <a:latin typeface="Times New Roman" pitchFamily="18" charset="0"/>
                          <a:cs typeface="Times New Roman" pitchFamily="18" charset="0"/>
                        </a:rPr>
                        <a:t>q</a:t>
                      </a:r>
                      <a:endParaRPr lang="cs-CZ" sz="2000" b="0" i="1" dirty="0">
                        <a:solidFill>
                          <a:schemeClr val="tx1"/>
                        </a:solidFill>
                        <a:latin typeface="Times New Roman" pitchFamily="18" charset="0"/>
                        <a:cs typeface="Times New Roman" pitchFamily="18" charset="0"/>
                      </a:endParaRPr>
                    </a:p>
                  </a:txBody>
                  <a:tcPr>
                    <a:solidFill>
                      <a:schemeClr val="bg2"/>
                    </a:solidFill>
                  </a:tcPr>
                </a:tc>
                <a:tc>
                  <a:txBody>
                    <a:bodyPr/>
                    <a:lstStyle/>
                    <a:p>
                      <a:pPr algn="ctr"/>
                      <a:r>
                        <a:rPr lang="cs-CZ" sz="2000" b="0" i="1" dirty="0" smtClean="0">
                          <a:solidFill>
                            <a:schemeClr val="tx1"/>
                          </a:solidFill>
                          <a:latin typeface="Times New Roman" pitchFamily="18" charset="0"/>
                          <a:cs typeface="Times New Roman" pitchFamily="18" charset="0"/>
                        </a:rPr>
                        <a:t>r</a:t>
                      </a:r>
                      <a:endParaRPr lang="cs-CZ" sz="2000" b="0" i="1" dirty="0">
                        <a:solidFill>
                          <a:schemeClr val="tx1"/>
                        </a:solidFill>
                        <a:latin typeface="Times New Roman" pitchFamily="18" charset="0"/>
                        <a:cs typeface="Times New Roman" pitchFamily="18" charset="0"/>
                      </a:endParaRPr>
                    </a:p>
                  </a:txBody>
                  <a:tcPr>
                    <a:solidFill>
                      <a:schemeClr val="bg2"/>
                    </a:solidFill>
                  </a:tcPr>
                </a:tc>
              </a:tr>
              <a:tr h="269535">
                <a:tc>
                  <a:txBody>
                    <a:bodyPr/>
                    <a:lstStyle/>
                    <a:p>
                      <a:pPr algn="ctr"/>
                      <a:r>
                        <a:rPr lang="cs-CZ" dirty="0" smtClean="0">
                          <a:latin typeface="Times New Roman" pitchFamily="18" charset="0"/>
                          <a:cs typeface="Times New Roman" pitchFamily="18" charset="0"/>
                        </a:rPr>
                        <a:t>1</a:t>
                      </a:r>
                      <a:endParaRPr lang="cs-CZ" dirty="0">
                        <a:latin typeface="Times New Roman" pitchFamily="18" charset="0"/>
                        <a:cs typeface="Times New Roman" pitchFamily="18" charset="0"/>
                      </a:endParaRPr>
                    </a:p>
                  </a:txBody>
                  <a:tcPr>
                    <a:solidFill>
                      <a:srgbClr val="FFFF00"/>
                    </a:solidFill>
                  </a:tcPr>
                </a:tc>
                <a:tc>
                  <a:txBody>
                    <a:bodyPr/>
                    <a:lstStyle/>
                    <a:p>
                      <a:pPr algn="ctr"/>
                      <a:r>
                        <a:rPr lang="cs-CZ" dirty="0" smtClean="0">
                          <a:latin typeface="Times New Roman" pitchFamily="18" charset="0"/>
                          <a:cs typeface="Times New Roman" pitchFamily="18" charset="0"/>
                        </a:rPr>
                        <a:t>1</a:t>
                      </a:r>
                      <a:endParaRPr lang="cs-CZ" dirty="0">
                        <a:latin typeface="Times New Roman" pitchFamily="18" charset="0"/>
                        <a:cs typeface="Times New Roman" pitchFamily="18" charset="0"/>
                      </a:endParaRPr>
                    </a:p>
                  </a:txBody>
                  <a:tcPr>
                    <a:solidFill>
                      <a:srgbClr val="FFFF00"/>
                    </a:solidFill>
                  </a:tcPr>
                </a:tc>
                <a:tc>
                  <a:txBody>
                    <a:bodyPr/>
                    <a:lstStyle/>
                    <a:p>
                      <a:pPr algn="ctr"/>
                      <a:r>
                        <a:rPr lang="cs-CZ" dirty="0" smtClean="0">
                          <a:latin typeface="Times New Roman" pitchFamily="18" charset="0"/>
                          <a:cs typeface="Times New Roman" pitchFamily="18" charset="0"/>
                        </a:rPr>
                        <a:t>1</a:t>
                      </a:r>
                      <a:endParaRPr lang="cs-CZ" dirty="0">
                        <a:latin typeface="Times New Roman" pitchFamily="18" charset="0"/>
                        <a:cs typeface="Times New Roman" pitchFamily="18" charset="0"/>
                      </a:endParaRPr>
                    </a:p>
                  </a:txBody>
                  <a:tcPr>
                    <a:solidFill>
                      <a:srgbClr val="FFFF00"/>
                    </a:solidFill>
                  </a:tcPr>
                </a:tc>
              </a:tr>
              <a:tr h="269535">
                <a:tc>
                  <a:txBody>
                    <a:bodyPr/>
                    <a:lstStyle/>
                    <a:p>
                      <a:pPr algn="ctr"/>
                      <a:r>
                        <a:rPr lang="cs-CZ" dirty="0" smtClean="0">
                          <a:latin typeface="Times New Roman" pitchFamily="18" charset="0"/>
                          <a:cs typeface="Times New Roman" pitchFamily="18" charset="0"/>
                        </a:rPr>
                        <a:t>1</a:t>
                      </a:r>
                      <a:endParaRPr lang="cs-CZ" dirty="0">
                        <a:latin typeface="Times New Roman" pitchFamily="18" charset="0"/>
                        <a:cs typeface="Times New Roman" pitchFamily="18" charset="0"/>
                      </a:endParaRPr>
                    </a:p>
                  </a:txBody>
                  <a:tcPr>
                    <a:solidFill>
                      <a:schemeClr val="bg2"/>
                    </a:solidFill>
                  </a:tcPr>
                </a:tc>
                <a:tc>
                  <a:txBody>
                    <a:bodyPr/>
                    <a:lstStyle/>
                    <a:p>
                      <a:pPr algn="ctr"/>
                      <a:r>
                        <a:rPr lang="cs-CZ" dirty="0" smtClean="0">
                          <a:latin typeface="Times New Roman" pitchFamily="18" charset="0"/>
                          <a:cs typeface="Times New Roman" pitchFamily="18" charset="0"/>
                        </a:rPr>
                        <a:t>1</a:t>
                      </a:r>
                      <a:endParaRPr lang="cs-CZ" dirty="0">
                        <a:latin typeface="Times New Roman" pitchFamily="18" charset="0"/>
                        <a:cs typeface="Times New Roman" pitchFamily="18" charset="0"/>
                      </a:endParaRPr>
                    </a:p>
                  </a:txBody>
                  <a:tcPr>
                    <a:solidFill>
                      <a:schemeClr val="bg2"/>
                    </a:solidFill>
                  </a:tcPr>
                </a:tc>
                <a:tc>
                  <a:txBody>
                    <a:bodyPr/>
                    <a:lstStyle/>
                    <a:p>
                      <a:pPr algn="ctr"/>
                      <a:r>
                        <a:rPr lang="cs-CZ" dirty="0" smtClean="0">
                          <a:latin typeface="Times New Roman" pitchFamily="18" charset="0"/>
                          <a:cs typeface="Times New Roman" pitchFamily="18" charset="0"/>
                        </a:rPr>
                        <a:t>0</a:t>
                      </a:r>
                      <a:endParaRPr lang="cs-CZ" dirty="0">
                        <a:latin typeface="Times New Roman" pitchFamily="18" charset="0"/>
                        <a:cs typeface="Times New Roman" pitchFamily="18" charset="0"/>
                      </a:endParaRPr>
                    </a:p>
                  </a:txBody>
                  <a:tcPr>
                    <a:solidFill>
                      <a:schemeClr val="bg2"/>
                    </a:solidFill>
                  </a:tcPr>
                </a:tc>
              </a:tr>
              <a:tr h="269535">
                <a:tc>
                  <a:txBody>
                    <a:bodyPr/>
                    <a:lstStyle/>
                    <a:p>
                      <a:pPr algn="ctr"/>
                      <a:r>
                        <a:rPr lang="cs-CZ" dirty="0" smtClean="0">
                          <a:latin typeface="Times New Roman" pitchFamily="18" charset="0"/>
                          <a:cs typeface="Times New Roman" pitchFamily="18" charset="0"/>
                        </a:rPr>
                        <a:t>1</a:t>
                      </a:r>
                      <a:endParaRPr lang="cs-CZ" dirty="0">
                        <a:latin typeface="Times New Roman" pitchFamily="18" charset="0"/>
                        <a:cs typeface="Times New Roman" pitchFamily="18" charset="0"/>
                      </a:endParaRPr>
                    </a:p>
                  </a:txBody>
                  <a:tcPr>
                    <a:solidFill>
                      <a:srgbClr val="FFFF00"/>
                    </a:solidFill>
                  </a:tcPr>
                </a:tc>
                <a:tc>
                  <a:txBody>
                    <a:bodyPr/>
                    <a:lstStyle/>
                    <a:p>
                      <a:pPr algn="ctr"/>
                      <a:r>
                        <a:rPr lang="cs-CZ" dirty="0" smtClean="0">
                          <a:latin typeface="Times New Roman" pitchFamily="18" charset="0"/>
                          <a:cs typeface="Times New Roman" pitchFamily="18" charset="0"/>
                        </a:rPr>
                        <a:t>0</a:t>
                      </a:r>
                      <a:endParaRPr lang="cs-CZ" dirty="0">
                        <a:latin typeface="Times New Roman" pitchFamily="18" charset="0"/>
                        <a:cs typeface="Times New Roman" pitchFamily="18" charset="0"/>
                      </a:endParaRPr>
                    </a:p>
                  </a:txBody>
                  <a:tcPr>
                    <a:solidFill>
                      <a:srgbClr val="FFFF00"/>
                    </a:solidFill>
                  </a:tcPr>
                </a:tc>
                <a:tc>
                  <a:txBody>
                    <a:bodyPr/>
                    <a:lstStyle/>
                    <a:p>
                      <a:pPr algn="ctr"/>
                      <a:r>
                        <a:rPr lang="cs-CZ" dirty="0" smtClean="0">
                          <a:latin typeface="Times New Roman" pitchFamily="18" charset="0"/>
                          <a:cs typeface="Times New Roman" pitchFamily="18" charset="0"/>
                        </a:rPr>
                        <a:t>1</a:t>
                      </a:r>
                      <a:endParaRPr lang="cs-CZ" dirty="0">
                        <a:latin typeface="Times New Roman" pitchFamily="18" charset="0"/>
                        <a:cs typeface="Times New Roman" pitchFamily="18" charset="0"/>
                      </a:endParaRPr>
                    </a:p>
                  </a:txBody>
                  <a:tcPr>
                    <a:solidFill>
                      <a:srgbClr val="FFFF00"/>
                    </a:solidFill>
                  </a:tcPr>
                </a:tc>
              </a:tr>
              <a:tr h="269535">
                <a:tc>
                  <a:txBody>
                    <a:bodyPr/>
                    <a:lstStyle/>
                    <a:p>
                      <a:pPr algn="ctr"/>
                      <a:r>
                        <a:rPr lang="cs-CZ" dirty="0" smtClean="0">
                          <a:latin typeface="Times New Roman" pitchFamily="18" charset="0"/>
                          <a:cs typeface="Times New Roman" pitchFamily="18" charset="0"/>
                        </a:rPr>
                        <a:t>1</a:t>
                      </a:r>
                      <a:endParaRPr lang="cs-CZ" dirty="0">
                        <a:latin typeface="Times New Roman" pitchFamily="18" charset="0"/>
                        <a:cs typeface="Times New Roman" pitchFamily="18" charset="0"/>
                      </a:endParaRPr>
                    </a:p>
                  </a:txBody>
                  <a:tcPr>
                    <a:solidFill>
                      <a:srgbClr val="FFC000"/>
                    </a:solidFill>
                  </a:tcPr>
                </a:tc>
                <a:tc>
                  <a:txBody>
                    <a:bodyPr/>
                    <a:lstStyle/>
                    <a:p>
                      <a:pPr algn="ctr"/>
                      <a:r>
                        <a:rPr lang="cs-CZ" dirty="0" smtClean="0">
                          <a:latin typeface="Times New Roman" pitchFamily="18" charset="0"/>
                          <a:cs typeface="Times New Roman" pitchFamily="18" charset="0"/>
                        </a:rPr>
                        <a:t>0</a:t>
                      </a:r>
                      <a:endParaRPr lang="cs-CZ" dirty="0">
                        <a:latin typeface="Times New Roman" pitchFamily="18" charset="0"/>
                        <a:cs typeface="Times New Roman" pitchFamily="18" charset="0"/>
                      </a:endParaRPr>
                    </a:p>
                  </a:txBody>
                  <a:tcPr>
                    <a:solidFill>
                      <a:srgbClr val="FFC000"/>
                    </a:solidFill>
                  </a:tcPr>
                </a:tc>
                <a:tc>
                  <a:txBody>
                    <a:bodyPr/>
                    <a:lstStyle/>
                    <a:p>
                      <a:pPr algn="ctr"/>
                      <a:r>
                        <a:rPr lang="cs-CZ" dirty="0" smtClean="0">
                          <a:latin typeface="Times New Roman" pitchFamily="18" charset="0"/>
                          <a:cs typeface="Times New Roman" pitchFamily="18" charset="0"/>
                        </a:rPr>
                        <a:t>0</a:t>
                      </a:r>
                      <a:endParaRPr lang="cs-CZ" dirty="0">
                        <a:latin typeface="Times New Roman" pitchFamily="18" charset="0"/>
                        <a:cs typeface="Times New Roman" pitchFamily="18" charset="0"/>
                      </a:endParaRPr>
                    </a:p>
                  </a:txBody>
                  <a:tcPr>
                    <a:solidFill>
                      <a:srgbClr val="FFC000"/>
                    </a:solidFill>
                  </a:tcPr>
                </a:tc>
              </a:tr>
              <a:tr h="269535">
                <a:tc>
                  <a:txBody>
                    <a:bodyPr/>
                    <a:lstStyle/>
                    <a:p>
                      <a:pPr algn="ctr"/>
                      <a:r>
                        <a:rPr lang="cs-CZ" dirty="0" smtClean="0">
                          <a:latin typeface="Times New Roman" pitchFamily="18" charset="0"/>
                          <a:cs typeface="Times New Roman" pitchFamily="18" charset="0"/>
                        </a:rPr>
                        <a:t>0</a:t>
                      </a:r>
                      <a:endParaRPr lang="cs-CZ" dirty="0">
                        <a:latin typeface="Times New Roman" pitchFamily="18" charset="0"/>
                        <a:cs typeface="Times New Roman" pitchFamily="18" charset="0"/>
                      </a:endParaRPr>
                    </a:p>
                  </a:txBody>
                  <a:tcPr>
                    <a:solidFill>
                      <a:srgbClr val="FFFF00"/>
                    </a:solidFill>
                  </a:tcPr>
                </a:tc>
                <a:tc>
                  <a:txBody>
                    <a:bodyPr/>
                    <a:lstStyle/>
                    <a:p>
                      <a:pPr algn="ctr"/>
                      <a:r>
                        <a:rPr lang="cs-CZ" dirty="0" smtClean="0">
                          <a:latin typeface="Times New Roman" pitchFamily="18" charset="0"/>
                          <a:cs typeface="Times New Roman" pitchFamily="18" charset="0"/>
                        </a:rPr>
                        <a:t>1</a:t>
                      </a:r>
                      <a:endParaRPr lang="cs-CZ" dirty="0">
                        <a:latin typeface="Times New Roman" pitchFamily="18" charset="0"/>
                        <a:cs typeface="Times New Roman" pitchFamily="18" charset="0"/>
                      </a:endParaRPr>
                    </a:p>
                  </a:txBody>
                  <a:tcPr>
                    <a:solidFill>
                      <a:srgbClr val="FFFF00"/>
                    </a:solidFill>
                  </a:tcPr>
                </a:tc>
                <a:tc>
                  <a:txBody>
                    <a:bodyPr/>
                    <a:lstStyle/>
                    <a:p>
                      <a:pPr algn="ctr"/>
                      <a:r>
                        <a:rPr lang="cs-CZ" dirty="0" smtClean="0">
                          <a:latin typeface="Times New Roman" pitchFamily="18" charset="0"/>
                          <a:cs typeface="Times New Roman" pitchFamily="18" charset="0"/>
                        </a:rPr>
                        <a:t>1</a:t>
                      </a:r>
                      <a:endParaRPr lang="cs-CZ" dirty="0">
                        <a:latin typeface="Times New Roman" pitchFamily="18" charset="0"/>
                        <a:cs typeface="Times New Roman" pitchFamily="18" charset="0"/>
                      </a:endParaRPr>
                    </a:p>
                  </a:txBody>
                  <a:tcPr>
                    <a:solidFill>
                      <a:srgbClr val="FFFF00"/>
                    </a:solidFill>
                  </a:tcPr>
                </a:tc>
              </a:tr>
              <a:tr h="269535">
                <a:tc>
                  <a:txBody>
                    <a:bodyPr/>
                    <a:lstStyle/>
                    <a:p>
                      <a:pPr algn="ctr"/>
                      <a:r>
                        <a:rPr lang="cs-CZ" dirty="0" smtClean="0">
                          <a:latin typeface="Times New Roman" pitchFamily="18" charset="0"/>
                          <a:cs typeface="Times New Roman" pitchFamily="18" charset="0"/>
                        </a:rPr>
                        <a:t>0</a:t>
                      </a:r>
                      <a:endParaRPr lang="cs-CZ" dirty="0">
                        <a:latin typeface="Times New Roman" pitchFamily="18" charset="0"/>
                        <a:cs typeface="Times New Roman" pitchFamily="18" charset="0"/>
                      </a:endParaRPr>
                    </a:p>
                  </a:txBody>
                  <a:tcPr>
                    <a:solidFill>
                      <a:schemeClr val="bg2"/>
                    </a:solidFill>
                  </a:tcPr>
                </a:tc>
                <a:tc>
                  <a:txBody>
                    <a:bodyPr/>
                    <a:lstStyle/>
                    <a:p>
                      <a:pPr algn="ctr"/>
                      <a:r>
                        <a:rPr lang="cs-CZ" dirty="0" smtClean="0">
                          <a:latin typeface="Times New Roman" pitchFamily="18" charset="0"/>
                          <a:cs typeface="Times New Roman" pitchFamily="18" charset="0"/>
                        </a:rPr>
                        <a:t>1</a:t>
                      </a:r>
                      <a:endParaRPr lang="cs-CZ" dirty="0">
                        <a:latin typeface="Times New Roman" pitchFamily="18" charset="0"/>
                        <a:cs typeface="Times New Roman" pitchFamily="18" charset="0"/>
                      </a:endParaRPr>
                    </a:p>
                  </a:txBody>
                  <a:tcPr>
                    <a:solidFill>
                      <a:schemeClr val="bg2"/>
                    </a:solidFill>
                  </a:tcPr>
                </a:tc>
                <a:tc>
                  <a:txBody>
                    <a:bodyPr/>
                    <a:lstStyle/>
                    <a:p>
                      <a:pPr algn="ctr"/>
                      <a:r>
                        <a:rPr lang="cs-CZ" dirty="0" smtClean="0">
                          <a:latin typeface="Times New Roman" pitchFamily="18" charset="0"/>
                          <a:cs typeface="Times New Roman" pitchFamily="18" charset="0"/>
                        </a:rPr>
                        <a:t>0</a:t>
                      </a:r>
                      <a:endParaRPr lang="cs-CZ" dirty="0">
                        <a:latin typeface="Times New Roman" pitchFamily="18" charset="0"/>
                        <a:cs typeface="Times New Roman" pitchFamily="18" charset="0"/>
                      </a:endParaRPr>
                    </a:p>
                  </a:txBody>
                  <a:tcPr>
                    <a:solidFill>
                      <a:schemeClr val="bg2"/>
                    </a:solidFill>
                  </a:tcPr>
                </a:tc>
              </a:tr>
              <a:tr h="269535">
                <a:tc>
                  <a:txBody>
                    <a:bodyPr/>
                    <a:lstStyle/>
                    <a:p>
                      <a:pPr algn="ctr"/>
                      <a:r>
                        <a:rPr lang="cs-CZ" dirty="0" smtClean="0">
                          <a:latin typeface="Times New Roman" pitchFamily="18" charset="0"/>
                          <a:cs typeface="Times New Roman" pitchFamily="18" charset="0"/>
                        </a:rPr>
                        <a:t>0</a:t>
                      </a:r>
                      <a:endParaRPr lang="cs-CZ" dirty="0">
                        <a:latin typeface="Times New Roman" pitchFamily="18" charset="0"/>
                        <a:cs typeface="Times New Roman" pitchFamily="18" charset="0"/>
                      </a:endParaRPr>
                    </a:p>
                  </a:txBody>
                  <a:tcPr>
                    <a:solidFill>
                      <a:srgbClr val="FFFF00"/>
                    </a:solidFill>
                  </a:tcPr>
                </a:tc>
                <a:tc>
                  <a:txBody>
                    <a:bodyPr/>
                    <a:lstStyle/>
                    <a:p>
                      <a:pPr algn="ctr"/>
                      <a:r>
                        <a:rPr lang="cs-CZ" dirty="0" smtClean="0">
                          <a:latin typeface="Times New Roman" pitchFamily="18" charset="0"/>
                          <a:cs typeface="Times New Roman" pitchFamily="18" charset="0"/>
                        </a:rPr>
                        <a:t>0</a:t>
                      </a:r>
                      <a:endParaRPr lang="cs-CZ" dirty="0">
                        <a:latin typeface="Times New Roman" pitchFamily="18" charset="0"/>
                        <a:cs typeface="Times New Roman" pitchFamily="18" charset="0"/>
                      </a:endParaRPr>
                    </a:p>
                  </a:txBody>
                  <a:tcPr>
                    <a:solidFill>
                      <a:srgbClr val="FFFF00"/>
                    </a:solidFill>
                  </a:tcPr>
                </a:tc>
                <a:tc>
                  <a:txBody>
                    <a:bodyPr/>
                    <a:lstStyle/>
                    <a:p>
                      <a:pPr algn="ctr"/>
                      <a:r>
                        <a:rPr lang="cs-CZ" dirty="0" smtClean="0">
                          <a:latin typeface="Times New Roman" pitchFamily="18" charset="0"/>
                          <a:cs typeface="Times New Roman" pitchFamily="18" charset="0"/>
                        </a:rPr>
                        <a:t>1</a:t>
                      </a:r>
                      <a:endParaRPr lang="cs-CZ" dirty="0">
                        <a:latin typeface="Times New Roman" pitchFamily="18" charset="0"/>
                        <a:cs typeface="Times New Roman" pitchFamily="18" charset="0"/>
                      </a:endParaRPr>
                    </a:p>
                  </a:txBody>
                  <a:tcPr>
                    <a:solidFill>
                      <a:srgbClr val="FFFF00"/>
                    </a:solidFill>
                  </a:tcPr>
                </a:tc>
              </a:tr>
              <a:tr h="269535">
                <a:tc>
                  <a:txBody>
                    <a:bodyPr/>
                    <a:lstStyle/>
                    <a:p>
                      <a:pPr algn="ctr"/>
                      <a:r>
                        <a:rPr lang="cs-CZ" dirty="0" smtClean="0">
                          <a:latin typeface="Times New Roman" pitchFamily="18" charset="0"/>
                          <a:cs typeface="Times New Roman" pitchFamily="18" charset="0"/>
                        </a:rPr>
                        <a:t>0</a:t>
                      </a:r>
                      <a:endParaRPr lang="cs-CZ" dirty="0">
                        <a:latin typeface="Times New Roman" pitchFamily="18" charset="0"/>
                        <a:cs typeface="Times New Roman" pitchFamily="18" charset="0"/>
                      </a:endParaRPr>
                    </a:p>
                  </a:txBody>
                  <a:tcPr>
                    <a:solidFill>
                      <a:schemeClr val="bg2"/>
                    </a:solidFill>
                  </a:tcPr>
                </a:tc>
                <a:tc>
                  <a:txBody>
                    <a:bodyPr/>
                    <a:lstStyle/>
                    <a:p>
                      <a:pPr algn="ctr"/>
                      <a:r>
                        <a:rPr lang="cs-CZ" dirty="0" smtClean="0">
                          <a:latin typeface="Times New Roman" pitchFamily="18" charset="0"/>
                          <a:cs typeface="Times New Roman" pitchFamily="18" charset="0"/>
                        </a:rPr>
                        <a:t>0</a:t>
                      </a:r>
                      <a:endParaRPr lang="cs-CZ" dirty="0">
                        <a:latin typeface="Times New Roman" pitchFamily="18" charset="0"/>
                        <a:cs typeface="Times New Roman" pitchFamily="18" charset="0"/>
                      </a:endParaRPr>
                    </a:p>
                  </a:txBody>
                  <a:tcPr>
                    <a:solidFill>
                      <a:schemeClr val="bg2"/>
                    </a:solidFill>
                  </a:tcPr>
                </a:tc>
                <a:tc>
                  <a:txBody>
                    <a:bodyPr/>
                    <a:lstStyle/>
                    <a:p>
                      <a:pPr algn="ctr"/>
                      <a:r>
                        <a:rPr lang="cs-CZ" dirty="0" smtClean="0">
                          <a:latin typeface="Times New Roman" pitchFamily="18" charset="0"/>
                          <a:cs typeface="Times New Roman" pitchFamily="18" charset="0"/>
                        </a:rPr>
                        <a:t>0</a:t>
                      </a:r>
                      <a:endParaRPr lang="cs-CZ" dirty="0">
                        <a:latin typeface="Times New Roman" pitchFamily="18" charset="0"/>
                        <a:cs typeface="Times New Roman" pitchFamily="18" charset="0"/>
                      </a:endParaRPr>
                    </a:p>
                  </a:txBody>
                  <a:tcPr>
                    <a:solidFill>
                      <a:schemeClr val="bg2"/>
                    </a:solidFill>
                  </a:tcPr>
                </a:tc>
              </a:tr>
            </a:tbl>
          </a:graphicData>
        </a:graphic>
      </p:graphicFrame>
      <p:sp>
        <p:nvSpPr>
          <p:cNvPr id="6" name="TextovéPole 5"/>
          <p:cNvSpPr txBox="1"/>
          <p:nvPr/>
        </p:nvSpPr>
        <p:spPr>
          <a:xfrm>
            <a:off x="4932040" y="2060848"/>
            <a:ext cx="3528392" cy="2246769"/>
          </a:xfrm>
          <a:prstGeom prst="rect">
            <a:avLst/>
          </a:prstGeom>
          <a:noFill/>
        </p:spPr>
        <p:txBody>
          <a:bodyPr wrap="square" rtlCol="0">
            <a:spAutoFit/>
          </a:bodyPr>
          <a:lstStyle/>
          <a:p>
            <a:pPr algn="just"/>
            <a:r>
              <a:rPr lang="cs-CZ" sz="1400" i="1" dirty="0" smtClean="0">
                <a:latin typeface="Times New Roman" pitchFamily="18" charset="0"/>
                <a:cs typeface="Times New Roman" pitchFamily="18" charset="0"/>
              </a:rPr>
              <a:t>Dokažte:</a:t>
            </a:r>
          </a:p>
          <a:p>
            <a:r>
              <a:rPr lang="cs-CZ" sz="1400" i="1" dirty="0" smtClean="0">
                <a:solidFill>
                  <a:srgbClr val="FF0000"/>
                </a:solidFill>
                <a:latin typeface="Times New Roman" pitchFamily="18" charset="0"/>
                <a:cs typeface="Times New Roman" pitchFamily="18" charset="0"/>
              </a:rPr>
              <a:t>Pro každý </a:t>
            </a:r>
            <a:r>
              <a:rPr lang="cs-CZ" sz="1400" i="1" dirty="0" smtClean="0">
                <a:latin typeface="Times New Roman" pitchFamily="18" charset="0"/>
                <a:cs typeface="Times New Roman" pitchFamily="18" charset="0"/>
              </a:rPr>
              <a:t>rovnostranný trojúhelník platí, že součet vzdáleností bodu uvnitř trojúhelníka od jeho tří stran </a:t>
            </a:r>
            <a:r>
              <a:rPr lang="cs-CZ" sz="1400" i="1" dirty="0" smtClean="0">
                <a:solidFill>
                  <a:srgbClr val="FF0000"/>
                </a:solidFill>
                <a:latin typeface="Times New Roman" pitchFamily="18" charset="0"/>
                <a:cs typeface="Times New Roman" pitchFamily="18" charset="0"/>
              </a:rPr>
              <a:t>nezávisí</a:t>
            </a:r>
            <a:r>
              <a:rPr lang="cs-CZ" sz="1400" i="1" dirty="0" smtClean="0">
                <a:latin typeface="Times New Roman" pitchFamily="18" charset="0"/>
                <a:cs typeface="Times New Roman" pitchFamily="18" charset="0"/>
              </a:rPr>
              <a:t> na poloze tohoto bodu.</a:t>
            </a:r>
          </a:p>
          <a:p>
            <a:endParaRPr lang="cs-CZ" sz="1400" i="1" dirty="0" smtClean="0">
              <a:latin typeface="Times New Roman" pitchFamily="18" charset="0"/>
              <a:cs typeface="Times New Roman" pitchFamily="18" charset="0"/>
            </a:endParaRPr>
          </a:p>
          <a:p>
            <a:r>
              <a:rPr lang="cs-CZ" sz="1400" i="1" dirty="0" smtClean="0">
                <a:solidFill>
                  <a:srgbClr val="FF0000"/>
                </a:solidFill>
                <a:latin typeface="Times New Roman" pitchFamily="18" charset="0"/>
                <a:cs typeface="Times New Roman" pitchFamily="18" charset="0"/>
              </a:rPr>
              <a:t>Existuje aspoň jeden </a:t>
            </a:r>
            <a:r>
              <a:rPr lang="cs-CZ" sz="1400" i="1" dirty="0" smtClean="0">
                <a:latin typeface="Times New Roman" pitchFamily="18" charset="0"/>
                <a:cs typeface="Times New Roman" pitchFamily="18" charset="0"/>
              </a:rPr>
              <a:t>rovnostranný trojúhelník, pro který platí, že součet vzdáleností bodu uvnitř trojúhelníka od jeho tří stran </a:t>
            </a:r>
            <a:r>
              <a:rPr lang="cs-CZ" sz="1400" i="1" dirty="0" smtClean="0">
                <a:solidFill>
                  <a:srgbClr val="FF0000"/>
                </a:solidFill>
                <a:latin typeface="Times New Roman" pitchFamily="18" charset="0"/>
                <a:cs typeface="Times New Roman" pitchFamily="18" charset="0"/>
              </a:rPr>
              <a:t>závisí</a:t>
            </a:r>
            <a:r>
              <a:rPr lang="cs-CZ" sz="1400" i="1" dirty="0" smtClean="0">
                <a:latin typeface="Times New Roman" pitchFamily="18" charset="0"/>
                <a:cs typeface="Times New Roman" pitchFamily="18" charset="0"/>
              </a:rPr>
              <a:t> na poloze tohoto bodu.</a:t>
            </a:r>
          </a:p>
          <a:p>
            <a:endParaRPr lang="cs-CZ" sz="1400" i="1" dirty="0">
              <a:latin typeface="Times New Roman" pitchFamily="18" charset="0"/>
              <a:cs typeface="Times New Roman" pitchFamily="18" charset="0"/>
            </a:endParaRPr>
          </a:p>
        </p:txBody>
      </p:sp>
      <p:pic>
        <p:nvPicPr>
          <p:cNvPr id="12" name="Obrázek 11" descr="obrx.png"/>
          <p:cNvPicPr>
            <a:picLocks noChangeAspect="1"/>
          </p:cNvPicPr>
          <p:nvPr/>
        </p:nvPicPr>
        <p:blipFill>
          <a:blip r:embed="rId5" cstate="print"/>
          <a:stretch>
            <a:fillRect/>
          </a:stretch>
        </p:blipFill>
        <p:spPr>
          <a:xfrm>
            <a:off x="5292080" y="4077072"/>
            <a:ext cx="2577460" cy="2451234"/>
          </a:xfrm>
          <a:prstGeom prst="rect">
            <a:avLst/>
          </a:prstGeom>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2450" name="Object 2"/>
          <p:cNvGraphicFramePr>
            <a:graphicFrameLocks noChangeAspect="1"/>
          </p:cNvGraphicFramePr>
          <p:nvPr/>
        </p:nvGraphicFramePr>
        <p:xfrm>
          <a:off x="5076056" y="980728"/>
          <a:ext cx="1702008" cy="1080120"/>
        </p:xfrm>
        <a:graphic>
          <a:graphicData uri="http://schemas.openxmlformats.org/presentationml/2006/ole">
            <p:oleObj spid="_x0000_s232450" name="Equation" r:id="rId3" imgW="660240" imgH="419040" progId="Equation.DSMT4">
              <p:embed/>
            </p:oleObj>
          </a:graphicData>
        </a:graphic>
      </p:graphicFrame>
      <p:graphicFrame>
        <p:nvGraphicFramePr>
          <p:cNvPr id="232453" name="Object 5"/>
          <p:cNvGraphicFramePr>
            <a:graphicFrameLocks noChangeAspect="1"/>
          </p:cNvGraphicFramePr>
          <p:nvPr/>
        </p:nvGraphicFramePr>
        <p:xfrm>
          <a:off x="4427984" y="2348880"/>
          <a:ext cx="3816424" cy="576064"/>
        </p:xfrm>
        <a:graphic>
          <a:graphicData uri="http://schemas.openxmlformats.org/presentationml/2006/ole">
            <p:oleObj spid="_x0000_s232453" name="Equation" r:id="rId4" imgW="1562040" imgH="241200" progId="Equation.DSMT4">
              <p:embed/>
            </p:oleObj>
          </a:graphicData>
        </a:graphic>
      </p:graphicFrame>
      <p:pic>
        <p:nvPicPr>
          <p:cNvPr id="10" name="Obrázek 9" descr="obrx.png"/>
          <p:cNvPicPr>
            <a:picLocks noChangeAspect="1"/>
          </p:cNvPicPr>
          <p:nvPr/>
        </p:nvPicPr>
        <p:blipFill>
          <a:blip r:embed="rId5" cstate="print"/>
          <a:stretch>
            <a:fillRect/>
          </a:stretch>
        </p:blipFill>
        <p:spPr>
          <a:xfrm>
            <a:off x="611560" y="836712"/>
            <a:ext cx="3809606" cy="3623038"/>
          </a:xfrm>
          <a:prstGeom prst="rect">
            <a:avLst/>
          </a:prstGeom>
        </p:spPr>
      </p:pic>
      <p:graphicFrame>
        <p:nvGraphicFramePr>
          <p:cNvPr id="232456" name="Object 8"/>
          <p:cNvGraphicFramePr>
            <a:graphicFrameLocks noChangeAspect="1"/>
          </p:cNvGraphicFramePr>
          <p:nvPr/>
        </p:nvGraphicFramePr>
        <p:xfrm>
          <a:off x="827584" y="4149080"/>
          <a:ext cx="6624736" cy="1800200"/>
        </p:xfrm>
        <a:graphic>
          <a:graphicData uri="http://schemas.openxmlformats.org/presentationml/2006/ole">
            <p:oleObj spid="_x0000_s232456" name="Equation" r:id="rId6" imgW="3047760" imgH="863280" progId="Equation.DSMT4">
              <p:embed/>
            </p:oleObj>
          </a:graphicData>
        </a:graphic>
      </p:graphicFrame>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ovéPole 6"/>
          <p:cNvSpPr txBox="1"/>
          <p:nvPr/>
        </p:nvSpPr>
        <p:spPr>
          <a:xfrm>
            <a:off x="827584" y="764704"/>
            <a:ext cx="4105611" cy="584775"/>
          </a:xfrm>
          <a:prstGeom prst="rect">
            <a:avLst/>
          </a:prstGeom>
          <a:noFill/>
        </p:spPr>
        <p:txBody>
          <a:bodyPr wrap="none" rtlCol="0">
            <a:spAutoFit/>
          </a:bodyPr>
          <a:lstStyle/>
          <a:p>
            <a:r>
              <a:rPr lang="cs-CZ" sz="3200" dirty="0" smtClean="0">
                <a:solidFill>
                  <a:srgbClr val="FF0000"/>
                </a:solidFill>
                <a:latin typeface="Times New Roman" pitchFamily="18" charset="0"/>
                <a:cs typeface="Times New Roman" pitchFamily="18" charset="0"/>
              </a:rPr>
              <a:t>Přímýdůkaz věty </a:t>
            </a:r>
            <a:r>
              <a:rPr lang="cs-CZ" sz="3200" i="1" dirty="0" smtClean="0">
                <a:solidFill>
                  <a:srgbClr val="FF0000"/>
                </a:solidFill>
                <a:latin typeface="Times New Roman" pitchFamily="18" charset="0"/>
                <a:cs typeface="Times New Roman" pitchFamily="18" charset="0"/>
              </a:rPr>
              <a:t>p </a:t>
            </a:r>
            <a:r>
              <a:rPr lang="cs-CZ" sz="3200" dirty="0" smtClean="0">
                <a:solidFill>
                  <a:srgbClr val="FF0000"/>
                </a:solidFill>
                <a:latin typeface="Times New Roman" pitchFamily="18" charset="0"/>
                <a:cs typeface="Times New Roman" pitchFamily="18" charset="0"/>
              </a:rPr>
              <a:t>→ </a:t>
            </a:r>
            <a:r>
              <a:rPr lang="cs-CZ" sz="3200" i="1" dirty="0" smtClean="0">
                <a:solidFill>
                  <a:srgbClr val="FF0000"/>
                </a:solidFill>
                <a:latin typeface="Times New Roman" pitchFamily="18" charset="0"/>
                <a:cs typeface="Times New Roman" pitchFamily="18" charset="0"/>
              </a:rPr>
              <a:t>q</a:t>
            </a:r>
            <a:endParaRPr lang="cs-CZ" sz="3200" dirty="0">
              <a:solidFill>
                <a:srgbClr val="FF0000"/>
              </a:solidFill>
              <a:latin typeface="Times New Roman" pitchFamily="18" charset="0"/>
              <a:cs typeface="Times New Roman" pitchFamily="18" charset="0"/>
            </a:endParaRPr>
          </a:p>
        </p:txBody>
      </p:sp>
      <p:graphicFrame>
        <p:nvGraphicFramePr>
          <p:cNvPr id="5" name="Tabulka 4"/>
          <p:cNvGraphicFramePr>
            <a:graphicFrameLocks noGrp="1"/>
          </p:cNvGraphicFramePr>
          <p:nvPr/>
        </p:nvGraphicFramePr>
        <p:xfrm>
          <a:off x="3275856" y="1844824"/>
          <a:ext cx="936105" cy="3322320"/>
        </p:xfrm>
        <a:graphic>
          <a:graphicData uri="http://schemas.openxmlformats.org/drawingml/2006/table">
            <a:tbl>
              <a:tblPr firstRow="1" bandRow="1">
                <a:tableStyleId>{5C22544A-7EE6-4342-B048-85BDC9FD1C3A}</a:tableStyleId>
              </a:tblPr>
              <a:tblGrid>
                <a:gridCol w="312035"/>
                <a:gridCol w="312035"/>
                <a:gridCol w="312035"/>
              </a:tblGrid>
              <a:tr h="291996">
                <a:tc>
                  <a:txBody>
                    <a:bodyPr/>
                    <a:lstStyle/>
                    <a:p>
                      <a:pPr algn="ctr"/>
                      <a:r>
                        <a:rPr lang="cs-CZ" sz="2000" b="0" i="1" dirty="0" smtClean="0">
                          <a:solidFill>
                            <a:schemeClr val="tx1"/>
                          </a:solidFill>
                          <a:latin typeface="Times New Roman" pitchFamily="18" charset="0"/>
                          <a:cs typeface="Times New Roman" pitchFamily="18" charset="0"/>
                        </a:rPr>
                        <a:t>p</a:t>
                      </a:r>
                      <a:endParaRPr lang="cs-CZ" sz="2000" b="0" i="1" dirty="0">
                        <a:solidFill>
                          <a:schemeClr val="tx1"/>
                        </a:solidFill>
                        <a:latin typeface="Times New Roman" pitchFamily="18" charset="0"/>
                        <a:cs typeface="Times New Roman" pitchFamily="18" charset="0"/>
                      </a:endParaRPr>
                    </a:p>
                  </a:txBody>
                  <a:tcPr>
                    <a:solidFill>
                      <a:schemeClr val="bg2"/>
                    </a:solidFill>
                  </a:tcPr>
                </a:tc>
                <a:tc>
                  <a:txBody>
                    <a:bodyPr/>
                    <a:lstStyle/>
                    <a:p>
                      <a:pPr algn="ctr"/>
                      <a:r>
                        <a:rPr lang="cs-CZ" sz="2000" b="0" i="1" dirty="0" smtClean="0">
                          <a:solidFill>
                            <a:schemeClr val="tx1"/>
                          </a:solidFill>
                          <a:latin typeface="Times New Roman" pitchFamily="18" charset="0"/>
                          <a:cs typeface="Times New Roman" pitchFamily="18" charset="0"/>
                        </a:rPr>
                        <a:t>q</a:t>
                      </a:r>
                      <a:endParaRPr lang="cs-CZ" sz="2000" b="0" i="1" dirty="0">
                        <a:solidFill>
                          <a:schemeClr val="tx1"/>
                        </a:solidFill>
                        <a:latin typeface="Times New Roman" pitchFamily="18" charset="0"/>
                        <a:cs typeface="Times New Roman" pitchFamily="18" charset="0"/>
                      </a:endParaRPr>
                    </a:p>
                  </a:txBody>
                  <a:tcPr>
                    <a:solidFill>
                      <a:schemeClr val="bg2"/>
                    </a:solidFill>
                  </a:tcPr>
                </a:tc>
                <a:tc>
                  <a:txBody>
                    <a:bodyPr/>
                    <a:lstStyle/>
                    <a:p>
                      <a:pPr algn="ctr"/>
                      <a:r>
                        <a:rPr lang="cs-CZ" sz="2000" b="0" i="1" dirty="0" smtClean="0">
                          <a:solidFill>
                            <a:schemeClr val="tx1"/>
                          </a:solidFill>
                          <a:latin typeface="Times New Roman" pitchFamily="18" charset="0"/>
                          <a:cs typeface="Times New Roman" pitchFamily="18" charset="0"/>
                        </a:rPr>
                        <a:t>r</a:t>
                      </a:r>
                      <a:endParaRPr lang="cs-CZ" sz="2000" b="0" i="1" dirty="0">
                        <a:solidFill>
                          <a:schemeClr val="tx1"/>
                        </a:solidFill>
                        <a:latin typeface="Times New Roman" pitchFamily="18" charset="0"/>
                        <a:cs typeface="Times New Roman" pitchFamily="18" charset="0"/>
                      </a:endParaRPr>
                    </a:p>
                  </a:txBody>
                  <a:tcPr>
                    <a:solidFill>
                      <a:schemeClr val="bg2"/>
                    </a:solidFill>
                  </a:tcPr>
                </a:tc>
              </a:tr>
              <a:tr h="269535">
                <a:tc>
                  <a:txBody>
                    <a:bodyPr/>
                    <a:lstStyle/>
                    <a:p>
                      <a:pPr algn="ctr"/>
                      <a:r>
                        <a:rPr lang="cs-CZ" dirty="0" smtClean="0">
                          <a:latin typeface="Times New Roman" pitchFamily="18" charset="0"/>
                          <a:cs typeface="Times New Roman" pitchFamily="18" charset="0"/>
                        </a:rPr>
                        <a:t>1</a:t>
                      </a:r>
                      <a:endParaRPr lang="cs-CZ" dirty="0">
                        <a:latin typeface="Times New Roman" pitchFamily="18" charset="0"/>
                        <a:cs typeface="Times New Roman" pitchFamily="18" charset="0"/>
                      </a:endParaRPr>
                    </a:p>
                  </a:txBody>
                  <a:tcPr>
                    <a:solidFill>
                      <a:schemeClr val="bg2"/>
                    </a:solidFill>
                  </a:tcPr>
                </a:tc>
                <a:tc>
                  <a:txBody>
                    <a:bodyPr/>
                    <a:lstStyle/>
                    <a:p>
                      <a:pPr algn="ctr"/>
                      <a:r>
                        <a:rPr lang="cs-CZ" dirty="0" smtClean="0">
                          <a:latin typeface="Times New Roman" pitchFamily="18" charset="0"/>
                          <a:cs typeface="Times New Roman" pitchFamily="18" charset="0"/>
                        </a:rPr>
                        <a:t>1</a:t>
                      </a:r>
                      <a:endParaRPr lang="cs-CZ" dirty="0">
                        <a:latin typeface="Times New Roman" pitchFamily="18" charset="0"/>
                        <a:cs typeface="Times New Roman" pitchFamily="18" charset="0"/>
                      </a:endParaRPr>
                    </a:p>
                  </a:txBody>
                  <a:tcPr>
                    <a:solidFill>
                      <a:schemeClr val="bg2"/>
                    </a:solidFill>
                  </a:tcPr>
                </a:tc>
                <a:tc>
                  <a:txBody>
                    <a:bodyPr/>
                    <a:lstStyle/>
                    <a:p>
                      <a:pPr algn="ctr"/>
                      <a:r>
                        <a:rPr lang="cs-CZ" dirty="0" smtClean="0">
                          <a:latin typeface="Times New Roman" pitchFamily="18" charset="0"/>
                          <a:cs typeface="Times New Roman" pitchFamily="18" charset="0"/>
                        </a:rPr>
                        <a:t>1</a:t>
                      </a:r>
                      <a:endParaRPr lang="cs-CZ" dirty="0">
                        <a:latin typeface="Times New Roman" pitchFamily="18" charset="0"/>
                        <a:cs typeface="Times New Roman" pitchFamily="18" charset="0"/>
                      </a:endParaRPr>
                    </a:p>
                  </a:txBody>
                  <a:tcPr>
                    <a:solidFill>
                      <a:schemeClr val="bg2"/>
                    </a:solidFill>
                  </a:tcPr>
                </a:tc>
              </a:tr>
              <a:tr h="269535">
                <a:tc>
                  <a:txBody>
                    <a:bodyPr/>
                    <a:lstStyle/>
                    <a:p>
                      <a:pPr algn="ctr"/>
                      <a:r>
                        <a:rPr lang="cs-CZ" dirty="0" smtClean="0">
                          <a:latin typeface="Times New Roman" pitchFamily="18" charset="0"/>
                          <a:cs typeface="Times New Roman" pitchFamily="18" charset="0"/>
                        </a:rPr>
                        <a:t>1</a:t>
                      </a:r>
                      <a:endParaRPr lang="cs-CZ" dirty="0">
                        <a:latin typeface="Times New Roman" pitchFamily="18" charset="0"/>
                        <a:cs typeface="Times New Roman" pitchFamily="18" charset="0"/>
                      </a:endParaRPr>
                    </a:p>
                  </a:txBody>
                  <a:tcPr>
                    <a:solidFill>
                      <a:srgbClr val="FFFF00"/>
                    </a:solidFill>
                  </a:tcPr>
                </a:tc>
                <a:tc>
                  <a:txBody>
                    <a:bodyPr/>
                    <a:lstStyle/>
                    <a:p>
                      <a:pPr algn="ctr"/>
                      <a:r>
                        <a:rPr lang="cs-CZ" dirty="0" smtClean="0">
                          <a:latin typeface="Times New Roman" pitchFamily="18" charset="0"/>
                          <a:cs typeface="Times New Roman" pitchFamily="18" charset="0"/>
                        </a:rPr>
                        <a:t>1</a:t>
                      </a:r>
                      <a:endParaRPr lang="cs-CZ" dirty="0">
                        <a:latin typeface="Times New Roman" pitchFamily="18" charset="0"/>
                        <a:cs typeface="Times New Roman" pitchFamily="18" charset="0"/>
                      </a:endParaRPr>
                    </a:p>
                  </a:txBody>
                  <a:tcPr>
                    <a:solidFill>
                      <a:srgbClr val="FFFF00"/>
                    </a:solidFill>
                  </a:tcPr>
                </a:tc>
                <a:tc>
                  <a:txBody>
                    <a:bodyPr/>
                    <a:lstStyle/>
                    <a:p>
                      <a:pPr algn="ctr"/>
                      <a:r>
                        <a:rPr lang="cs-CZ" dirty="0" smtClean="0">
                          <a:latin typeface="Times New Roman" pitchFamily="18" charset="0"/>
                          <a:cs typeface="Times New Roman" pitchFamily="18" charset="0"/>
                        </a:rPr>
                        <a:t>0</a:t>
                      </a:r>
                      <a:endParaRPr lang="cs-CZ" dirty="0">
                        <a:latin typeface="Times New Roman" pitchFamily="18" charset="0"/>
                        <a:cs typeface="Times New Roman" pitchFamily="18" charset="0"/>
                      </a:endParaRPr>
                    </a:p>
                  </a:txBody>
                  <a:tcPr>
                    <a:solidFill>
                      <a:srgbClr val="FFFF00"/>
                    </a:solidFill>
                  </a:tcPr>
                </a:tc>
              </a:tr>
              <a:tr h="269535">
                <a:tc>
                  <a:txBody>
                    <a:bodyPr/>
                    <a:lstStyle/>
                    <a:p>
                      <a:pPr algn="ctr"/>
                      <a:r>
                        <a:rPr lang="cs-CZ" dirty="0" smtClean="0">
                          <a:latin typeface="Times New Roman" pitchFamily="18" charset="0"/>
                          <a:cs typeface="Times New Roman" pitchFamily="18" charset="0"/>
                        </a:rPr>
                        <a:t>1</a:t>
                      </a:r>
                      <a:endParaRPr lang="cs-CZ" dirty="0">
                        <a:latin typeface="Times New Roman" pitchFamily="18" charset="0"/>
                        <a:cs typeface="Times New Roman" pitchFamily="18" charset="0"/>
                      </a:endParaRPr>
                    </a:p>
                  </a:txBody>
                  <a:tcPr>
                    <a:solidFill>
                      <a:schemeClr val="bg2">
                        <a:lumMod val="75000"/>
                      </a:schemeClr>
                    </a:solidFill>
                  </a:tcPr>
                </a:tc>
                <a:tc>
                  <a:txBody>
                    <a:bodyPr/>
                    <a:lstStyle/>
                    <a:p>
                      <a:pPr algn="ctr"/>
                      <a:r>
                        <a:rPr lang="cs-CZ" dirty="0" smtClean="0">
                          <a:latin typeface="Times New Roman" pitchFamily="18" charset="0"/>
                          <a:cs typeface="Times New Roman" pitchFamily="18" charset="0"/>
                        </a:rPr>
                        <a:t>0</a:t>
                      </a:r>
                      <a:endParaRPr lang="cs-CZ" dirty="0">
                        <a:latin typeface="Times New Roman" pitchFamily="18" charset="0"/>
                        <a:cs typeface="Times New Roman" pitchFamily="18" charset="0"/>
                      </a:endParaRPr>
                    </a:p>
                  </a:txBody>
                  <a:tcPr>
                    <a:solidFill>
                      <a:schemeClr val="bg2">
                        <a:lumMod val="75000"/>
                      </a:schemeClr>
                    </a:solidFill>
                  </a:tcPr>
                </a:tc>
                <a:tc>
                  <a:txBody>
                    <a:bodyPr/>
                    <a:lstStyle/>
                    <a:p>
                      <a:pPr algn="ctr"/>
                      <a:r>
                        <a:rPr lang="cs-CZ" dirty="0" smtClean="0">
                          <a:latin typeface="Times New Roman" pitchFamily="18" charset="0"/>
                          <a:cs typeface="Times New Roman" pitchFamily="18" charset="0"/>
                        </a:rPr>
                        <a:t>1</a:t>
                      </a:r>
                      <a:endParaRPr lang="cs-CZ" dirty="0">
                        <a:latin typeface="Times New Roman" pitchFamily="18" charset="0"/>
                        <a:cs typeface="Times New Roman" pitchFamily="18" charset="0"/>
                      </a:endParaRPr>
                    </a:p>
                  </a:txBody>
                  <a:tcPr>
                    <a:solidFill>
                      <a:schemeClr val="bg2">
                        <a:lumMod val="75000"/>
                      </a:schemeClr>
                    </a:solidFill>
                  </a:tcPr>
                </a:tc>
              </a:tr>
              <a:tr h="269535">
                <a:tc>
                  <a:txBody>
                    <a:bodyPr/>
                    <a:lstStyle/>
                    <a:p>
                      <a:pPr algn="ctr"/>
                      <a:r>
                        <a:rPr lang="cs-CZ" dirty="0" smtClean="0">
                          <a:latin typeface="Times New Roman" pitchFamily="18" charset="0"/>
                          <a:cs typeface="Times New Roman" pitchFamily="18" charset="0"/>
                        </a:rPr>
                        <a:t>1</a:t>
                      </a:r>
                      <a:endParaRPr lang="cs-CZ" dirty="0">
                        <a:latin typeface="Times New Roman" pitchFamily="18" charset="0"/>
                        <a:cs typeface="Times New Roman" pitchFamily="18" charset="0"/>
                      </a:endParaRPr>
                    </a:p>
                  </a:txBody>
                  <a:tcPr>
                    <a:solidFill>
                      <a:srgbClr val="FFFF00"/>
                    </a:solidFill>
                  </a:tcPr>
                </a:tc>
                <a:tc>
                  <a:txBody>
                    <a:bodyPr/>
                    <a:lstStyle/>
                    <a:p>
                      <a:pPr algn="ctr"/>
                      <a:r>
                        <a:rPr lang="cs-CZ" dirty="0" smtClean="0">
                          <a:latin typeface="Times New Roman" pitchFamily="18" charset="0"/>
                          <a:cs typeface="Times New Roman" pitchFamily="18" charset="0"/>
                        </a:rPr>
                        <a:t>0</a:t>
                      </a:r>
                      <a:endParaRPr lang="cs-CZ" dirty="0">
                        <a:latin typeface="Times New Roman" pitchFamily="18" charset="0"/>
                        <a:cs typeface="Times New Roman" pitchFamily="18" charset="0"/>
                      </a:endParaRPr>
                    </a:p>
                  </a:txBody>
                  <a:tcPr>
                    <a:solidFill>
                      <a:srgbClr val="FFFF00"/>
                    </a:solidFill>
                  </a:tcPr>
                </a:tc>
                <a:tc>
                  <a:txBody>
                    <a:bodyPr/>
                    <a:lstStyle/>
                    <a:p>
                      <a:pPr algn="ctr"/>
                      <a:r>
                        <a:rPr lang="cs-CZ" dirty="0" smtClean="0">
                          <a:latin typeface="Times New Roman" pitchFamily="18" charset="0"/>
                          <a:cs typeface="Times New Roman" pitchFamily="18" charset="0"/>
                        </a:rPr>
                        <a:t>0</a:t>
                      </a:r>
                      <a:endParaRPr lang="cs-CZ" dirty="0">
                        <a:latin typeface="Times New Roman" pitchFamily="18" charset="0"/>
                        <a:cs typeface="Times New Roman" pitchFamily="18" charset="0"/>
                      </a:endParaRPr>
                    </a:p>
                  </a:txBody>
                  <a:tcPr>
                    <a:solidFill>
                      <a:srgbClr val="FFFF00"/>
                    </a:solidFill>
                  </a:tcPr>
                </a:tc>
              </a:tr>
              <a:tr h="269535">
                <a:tc>
                  <a:txBody>
                    <a:bodyPr/>
                    <a:lstStyle/>
                    <a:p>
                      <a:pPr algn="ctr"/>
                      <a:r>
                        <a:rPr lang="cs-CZ" dirty="0" smtClean="0">
                          <a:latin typeface="Times New Roman" pitchFamily="18" charset="0"/>
                          <a:cs typeface="Times New Roman" pitchFamily="18" charset="0"/>
                        </a:rPr>
                        <a:t>0</a:t>
                      </a:r>
                      <a:endParaRPr lang="cs-CZ" dirty="0">
                        <a:latin typeface="Times New Roman" pitchFamily="18" charset="0"/>
                        <a:cs typeface="Times New Roman" pitchFamily="18" charset="0"/>
                      </a:endParaRPr>
                    </a:p>
                  </a:txBody>
                  <a:tcPr>
                    <a:solidFill>
                      <a:schemeClr val="bg2"/>
                    </a:solidFill>
                  </a:tcPr>
                </a:tc>
                <a:tc>
                  <a:txBody>
                    <a:bodyPr/>
                    <a:lstStyle/>
                    <a:p>
                      <a:pPr algn="ctr"/>
                      <a:r>
                        <a:rPr lang="cs-CZ" dirty="0" smtClean="0">
                          <a:latin typeface="Times New Roman" pitchFamily="18" charset="0"/>
                          <a:cs typeface="Times New Roman" pitchFamily="18" charset="0"/>
                        </a:rPr>
                        <a:t>1</a:t>
                      </a:r>
                      <a:endParaRPr lang="cs-CZ" dirty="0">
                        <a:latin typeface="Times New Roman" pitchFamily="18" charset="0"/>
                        <a:cs typeface="Times New Roman" pitchFamily="18" charset="0"/>
                      </a:endParaRPr>
                    </a:p>
                  </a:txBody>
                  <a:tcPr>
                    <a:solidFill>
                      <a:schemeClr val="bg2"/>
                    </a:solidFill>
                  </a:tcPr>
                </a:tc>
                <a:tc>
                  <a:txBody>
                    <a:bodyPr/>
                    <a:lstStyle/>
                    <a:p>
                      <a:pPr algn="ctr"/>
                      <a:r>
                        <a:rPr lang="cs-CZ" dirty="0" smtClean="0">
                          <a:latin typeface="Times New Roman" pitchFamily="18" charset="0"/>
                          <a:cs typeface="Times New Roman" pitchFamily="18" charset="0"/>
                        </a:rPr>
                        <a:t>1</a:t>
                      </a:r>
                      <a:endParaRPr lang="cs-CZ" dirty="0">
                        <a:latin typeface="Times New Roman" pitchFamily="18" charset="0"/>
                        <a:cs typeface="Times New Roman" pitchFamily="18" charset="0"/>
                      </a:endParaRPr>
                    </a:p>
                  </a:txBody>
                  <a:tcPr>
                    <a:solidFill>
                      <a:schemeClr val="bg2"/>
                    </a:solidFill>
                  </a:tcPr>
                </a:tc>
              </a:tr>
              <a:tr h="269535">
                <a:tc>
                  <a:txBody>
                    <a:bodyPr/>
                    <a:lstStyle/>
                    <a:p>
                      <a:pPr algn="ctr"/>
                      <a:r>
                        <a:rPr lang="cs-CZ" dirty="0" smtClean="0">
                          <a:latin typeface="Times New Roman" pitchFamily="18" charset="0"/>
                          <a:cs typeface="Times New Roman" pitchFamily="18" charset="0"/>
                        </a:rPr>
                        <a:t>0</a:t>
                      </a:r>
                      <a:endParaRPr lang="cs-CZ" dirty="0">
                        <a:latin typeface="Times New Roman" pitchFamily="18" charset="0"/>
                        <a:cs typeface="Times New Roman" pitchFamily="18" charset="0"/>
                      </a:endParaRPr>
                    </a:p>
                  </a:txBody>
                  <a:tcPr>
                    <a:solidFill>
                      <a:schemeClr val="bg2"/>
                    </a:solidFill>
                  </a:tcPr>
                </a:tc>
                <a:tc>
                  <a:txBody>
                    <a:bodyPr/>
                    <a:lstStyle/>
                    <a:p>
                      <a:pPr algn="ctr"/>
                      <a:r>
                        <a:rPr lang="cs-CZ" dirty="0" smtClean="0">
                          <a:latin typeface="Times New Roman" pitchFamily="18" charset="0"/>
                          <a:cs typeface="Times New Roman" pitchFamily="18" charset="0"/>
                        </a:rPr>
                        <a:t>1</a:t>
                      </a:r>
                      <a:endParaRPr lang="cs-CZ" dirty="0">
                        <a:latin typeface="Times New Roman" pitchFamily="18" charset="0"/>
                        <a:cs typeface="Times New Roman" pitchFamily="18" charset="0"/>
                      </a:endParaRPr>
                    </a:p>
                  </a:txBody>
                  <a:tcPr>
                    <a:solidFill>
                      <a:schemeClr val="bg2"/>
                    </a:solidFill>
                  </a:tcPr>
                </a:tc>
                <a:tc>
                  <a:txBody>
                    <a:bodyPr/>
                    <a:lstStyle/>
                    <a:p>
                      <a:pPr algn="ctr"/>
                      <a:r>
                        <a:rPr lang="cs-CZ" dirty="0" smtClean="0">
                          <a:latin typeface="Times New Roman" pitchFamily="18" charset="0"/>
                          <a:cs typeface="Times New Roman" pitchFamily="18" charset="0"/>
                        </a:rPr>
                        <a:t>0</a:t>
                      </a:r>
                      <a:endParaRPr lang="cs-CZ" dirty="0">
                        <a:latin typeface="Times New Roman" pitchFamily="18" charset="0"/>
                        <a:cs typeface="Times New Roman" pitchFamily="18" charset="0"/>
                      </a:endParaRPr>
                    </a:p>
                  </a:txBody>
                  <a:tcPr>
                    <a:solidFill>
                      <a:schemeClr val="bg2"/>
                    </a:solidFill>
                  </a:tcPr>
                </a:tc>
              </a:tr>
              <a:tr h="269535">
                <a:tc>
                  <a:txBody>
                    <a:bodyPr/>
                    <a:lstStyle/>
                    <a:p>
                      <a:pPr algn="ctr"/>
                      <a:r>
                        <a:rPr lang="cs-CZ" dirty="0" smtClean="0">
                          <a:latin typeface="Times New Roman" pitchFamily="18" charset="0"/>
                          <a:cs typeface="Times New Roman" pitchFamily="18" charset="0"/>
                        </a:rPr>
                        <a:t>0</a:t>
                      </a:r>
                      <a:endParaRPr lang="cs-CZ" dirty="0">
                        <a:latin typeface="Times New Roman" pitchFamily="18" charset="0"/>
                        <a:cs typeface="Times New Roman" pitchFamily="18" charset="0"/>
                      </a:endParaRPr>
                    </a:p>
                  </a:txBody>
                  <a:tcPr>
                    <a:solidFill>
                      <a:schemeClr val="bg2">
                        <a:lumMod val="75000"/>
                      </a:schemeClr>
                    </a:solidFill>
                  </a:tcPr>
                </a:tc>
                <a:tc>
                  <a:txBody>
                    <a:bodyPr/>
                    <a:lstStyle/>
                    <a:p>
                      <a:pPr algn="ctr"/>
                      <a:r>
                        <a:rPr lang="cs-CZ" dirty="0" smtClean="0">
                          <a:latin typeface="Times New Roman" pitchFamily="18" charset="0"/>
                          <a:cs typeface="Times New Roman" pitchFamily="18" charset="0"/>
                        </a:rPr>
                        <a:t>0</a:t>
                      </a:r>
                      <a:endParaRPr lang="cs-CZ" dirty="0">
                        <a:latin typeface="Times New Roman" pitchFamily="18" charset="0"/>
                        <a:cs typeface="Times New Roman" pitchFamily="18" charset="0"/>
                      </a:endParaRPr>
                    </a:p>
                  </a:txBody>
                  <a:tcPr>
                    <a:solidFill>
                      <a:schemeClr val="bg2">
                        <a:lumMod val="75000"/>
                      </a:schemeClr>
                    </a:solidFill>
                  </a:tcPr>
                </a:tc>
                <a:tc>
                  <a:txBody>
                    <a:bodyPr/>
                    <a:lstStyle/>
                    <a:p>
                      <a:pPr algn="ctr"/>
                      <a:r>
                        <a:rPr lang="cs-CZ" dirty="0" smtClean="0">
                          <a:latin typeface="Times New Roman" pitchFamily="18" charset="0"/>
                          <a:cs typeface="Times New Roman" pitchFamily="18" charset="0"/>
                        </a:rPr>
                        <a:t>1</a:t>
                      </a:r>
                      <a:endParaRPr lang="cs-CZ" dirty="0">
                        <a:latin typeface="Times New Roman" pitchFamily="18" charset="0"/>
                        <a:cs typeface="Times New Roman" pitchFamily="18" charset="0"/>
                      </a:endParaRPr>
                    </a:p>
                  </a:txBody>
                  <a:tcPr>
                    <a:solidFill>
                      <a:schemeClr val="bg2">
                        <a:lumMod val="75000"/>
                      </a:schemeClr>
                    </a:solidFill>
                  </a:tcPr>
                </a:tc>
              </a:tr>
              <a:tr h="269535">
                <a:tc>
                  <a:txBody>
                    <a:bodyPr/>
                    <a:lstStyle/>
                    <a:p>
                      <a:pPr algn="ctr"/>
                      <a:r>
                        <a:rPr lang="cs-CZ" dirty="0" smtClean="0">
                          <a:latin typeface="Times New Roman" pitchFamily="18" charset="0"/>
                          <a:cs typeface="Times New Roman" pitchFamily="18" charset="0"/>
                        </a:rPr>
                        <a:t>0</a:t>
                      </a:r>
                      <a:endParaRPr lang="cs-CZ" dirty="0">
                        <a:latin typeface="Times New Roman" pitchFamily="18" charset="0"/>
                        <a:cs typeface="Times New Roman" pitchFamily="18" charset="0"/>
                      </a:endParaRPr>
                    </a:p>
                  </a:txBody>
                  <a:tcPr>
                    <a:solidFill>
                      <a:schemeClr val="bg2"/>
                    </a:solidFill>
                  </a:tcPr>
                </a:tc>
                <a:tc>
                  <a:txBody>
                    <a:bodyPr/>
                    <a:lstStyle/>
                    <a:p>
                      <a:pPr algn="ctr"/>
                      <a:r>
                        <a:rPr lang="cs-CZ" dirty="0" smtClean="0">
                          <a:latin typeface="Times New Roman" pitchFamily="18" charset="0"/>
                          <a:cs typeface="Times New Roman" pitchFamily="18" charset="0"/>
                        </a:rPr>
                        <a:t>0</a:t>
                      </a:r>
                      <a:endParaRPr lang="cs-CZ" dirty="0">
                        <a:latin typeface="Times New Roman" pitchFamily="18" charset="0"/>
                        <a:cs typeface="Times New Roman" pitchFamily="18" charset="0"/>
                      </a:endParaRPr>
                    </a:p>
                  </a:txBody>
                  <a:tcPr>
                    <a:solidFill>
                      <a:schemeClr val="bg2"/>
                    </a:solidFill>
                  </a:tcPr>
                </a:tc>
                <a:tc>
                  <a:txBody>
                    <a:bodyPr/>
                    <a:lstStyle/>
                    <a:p>
                      <a:pPr algn="ctr"/>
                      <a:r>
                        <a:rPr lang="cs-CZ" dirty="0" smtClean="0">
                          <a:latin typeface="Times New Roman" pitchFamily="18" charset="0"/>
                          <a:cs typeface="Times New Roman" pitchFamily="18" charset="0"/>
                        </a:rPr>
                        <a:t>0</a:t>
                      </a:r>
                      <a:endParaRPr lang="cs-CZ" dirty="0">
                        <a:latin typeface="Times New Roman" pitchFamily="18" charset="0"/>
                        <a:cs typeface="Times New Roman" pitchFamily="18" charset="0"/>
                      </a:endParaRPr>
                    </a:p>
                  </a:txBody>
                  <a:tcPr>
                    <a:solidFill>
                      <a:schemeClr val="bg2"/>
                    </a:solidFill>
                  </a:tcPr>
                </a:tc>
              </a:tr>
            </a:tbl>
          </a:graphicData>
        </a:graphic>
      </p:graphicFrame>
      <p:graphicFrame>
        <p:nvGraphicFramePr>
          <p:cNvPr id="6" name="Objekt 5"/>
          <p:cNvGraphicFramePr>
            <a:graphicFrameLocks noChangeAspect="1"/>
          </p:cNvGraphicFramePr>
          <p:nvPr/>
        </p:nvGraphicFramePr>
        <p:xfrm>
          <a:off x="899592" y="1916832"/>
          <a:ext cx="1728192" cy="2419468"/>
        </p:xfrm>
        <a:graphic>
          <a:graphicData uri="http://schemas.openxmlformats.org/presentationml/2006/ole">
            <p:oleObj spid="_x0000_s66590" name="Equation" r:id="rId4" imgW="444307" imgH="622030" progId="Equation.DSMT4">
              <p:embed/>
            </p:oleObj>
          </a:graphicData>
        </a:graphic>
      </p:graphicFrame>
      <p:graphicFrame>
        <p:nvGraphicFramePr>
          <p:cNvPr id="8" name="Objekt 7"/>
          <p:cNvGraphicFramePr>
            <a:graphicFrameLocks noChangeAspect="1"/>
          </p:cNvGraphicFramePr>
          <p:nvPr/>
        </p:nvGraphicFramePr>
        <p:xfrm>
          <a:off x="4860032" y="1844824"/>
          <a:ext cx="3528392" cy="720080"/>
        </p:xfrm>
        <a:graphic>
          <a:graphicData uri="http://schemas.openxmlformats.org/presentationml/2006/ole">
            <p:oleObj spid="_x0000_s66591" name="Equation" r:id="rId5" imgW="2044700" imgH="482600" progId="Equation.DSMT4">
              <p:embed/>
            </p:oleObj>
          </a:graphicData>
        </a:graphic>
      </p:graphicFrame>
      <p:graphicFrame>
        <p:nvGraphicFramePr>
          <p:cNvPr id="66595" name="Object 35"/>
          <p:cNvGraphicFramePr>
            <a:graphicFrameLocks noChangeAspect="1"/>
          </p:cNvGraphicFramePr>
          <p:nvPr/>
        </p:nvGraphicFramePr>
        <p:xfrm>
          <a:off x="4860032" y="2708920"/>
          <a:ext cx="3600398" cy="1080120"/>
        </p:xfrm>
        <a:graphic>
          <a:graphicData uri="http://schemas.openxmlformats.org/presentationml/2006/ole">
            <p:oleObj spid="_x0000_s66595" name="Equation" r:id="rId6" imgW="2286000" imgH="685800" progId="Equation.DSMT4">
              <p:embed/>
            </p:oleObj>
          </a:graphicData>
        </a:graphic>
      </p:graphicFrame>
      <p:graphicFrame>
        <p:nvGraphicFramePr>
          <p:cNvPr id="66597" name="Object 37"/>
          <p:cNvGraphicFramePr>
            <a:graphicFrameLocks noChangeAspect="1"/>
          </p:cNvGraphicFramePr>
          <p:nvPr/>
        </p:nvGraphicFramePr>
        <p:xfrm>
          <a:off x="3275856" y="5445224"/>
          <a:ext cx="4775266" cy="432048"/>
        </p:xfrm>
        <a:graphic>
          <a:graphicData uri="http://schemas.openxmlformats.org/presentationml/2006/ole">
            <p:oleObj spid="_x0000_s66597" name="Equation" r:id="rId7" imgW="2184120" imgH="241200" progId="Equation.DSMT4">
              <p:embed/>
            </p:oleObj>
          </a:graphicData>
        </a:graphic>
      </p:graphicFrame>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p:cNvSpPr txBox="1"/>
          <p:nvPr/>
        </p:nvSpPr>
        <p:spPr>
          <a:xfrm>
            <a:off x="1043608" y="764704"/>
            <a:ext cx="7560840" cy="4770537"/>
          </a:xfrm>
          <a:prstGeom prst="rect">
            <a:avLst/>
          </a:prstGeom>
          <a:noFill/>
        </p:spPr>
        <p:txBody>
          <a:bodyPr wrap="square" rtlCol="0">
            <a:spAutoFit/>
          </a:bodyPr>
          <a:lstStyle/>
          <a:p>
            <a:r>
              <a:rPr lang="cs-CZ" sz="3200" dirty="0" smtClean="0">
                <a:solidFill>
                  <a:srgbClr val="FF0000"/>
                </a:solidFill>
                <a:latin typeface="Times New Roman" pitchFamily="18" charset="0"/>
                <a:cs typeface="Times New Roman" pitchFamily="18" charset="0"/>
              </a:rPr>
              <a:t>Zákon transpozice</a:t>
            </a:r>
          </a:p>
          <a:p>
            <a:r>
              <a:rPr lang="cs-CZ" sz="5400" i="1" dirty="0" smtClean="0">
                <a:solidFill>
                  <a:srgbClr val="0070C0"/>
                </a:solidFill>
                <a:latin typeface="Times New Roman" pitchFamily="18" charset="0"/>
                <a:cs typeface="Times New Roman" pitchFamily="18" charset="0"/>
              </a:rPr>
              <a:t>(p→q)↔(¬q→¬p)</a:t>
            </a:r>
          </a:p>
          <a:p>
            <a:endParaRPr lang="cs-CZ" sz="2400" i="1" dirty="0" smtClean="0">
              <a:latin typeface="Times New Roman" pitchFamily="18" charset="0"/>
              <a:cs typeface="Times New Roman" pitchFamily="18" charset="0"/>
            </a:endParaRPr>
          </a:p>
          <a:p>
            <a:r>
              <a:rPr lang="cs-CZ" sz="2800" dirty="0" smtClean="0">
                <a:latin typeface="Times New Roman" pitchFamily="18" charset="0"/>
                <a:cs typeface="Times New Roman" pitchFamily="18" charset="0"/>
              </a:rPr>
              <a:t>větu </a:t>
            </a:r>
            <a:r>
              <a:rPr lang="cs-CZ" sz="2800" i="1" dirty="0" smtClean="0">
                <a:solidFill>
                  <a:srgbClr val="0070C0"/>
                </a:solidFill>
                <a:latin typeface="Times New Roman" pitchFamily="18" charset="0"/>
                <a:cs typeface="Times New Roman" pitchFamily="18" charset="0"/>
              </a:rPr>
              <a:t>p→q</a:t>
            </a:r>
            <a:r>
              <a:rPr lang="cs-CZ" sz="2800" i="1" dirty="0" smtClean="0">
                <a:latin typeface="Times New Roman" pitchFamily="18" charset="0"/>
                <a:cs typeface="Times New Roman" pitchFamily="18" charset="0"/>
              </a:rPr>
              <a:t> </a:t>
            </a:r>
            <a:r>
              <a:rPr lang="cs-CZ" sz="2800" dirty="0" smtClean="0">
                <a:latin typeface="Times New Roman" pitchFamily="18" charset="0"/>
                <a:cs typeface="Times New Roman" pitchFamily="18" charset="0"/>
              </a:rPr>
              <a:t>dokážeme přímo nebo sporem</a:t>
            </a:r>
          </a:p>
          <a:p>
            <a:r>
              <a:rPr lang="cs-CZ" sz="2800" dirty="0" smtClean="0">
                <a:latin typeface="Times New Roman" pitchFamily="18" charset="0"/>
                <a:cs typeface="Times New Roman" pitchFamily="18" charset="0"/>
              </a:rPr>
              <a:t>větu </a:t>
            </a:r>
            <a:r>
              <a:rPr lang="cs-CZ" sz="2800" i="1" dirty="0" smtClean="0">
                <a:solidFill>
                  <a:srgbClr val="0070C0"/>
                </a:solidFill>
                <a:latin typeface="Times New Roman" pitchFamily="18" charset="0"/>
                <a:cs typeface="Times New Roman" pitchFamily="18" charset="0"/>
              </a:rPr>
              <a:t>¬q→¬p</a:t>
            </a:r>
            <a:r>
              <a:rPr lang="cs-CZ" sz="2800" i="1" dirty="0" smtClean="0">
                <a:latin typeface="Times New Roman" pitchFamily="18" charset="0"/>
                <a:cs typeface="Times New Roman" pitchFamily="18" charset="0"/>
              </a:rPr>
              <a:t> </a:t>
            </a:r>
            <a:r>
              <a:rPr lang="cs-CZ" sz="2800" dirty="0" smtClean="0">
                <a:latin typeface="Times New Roman" pitchFamily="18" charset="0"/>
                <a:cs typeface="Times New Roman" pitchFamily="18" charset="0"/>
              </a:rPr>
              <a:t>dokážeme také přímo nebo sporem</a:t>
            </a:r>
          </a:p>
          <a:p>
            <a:endParaRPr lang="cs-CZ" sz="2800" dirty="0" smtClean="0">
              <a:latin typeface="Times New Roman" pitchFamily="18" charset="0"/>
              <a:cs typeface="Times New Roman" pitchFamily="18" charset="0"/>
            </a:endParaRPr>
          </a:p>
          <a:p>
            <a:r>
              <a:rPr lang="cs-CZ" dirty="0" smtClean="0">
                <a:latin typeface="Times New Roman" pitchFamily="18" charset="0"/>
                <a:cs typeface="Times New Roman" pitchFamily="18" charset="0"/>
              </a:rPr>
              <a:t>hovořit v tomto případě o </a:t>
            </a:r>
            <a:r>
              <a:rPr lang="cs-CZ" i="1" dirty="0" smtClean="0">
                <a:solidFill>
                  <a:srgbClr val="FF0000"/>
                </a:solidFill>
                <a:latin typeface="Times New Roman" pitchFamily="18" charset="0"/>
                <a:cs typeface="Times New Roman" pitchFamily="18" charset="0"/>
              </a:rPr>
              <a:t>tzv.</a:t>
            </a:r>
            <a:r>
              <a:rPr lang="cs-CZ" dirty="0" smtClean="0">
                <a:latin typeface="Times New Roman" pitchFamily="18" charset="0"/>
                <a:cs typeface="Times New Roman" pitchFamily="18" charset="0"/>
              </a:rPr>
              <a:t> </a:t>
            </a:r>
            <a:r>
              <a:rPr lang="cs-CZ" i="1" dirty="0" smtClean="0">
                <a:solidFill>
                  <a:srgbClr val="FF0000"/>
                </a:solidFill>
                <a:latin typeface="Times New Roman" pitchFamily="18" charset="0"/>
                <a:cs typeface="Times New Roman" pitchFamily="18" charset="0"/>
              </a:rPr>
              <a:t>nepřímém důkazu </a:t>
            </a:r>
            <a:r>
              <a:rPr lang="cs-CZ" dirty="0" smtClean="0">
                <a:latin typeface="Times New Roman" pitchFamily="18" charset="0"/>
                <a:cs typeface="Times New Roman" pitchFamily="18" charset="0"/>
              </a:rPr>
              <a:t>pokládám za metodologické pochybení, které je v rozporu s historickým vývojem matematiky a logiky,</a:t>
            </a:r>
          </a:p>
          <a:p>
            <a:r>
              <a:rPr lang="cs-CZ" dirty="0" smtClean="0">
                <a:latin typeface="Times New Roman" pitchFamily="18" charset="0"/>
                <a:cs typeface="Times New Roman" pitchFamily="18" charset="0"/>
              </a:rPr>
              <a:t>kdy pojem </a:t>
            </a:r>
            <a:r>
              <a:rPr lang="cs-CZ" i="1" dirty="0" smtClean="0">
                <a:solidFill>
                  <a:srgbClr val="FF0000"/>
                </a:solidFill>
                <a:latin typeface="Times New Roman" pitchFamily="18" charset="0"/>
                <a:cs typeface="Times New Roman" pitchFamily="18" charset="0"/>
              </a:rPr>
              <a:t>nepřímý důkaz </a:t>
            </a:r>
            <a:r>
              <a:rPr lang="cs-CZ" dirty="0" smtClean="0">
                <a:latin typeface="Times New Roman" pitchFamily="18" charset="0"/>
                <a:cs typeface="Times New Roman" pitchFamily="18" charset="0"/>
              </a:rPr>
              <a:t>značí totéž co </a:t>
            </a:r>
            <a:r>
              <a:rPr lang="cs-CZ" i="1" dirty="0" smtClean="0">
                <a:solidFill>
                  <a:srgbClr val="FF0000"/>
                </a:solidFill>
                <a:latin typeface="Times New Roman" pitchFamily="18" charset="0"/>
                <a:cs typeface="Times New Roman" pitchFamily="18" charset="0"/>
              </a:rPr>
              <a:t>důkaz sporem</a:t>
            </a:r>
          </a:p>
          <a:p>
            <a:endParaRPr lang="cs-CZ" sz="2400" dirty="0" smtClean="0">
              <a:latin typeface="Times New Roman" pitchFamily="18" charset="0"/>
              <a:cs typeface="Times New Roman" pitchFamily="18" charset="0"/>
            </a:endParaRPr>
          </a:p>
          <a:p>
            <a:endParaRPr lang="cs-CZ" sz="32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3600" dirty="0" smtClean="0">
                <a:solidFill>
                  <a:srgbClr val="0070C0"/>
                </a:solidFill>
                <a:latin typeface="Georgia" pitchFamily="18" charset="0"/>
              </a:rPr>
              <a:t>Veselá matematika</a:t>
            </a:r>
            <a:endParaRPr lang="cs-CZ" sz="3600" dirty="0">
              <a:solidFill>
                <a:srgbClr val="0070C0"/>
              </a:solidFill>
              <a:latin typeface="Georgia" pitchFamily="18" charset="0"/>
            </a:endParaRPr>
          </a:p>
        </p:txBody>
      </p:sp>
      <p:graphicFrame>
        <p:nvGraphicFramePr>
          <p:cNvPr id="4" name="Objekt 3"/>
          <p:cNvGraphicFramePr>
            <a:graphicFrameLocks noChangeAspect="1"/>
          </p:cNvGraphicFramePr>
          <p:nvPr/>
        </p:nvGraphicFramePr>
        <p:xfrm>
          <a:off x="1403648" y="1988840"/>
          <a:ext cx="6912768" cy="1662410"/>
        </p:xfrm>
        <a:graphic>
          <a:graphicData uri="http://schemas.openxmlformats.org/presentationml/2006/ole">
            <p:oleObj spid="_x0000_s339970" name="Equation" r:id="rId3" imgW="1587240" imgH="444240" progId="Equation.DSMT4">
              <p:embed/>
            </p:oleObj>
          </a:graphicData>
        </a:graphic>
      </p:graphicFrame>
      <p:graphicFrame>
        <p:nvGraphicFramePr>
          <p:cNvPr id="339971" name="Object 3"/>
          <p:cNvGraphicFramePr>
            <a:graphicFrameLocks noChangeAspect="1"/>
          </p:cNvGraphicFramePr>
          <p:nvPr/>
        </p:nvGraphicFramePr>
        <p:xfrm>
          <a:off x="611560" y="4437112"/>
          <a:ext cx="7858584" cy="1157560"/>
        </p:xfrm>
        <a:graphic>
          <a:graphicData uri="http://schemas.openxmlformats.org/presentationml/2006/ole">
            <p:oleObj spid="_x0000_s339971" name="Equation" r:id="rId4" imgW="2590560" imgH="444240" progId="Equation.DSMT4">
              <p:embed/>
            </p:oleObj>
          </a:graphicData>
        </a:graphic>
      </p:graphicFrame>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3600" dirty="0" smtClean="0">
                <a:solidFill>
                  <a:srgbClr val="0070C0"/>
                </a:solidFill>
                <a:latin typeface="Georgia" pitchFamily="18" charset="0"/>
              </a:rPr>
              <a:t>Veselá matematika</a:t>
            </a:r>
            <a:endParaRPr lang="cs-CZ" sz="3600" dirty="0">
              <a:solidFill>
                <a:srgbClr val="0070C0"/>
              </a:solidFill>
              <a:latin typeface="Georgia" pitchFamily="18" charset="0"/>
            </a:endParaRPr>
          </a:p>
        </p:txBody>
      </p:sp>
      <p:graphicFrame>
        <p:nvGraphicFramePr>
          <p:cNvPr id="4" name="Objekt 3"/>
          <p:cNvGraphicFramePr>
            <a:graphicFrameLocks noChangeAspect="1"/>
          </p:cNvGraphicFramePr>
          <p:nvPr/>
        </p:nvGraphicFramePr>
        <p:xfrm>
          <a:off x="2699792" y="1772816"/>
          <a:ext cx="3600400" cy="504056"/>
        </p:xfrm>
        <a:graphic>
          <a:graphicData uri="http://schemas.openxmlformats.org/presentationml/2006/ole">
            <p:oleObj spid="_x0000_s344066" name="Equation" r:id="rId3" imgW="952200" imgH="177480" progId="Equation.DSMT4">
              <p:embed/>
            </p:oleObj>
          </a:graphicData>
        </a:graphic>
      </p:graphicFrame>
      <p:graphicFrame>
        <p:nvGraphicFramePr>
          <p:cNvPr id="339971" name="Object 3"/>
          <p:cNvGraphicFramePr>
            <a:graphicFrameLocks noChangeAspect="1"/>
          </p:cNvGraphicFramePr>
          <p:nvPr/>
        </p:nvGraphicFramePr>
        <p:xfrm>
          <a:off x="1619672" y="2924944"/>
          <a:ext cx="5780088" cy="661987"/>
        </p:xfrm>
        <a:graphic>
          <a:graphicData uri="http://schemas.openxmlformats.org/presentationml/2006/ole">
            <p:oleObj spid="_x0000_s344067" name="Equation" r:id="rId4" imgW="1904760" imgH="253800" progId="Equation.DSMT4">
              <p:embed/>
            </p:oleObj>
          </a:graphicData>
        </a:graphic>
      </p:graphicFrame>
      <p:graphicFrame>
        <p:nvGraphicFramePr>
          <p:cNvPr id="344068" name="Object 4"/>
          <p:cNvGraphicFramePr>
            <a:graphicFrameLocks noChangeAspect="1"/>
          </p:cNvGraphicFramePr>
          <p:nvPr/>
        </p:nvGraphicFramePr>
        <p:xfrm>
          <a:off x="3184525" y="4211638"/>
          <a:ext cx="3081338" cy="1257300"/>
        </p:xfrm>
        <a:graphic>
          <a:graphicData uri="http://schemas.openxmlformats.org/presentationml/2006/ole">
            <p:oleObj spid="_x0000_s344068" name="Equation" r:id="rId5" imgW="1015920" imgH="482400" progId="Equation.DSMT4">
              <p:embed/>
            </p:oleObj>
          </a:graphicData>
        </a:graphic>
      </p:graphicFrame>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kt 2"/>
          <p:cNvGraphicFramePr>
            <a:graphicFrameLocks noChangeAspect="1"/>
          </p:cNvGraphicFramePr>
          <p:nvPr/>
        </p:nvGraphicFramePr>
        <p:xfrm>
          <a:off x="4514850" y="3338513"/>
          <a:ext cx="114300" cy="177800"/>
        </p:xfrm>
        <a:graphic>
          <a:graphicData uri="http://schemas.openxmlformats.org/presentationml/2006/ole">
            <p:oleObj spid="_x0000_s332802" name="Equation" r:id="rId3" imgW="114120" imgH="177480" progId="Equation.DSMT4">
              <p:embed/>
            </p:oleObj>
          </a:graphicData>
        </a:graphic>
      </p:graphicFrame>
      <p:graphicFrame>
        <p:nvGraphicFramePr>
          <p:cNvPr id="4" name="Objekt 3"/>
          <p:cNvGraphicFramePr>
            <a:graphicFrameLocks noChangeAspect="1"/>
          </p:cNvGraphicFramePr>
          <p:nvPr/>
        </p:nvGraphicFramePr>
        <p:xfrm>
          <a:off x="2915816" y="1988840"/>
          <a:ext cx="2088232" cy="2380584"/>
        </p:xfrm>
        <a:graphic>
          <a:graphicData uri="http://schemas.openxmlformats.org/presentationml/2006/ole">
            <p:oleObj spid="_x0000_s332803" name="Equation" r:id="rId4" imgW="634680" imgH="723600" progId="Equation.DSMT4">
              <p:embed/>
            </p:oleObj>
          </a:graphicData>
        </a:graphic>
      </p:graphicFrame>
      <p:graphicFrame>
        <p:nvGraphicFramePr>
          <p:cNvPr id="5" name="Objekt 4"/>
          <p:cNvGraphicFramePr>
            <a:graphicFrameLocks noChangeAspect="1"/>
          </p:cNvGraphicFramePr>
          <p:nvPr/>
        </p:nvGraphicFramePr>
        <p:xfrm>
          <a:off x="1009913" y="4725144"/>
          <a:ext cx="6675141" cy="648072"/>
        </p:xfrm>
        <a:graphic>
          <a:graphicData uri="http://schemas.openxmlformats.org/presentationml/2006/ole">
            <p:oleObj spid="_x0000_s332804" name="Equation" r:id="rId5" imgW="2616120" imgH="253800" progId="Equation.DSMT4">
              <p:embed/>
            </p:oleObj>
          </a:graphicData>
        </a:graphic>
      </p:graphicFrame>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ipsa 1"/>
          <p:cNvSpPr/>
          <p:nvPr/>
        </p:nvSpPr>
        <p:spPr>
          <a:xfrm>
            <a:off x="2339752" y="1844825"/>
            <a:ext cx="1800000" cy="1800000"/>
          </a:xfrm>
          <a:prstGeom prst="ellipse">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4" name="Obdélník 3"/>
          <p:cNvSpPr/>
          <p:nvPr/>
        </p:nvSpPr>
        <p:spPr>
          <a:xfrm>
            <a:off x="2339752" y="1844824"/>
            <a:ext cx="1814400" cy="1814400"/>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5" name="TextovéPole 4"/>
          <p:cNvSpPr txBox="1"/>
          <p:nvPr/>
        </p:nvSpPr>
        <p:spPr>
          <a:xfrm>
            <a:off x="3059832" y="3717032"/>
            <a:ext cx="301686" cy="369332"/>
          </a:xfrm>
          <a:prstGeom prst="rect">
            <a:avLst/>
          </a:prstGeom>
          <a:noFill/>
        </p:spPr>
        <p:txBody>
          <a:bodyPr wrap="none" rtlCol="0">
            <a:spAutoFit/>
          </a:bodyPr>
          <a:lstStyle/>
          <a:p>
            <a:r>
              <a:rPr lang="cs-CZ" dirty="0" smtClean="0"/>
              <a:t>1</a:t>
            </a:r>
            <a:endParaRPr lang="cs-CZ" dirty="0"/>
          </a:p>
        </p:txBody>
      </p:sp>
      <p:sp>
        <p:nvSpPr>
          <p:cNvPr id="6" name="TextovéPole 5"/>
          <p:cNvSpPr txBox="1"/>
          <p:nvPr/>
        </p:nvSpPr>
        <p:spPr>
          <a:xfrm>
            <a:off x="4211960" y="2564904"/>
            <a:ext cx="301686" cy="369332"/>
          </a:xfrm>
          <a:prstGeom prst="rect">
            <a:avLst/>
          </a:prstGeom>
          <a:noFill/>
        </p:spPr>
        <p:txBody>
          <a:bodyPr wrap="none" rtlCol="0">
            <a:spAutoFit/>
          </a:bodyPr>
          <a:lstStyle/>
          <a:p>
            <a:r>
              <a:rPr lang="cs-CZ" dirty="0" smtClean="0"/>
              <a:t>1</a:t>
            </a:r>
            <a:endParaRPr lang="cs-CZ" dirty="0"/>
          </a:p>
        </p:txBody>
      </p:sp>
      <p:sp>
        <p:nvSpPr>
          <p:cNvPr id="7" name="Pravoúhlý trojúhelník 6"/>
          <p:cNvSpPr/>
          <p:nvPr/>
        </p:nvSpPr>
        <p:spPr>
          <a:xfrm rot="1940732" flipV="1">
            <a:off x="5528054" y="2764359"/>
            <a:ext cx="2552387" cy="1622328"/>
          </a:xfrm>
          <a:prstGeom prst="rtTriangl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TextovéPole 7"/>
          <p:cNvSpPr txBox="1"/>
          <p:nvPr/>
        </p:nvSpPr>
        <p:spPr>
          <a:xfrm>
            <a:off x="6012160" y="2348880"/>
            <a:ext cx="418704" cy="646331"/>
          </a:xfrm>
          <a:prstGeom prst="rect">
            <a:avLst/>
          </a:prstGeom>
          <a:noFill/>
        </p:spPr>
        <p:txBody>
          <a:bodyPr wrap="square" rtlCol="0">
            <a:spAutoFit/>
          </a:bodyPr>
          <a:lstStyle/>
          <a:p>
            <a:endParaRPr lang="cs-CZ" dirty="0" smtClean="0"/>
          </a:p>
          <a:p>
            <a:endParaRPr lang="cs-CZ" dirty="0"/>
          </a:p>
        </p:txBody>
      </p:sp>
      <p:sp>
        <p:nvSpPr>
          <p:cNvPr id="9" name="TextovéPole 8"/>
          <p:cNvSpPr txBox="1"/>
          <p:nvPr/>
        </p:nvSpPr>
        <p:spPr>
          <a:xfrm>
            <a:off x="7020272" y="2492896"/>
            <a:ext cx="303288" cy="369332"/>
          </a:xfrm>
          <a:prstGeom prst="rect">
            <a:avLst/>
          </a:prstGeom>
          <a:noFill/>
        </p:spPr>
        <p:txBody>
          <a:bodyPr wrap="none" rtlCol="0">
            <a:spAutoFit/>
          </a:bodyPr>
          <a:lstStyle/>
          <a:p>
            <a:r>
              <a:rPr lang="cs-CZ" dirty="0" smtClean="0"/>
              <a:t>a</a:t>
            </a:r>
            <a:endParaRPr lang="cs-CZ" dirty="0"/>
          </a:p>
        </p:txBody>
      </p:sp>
      <p:sp>
        <p:nvSpPr>
          <p:cNvPr id="10" name="TextovéPole 9"/>
          <p:cNvSpPr txBox="1"/>
          <p:nvPr/>
        </p:nvSpPr>
        <p:spPr>
          <a:xfrm>
            <a:off x="6588224" y="3501008"/>
            <a:ext cx="282450" cy="369332"/>
          </a:xfrm>
          <a:prstGeom prst="rect">
            <a:avLst/>
          </a:prstGeom>
          <a:noFill/>
        </p:spPr>
        <p:txBody>
          <a:bodyPr wrap="none" rtlCol="0">
            <a:spAutoFit/>
          </a:bodyPr>
          <a:lstStyle/>
          <a:p>
            <a:r>
              <a:rPr lang="cs-CZ" dirty="0" smtClean="0"/>
              <a:t>c</a:t>
            </a:r>
            <a:endParaRPr lang="cs-CZ" dirty="0"/>
          </a:p>
        </p:txBody>
      </p:sp>
      <p:sp>
        <p:nvSpPr>
          <p:cNvPr id="11" name="TextovéPole 10"/>
          <p:cNvSpPr txBox="1"/>
          <p:nvPr/>
        </p:nvSpPr>
        <p:spPr>
          <a:xfrm>
            <a:off x="5436096" y="2636912"/>
            <a:ext cx="301686" cy="369332"/>
          </a:xfrm>
          <a:prstGeom prst="rect">
            <a:avLst/>
          </a:prstGeom>
          <a:noFill/>
        </p:spPr>
        <p:txBody>
          <a:bodyPr wrap="none" rtlCol="0">
            <a:spAutoFit/>
          </a:bodyPr>
          <a:lstStyle/>
          <a:p>
            <a:r>
              <a:rPr lang="cs-CZ" dirty="0" smtClean="0"/>
              <a:t>5</a:t>
            </a:r>
            <a:endParaRPr lang="cs-CZ" dirty="0"/>
          </a:p>
        </p:txBody>
      </p:sp>
      <p:sp>
        <p:nvSpPr>
          <p:cNvPr id="12" name="TextovéPole 11"/>
          <p:cNvSpPr txBox="1"/>
          <p:nvPr/>
        </p:nvSpPr>
        <p:spPr>
          <a:xfrm>
            <a:off x="539552" y="4509120"/>
            <a:ext cx="5799986" cy="369332"/>
          </a:xfrm>
          <a:prstGeom prst="rect">
            <a:avLst/>
          </a:prstGeom>
          <a:noFill/>
        </p:spPr>
        <p:txBody>
          <a:bodyPr wrap="none" rtlCol="0">
            <a:spAutoFit/>
          </a:bodyPr>
          <a:lstStyle/>
          <a:p>
            <a:r>
              <a:rPr lang="cs-CZ" dirty="0" smtClean="0">
                <a:solidFill>
                  <a:srgbClr val="0070C0"/>
                </a:solidFill>
                <a:latin typeface="Georgia" pitchFamily="18" charset="0"/>
              </a:rPr>
              <a:t>Existuje právě jedno reálné kladné číslo pro které platí:</a:t>
            </a:r>
            <a:endParaRPr lang="cs-CZ" dirty="0">
              <a:solidFill>
                <a:srgbClr val="0070C0"/>
              </a:solidFill>
              <a:latin typeface="Georgia" pitchFamily="18" charset="0"/>
            </a:endParaRPr>
          </a:p>
        </p:txBody>
      </p:sp>
      <p:graphicFrame>
        <p:nvGraphicFramePr>
          <p:cNvPr id="14" name="Objekt 13"/>
          <p:cNvGraphicFramePr>
            <a:graphicFrameLocks noChangeAspect="1"/>
          </p:cNvGraphicFramePr>
          <p:nvPr/>
        </p:nvGraphicFramePr>
        <p:xfrm>
          <a:off x="3131839" y="4941168"/>
          <a:ext cx="1022049" cy="720080"/>
        </p:xfrm>
        <a:graphic>
          <a:graphicData uri="http://schemas.openxmlformats.org/presentationml/2006/ole">
            <p:oleObj spid="_x0000_s338945" name="Equation" r:id="rId3" imgW="558720" imgH="393480" progId="Equation.DSMT4">
              <p:embed/>
            </p:oleObj>
          </a:graphicData>
        </a:graphic>
      </p:graphicFrame>
      <p:sp>
        <p:nvSpPr>
          <p:cNvPr id="16" name="Pravidelný pětiúhelník 15"/>
          <p:cNvSpPr/>
          <p:nvPr/>
        </p:nvSpPr>
        <p:spPr>
          <a:xfrm>
            <a:off x="6660232" y="4365104"/>
            <a:ext cx="1728192" cy="1620000"/>
          </a:xfrm>
          <a:prstGeom prst="pent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cxnSp>
        <p:nvCxnSpPr>
          <p:cNvPr id="18" name="Přímá spojovací čára 17"/>
          <p:cNvCxnSpPr>
            <a:stCxn id="16" idx="2"/>
            <a:endCxn id="16" idx="0"/>
          </p:cNvCxnSpPr>
          <p:nvPr/>
        </p:nvCxnSpPr>
        <p:spPr>
          <a:xfrm flipV="1">
            <a:off x="6990287" y="4365104"/>
            <a:ext cx="534041" cy="1619995"/>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Přímá spojovací čára 22"/>
          <p:cNvCxnSpPr>
            <a:stCxn id="16" idx="0"/>
            <a:endCxn id="16" idx="4"/>
          </p:cNvCxnSpPr>
          <p:nvPr/>
        </p:nvCxnSpPr>
        <p:spPr>
          <a:xfrm>
            <a:off x="7524328" y="4365104"/>
            <a:ext cx="534041" cy="1619995"/>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Přímá spojovací čára 25"/>
          <p:cNvCxnSpPr>
            <a:stCxn id="16" idx="2"/>
            <a:endCxn id="16" idx="5"/>
          </p:cNvCxnSpPr>
          <p:nvPr/>
        </p:nvCxnSpPr>
        <p:spPr>
          <a:xfrm flipV="1">
            <a:off x="6990287" y="4983887"/>
            <a:ext cx="1398135" cy="1001212"/>
          </a:xfrm>
          <a:prstGeom prst="line">
            <a:avLst/>
          </a:prstGeom>
        </p:spPr>
        <p:style>
          <a:lnRef idx="1">
            <a:schemeClr val="accent1"/>
          </a:lnRef>
          <a:fillRef idx="0">
            <a:schemeClr val="accent1"/>
          </a:fillRef>
          <a:effectRef idx="0">
            <a:schemeClr val="accent1"/>
          </a:effectRef>
          <a:fontRef idx="minor">
            <a:schemeClr val="tx1"/>
          </a:fontRef>
        </p:style>
      </p:cxnSp>
      <p:sp>
        <p:nvSpPr>
          <p:cNvPr id="29" name="Elipsa 28"/>
          <p:cNvSpPr/>
          <p:nvPr/>
        </p:nvSpPr>
        <p:spPr>
          <a:xfrm>
            <a:off x="6588224" y="4365104"/>
            <a:ext cx="1872008" cy="180020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39" name="TextovéPole 38"/>
          <p:cNvSpPr txBox="1"/>
          <p:nvPr/>
        </p:nvSpPr>
        <p:spPr>
          <a:xfrm>
            <a:off x="7020272" y="4941168"/>
            <a:ext cx="306494" cy="369332"/>
          </a:xfrm>
          <a:prstGeom prst="rect">
            <a:avLst/>
          </a:prstGeom>
          <a:noFill/>
        </p:spPr>
        <p:txBody>
          <a:bodyPr wrap="none" rtlCol="0">
            <a:spAutoFit/>
          </a:bodyPr>
          <a:lstStyle/>
          <a:p>
            <a:r>
              <a:rPr lang="cs-CZ" dirty="0" smtClean="0"/>
              <a:t>u</a:t>
            </a:r>
            <a:endParaRPr lang="cs-CZ" dirty="0"/>
          </a:p>
        </p:txBody>
      </p:sp>
      <p:sp>
        <p:nvSpPr>
          <p:cNvPr id="40" name="TextovéPole 39"/>
          <p:cNvSpPr txBox="1"/>
          <p:nvPr/>
        </p:nvSpPr>
        <p:spPr>
          <a:xfrm>
            <a:off x="7452320" y="5661248"/>
            <a:ext cx="295274" cy="369332"/>
          </a:xfrm>
          <a:prstGeom prst="rect">
            <a:avLst/>
          </a:prstGeom>
          <a:noFill/>
        </p:spPr>
        <p:txBody>
          <a:bodyPr wrap="none" rtlCol="0">
            <a:spAutoFit/>
          </a:bodyPr>
          <a:lstStyle/>
          <a:p>
            <a:r>
              <a:rPr lang="cs-CZ" dirty="0" smtClean="0"/>
              <a:t>a</a:t>
            </a:r>
            <a:endParaRPr lang="cs-CZ" dirty="0"/>
          </a:p>
        </p:txBody>
      </p:sp>
      <p:sp>
        <p:nvSpPr>
          <p:cNvPr id="20" name="TextovéPole 19"/>
          <p:cNvSpPr txBox="1"/>
          <p:nvPr/>
        </p:nvSpPr>
        <p:spPr>
          <a:xfrm>
            <a:off x="539552" y="764704"/>
            <a:ext cx="3469219" cy="369332"/>
          </a:xfrm>
          <a:prstGeom prst="rect">
            <a:avLst/>
          </a:prstGeom>
          <a:noFill/>
        </p:spPr>
        <p:txBody>
          <a:bodyPr wrap="none" rtlCol="0">
            <a:spAutoFit/>
          </a:bodyPr>
          <a:lstStyle/>
          <a:p>
            <a:r>
              <a:rPr lang="cs-CZ" dirty="0" smtClean="0">
                <a:solidFill>
                  <a:srgbClr val="0070C0"/>
                </a:solidFill>
                <a:latin typeface="Georgia" pitchFamily="18" charset="0"/>
              </a:rPr>
              <a:t>James Abram Garfield </a:t>
            </a:r>
            <a:r>
              <a:rPr lang="cs-CZ" sz="1400" dirty="0" smtClean="0">
                <a:solidFill>
                  <a:srgbClr val="0070C0"/>
                </a:solidFill>
                <a:latin typeface="Georgia" pitchFamily="18" charset="0"/>
              </a:rPr>
              <a:t>(1831-1881)</a:t>
            </a:r>
            <a:endParaRPr lang="cs-CZ" sz="1400" dirty="0">
              <a:solidFill>
                <a:srgbClr val="0070C0"/>
              </a:solidFill>
              <a:latin typeface="Georgia" pitchFamily="18" charset="0"/>
            </a:endParaRPr>
          </a:p>
        </p:txBody>
      </p:sp>
      <p:pic>
        <p:nvPicPr>
          <p:cNvPr id="21" name="Obrázek 20" descr="Garfield 1.jpg"/>
          <p:cNvPicPr>
            <a:picLocks noChangeAspect="1"/>
          </p:cNvPicPr>
          <p:nvPr/>
        </p:nvPicPr>
        <p:blipFill>
          <a:blip r:embed="rId4" cstate="print"/>
          <a:stretch>
            <a:fillRect/>
          </a:stretch>
        </p:blipFill>
        <p:spPr>
          <a:xfrm>
            <a:off x="611561" y="1268760"/>
            <a:ext cx="1080120" cy="1369787"/>
          </a:xfrm>
          <a:prstGeom prst="rect">
            <a:avLst/>
          </a:prstGeom>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délník 3"/>
          <p:cNvSpPr/>
          <p:nvPr/>
        </p:nvSpPr>
        <p:spPr>
          <a:xfrm>
            <a:off x="2339752" y="1844824"/>
            <a:ext cx="1814400" cy="1814400"/>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5" name="TextovéPole 4"/>
          <p:cNvSpPr txBox="1"/>
          <p:nvPr/>
        </p:nvSpPr>
        <p:spPr>
          <a:xfrm>
            <a:off x="3059832" y="3717032"/>
            <a:ext cx="301686" cy="369332"/>
          </a:xfrm>
          <a:prstGeom prst="rect">
            <a:avLst/>
          </a:prstGeom>
          <a:noFill/>
        </p:spPr>
        <p:txBody>
          <a:bodyPr wrap="none" rtlCol="0">
            <a:spAutoFit/>
          </a:bodyPr>
          <a:lstStyle/>
          <a:p>
            <a:r>
              <a:rPr lang="cs-CZ" dirty="0" smtClean="0"/>
              <a:t>8</a:t>
            </a:r>
            <a:endParaRPr lang="cs-CZ" dirty="0"/>
          </a:p>
        </p:txBody>
      </p:sp>
      <p:sp>
        <p:nvSpPr>
          <p:cNvPr id="6" name="TextovéPole 5"/>
          <p:cNvSpPr txBox="1"/>
          <p:nvPr/>
        </p:nvSpPr>
        <p:spPr>
          <a:xfrm>
            <a:off x="4572000" y="2852936"/>
            <a:ext cx="301686" cy="369332"/>
          </a:xfrm>
          <a:prstGeom prst="rect">
            <a:avLst/>
          </a:prstGeom>
          <a:noFill/>
        </p:spPr>
        <p:txBody>
          <a:bodyPr wrap="none" rtlCol="0">
            <a:spAutoFit/>
          </a:bodyPr>
          <a:lstStyle/>
          <a:p>
            <a:r>
              <a:rPr lang="cs-CZ" dirty="0" smtClean="0"/>
              <a:t>5</a:t>
            </a:r>
            <a:endParaRPr lang="cs-CZ" dirty="0"/>
          </a:p>
        </p:txBody>
      </p:sp>
      <p:sp>
        <p:nvSpPr>
          <p:cNvPr id="8" name="TextovéPole 7"/>
          <p:cNvSpPr txBox="1"/>
          <p:nvPr/>
        </p:nvSpPr>
        <p:spPr>
          <a:xfrm>
            <a:off x="6012160" y="2348880"/>
            <a:ext cx="418704" cy="646331"/>
          </a:xfrm>
          <a:prstGeom prst="rect">
            <a:avLst/>
          </a:prstGeom>
          <a:noFill/>
        </p:spPr>
        <p:txBody>
          <a:bodyPr wrap="square" rtlCol="0">
            <a:spAutoFit/>
          </a:bodyPr>
          <a:lstStyle/>
          <a:p>
            <a:endParaRPr lang="cs-CZ" dirty="0" smtClean="0"/>
          </a:p>
          <a:p>
            <a:endParaRPr lang="cs-CZ" dirty="0"/>
          </a:p>
        </p:txBody>
      </p:sp>
      <p:cxnSp>
        <p:nvCxnSpPr>
          <p:cNvPr id="21" name="Přímá spojovací čára 20"/>
          <p:cNvCxnSpPr/>
          <p:nvPr/>
        </p:nvCxnSpPr>
        <p:spPr>
          <a:xfrm>
            <a:off x="2339752" y="2492896"/>
            <a:ext cx="1800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Přímá spojovací čára 30"/>
          <p:cNvCxnSpPr/>
          <p:nvPr/>
        </p:nvCxnSpPr>
        <p:spPr>
          <a:xfrm>
            <a:off x="2987824" y="2492896"/>
            <a:ext cx="504056" cy="1152128"/>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Přímá spojovací čára 35"/>
          <p:cNvCxnSpPr/>
          <p:nvPr/>
        </p:nvCxnSpPr>
        <p:spPr>
          <a:xfrm flipV="1">
            <a:off x="2339752" y="1844824"/>
            <a:ext cx="1800200" cy="648072"/>
          </a:xfrm>
          <a:prstGeom prst="line">
            <a:avLst/>
          </a:prstGeom>
        </p:spPr>
        <p:style>
          <a:lnRef idx="1">
            <a:schemeClr val="accent1"/>
          </a:lnRef>
          <a:fillRef idx="0">
            <a:schemeClr val="accent1"/>
          </a:fillRef>
          <a:effectRef idx="0">
            <a:schemeClr val="accent1"/>
          </a:effectRef>
          <a:fontRef idx="minor">
            <a:schemeClr val="tx1"/>
          </a:fontRef>
        </p:style>
      </p:cxnSp>
      <p:sp>
        <p:nvSpPr>
          <p:cNvPr id="38" name="TextovéPole 37"/>
          <p:cNvSpPr txBox="1"/>
          <p:nvPr/>
        </p:nvSpPr>
        <p:spPr>
          <a:xfrm>
            <a:off x="2051720" y="2060848"/>
            <a:ext cx="301686" cy="369332"/>
          </a:xfrm>
          <a:prstGeom prst="rect">
            <a:avLst/>
          </a:prstGeom>
          <a:noFill/>
        </p:spPr>
        <p:txBody>
          <a:bodyPr wrap="square" rtlCol="0">
            <a:spAutoFit/>
          </a:bodyPr>
          <a:lstStyle/>
          <a:p>
            <a:r>
              <a:rPr lang="cs-CZ" dirty="0" smtClean="0"/>
              <a:t>3</a:t>
            </a:r>
            <a:endParaRPr lang="cs-CZ" dirty="0"/>
          </a:p>
        </p:txBody>
      </p:sp>
      <p:sp>
        <p:nvSpPr>
          <p:cNvPr id="41" name="TextovéPole 40"/>
          <p:cNvSpPr txBox="1"/>
          <p:nvPr/>
        </p:nvSpPr>
        <p:spPr>
          <a:xfrm>
            <a:off x="2051720" y="2852936"/>
            <a:ext cx="301686" cy="369332"/>
          </a:xfrm>
          <a:prstGeom prst="rect">
            <a:avLst/>
          </a:prstGeom>
          <a:noFill/>
        </p:spPr>
        <p:txBody>
          <a:bodyPr wrap="square" rtlCol="0">
            <a:spAutoFit/>
          </a:bodyPr>
          <a:lstStyle/>
          <a:p>
            <a:r>
              <a:rPr lang="cs-CZ" dirty="0" smtClean="0"/>
              <a:t>5</a:t>
            </a:r>
            <a:endParaRPr lang="cs-CZ" dirty="0"/>
          </a:p>
        </p:txBody>
      </p:sp>
      <p:sp>
        <p:nvSpPr>
          <p:cNvPr id="44" name="TextovéPole 43"/>
          <p:cNvSpPr txBox="1"/>
          <p:nvPr/>
        </p:nvSpPr>
        <p:spPr>
          <a:xfrm>
            <a:off x="2555776" y="2492896"/>
            <a:ext cx="301686" cy="369332"/>
          </a:xfrm>
          <a:prstGeom prst="rect">
            <a:avLst/>
          </a:prstGeom>
          <a:noFill/>
        </p:spPr>
        <p:txBody>
          <a:bodyPr wrap="none" rtlCol="0">
            <a:spAutoFit/>
          </a:bodyPr>
          <a:lstStyle/>
          <a:p>
            <a:r>
              <a:rPr lang="cs-CZ" dirty="0" smtClean="0"/>
              <a:t>3</a:t>
            </a:r>
            <a:endParaRPr lang="cs-CZ" dirty="0"/>
          </a:p>
        </p:txBody>
      </p:sp>
      <p:sp>
        <p:nvSpPr>
          <p:cNvPr id="45" name="TextovéPole 44"/>
          <p:cNvSpPr txBox="1"/>
          <p:nvPr/>
        </p:nvSpPr>
        <p:spPr>
          <a:xfrm>
            <a:off x="2771800" y="3356992"/>
            <a:ext cx="301686" cy="369332"/>
          </a:xfrm>
          <a:prstGeom prst="rect">
            <a:avLst/>
          </a:prstGeom>
          <a:noFill/>
        </p:spPr>
        <p:txBody>
          <a:bodyPr wrap="none" rtlCol="0">
            <a:spAutoFit/>
          </a:bodyPr>
          <a:lstStyle/>
          <a:p>
            <a:r>
              <a:rPr lang="cs-CZ" dirty="0" smtClean="0"/>
              <a:t>5</a:t>
            </a:r>
            <a:endParaRPr lang="cs-CZ" dirty="0"/>
          </a:p>
        </p:txBody>
      </p:sp>
      <p:sp>
        <p:nvSpPr>
          <p:cNvPr id="46" name="Obdélník 45"/>
          <p:cNvSpPr/>
          <p:nvPr/>
        </p:nvSpPr>
        <p:spPr>
          <a:xfrm>
            <a:off x="4860032" y="2492896"/>
            <a:ext cx="2880320" cy="115212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cxnSp>
        <p:nvCxnSpPr>
          <p:cNvPr id="48" name="Přímá spojovací čára 47"/>
          <p:cNvCxnSpPr/>
          <p:nvPr/>
        </p:nvCxnSpPr>
        <p:spPr>
          <a:xfrm flipV="1">
            <a:off x="4860032" y="2492896"/>
            <a:ext cx="2880320" cy="1152128"/>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Přímá spojovací čára 50"/>
          <p:cNvCxnSpPr/>
          <p:nvPr/>
        </p:nvCxnSpPr>
        <p:spPr>
          <a:xfrm>
            <a:off x="5940152" y="2492896"/>
            <a:ext cx="0" cy="720080"/>
          </a:xfrm>
          <a:prstGeom prst="line">
            <a:avLst/>
          </a:prstGeom>
        </p:spPr>
        <p:style>
          <a:lnRef idx="1">
            <a:schemeClr val="accent1"/>
          </a:lnRef>
          <a:fillRef idx="0">
            <a:schemeClr val="accent1"/>
          </a:fillRef>
          <a:effectRef idx="0">
            <a:schemeClr val="accent1"/>
          </a:effectRef>
          <a:fontRef idx="minor">
            <a:schemeClr val="tx1"/>
          </a:fontRef>
        </p:style>
      </p:cxnSp>
      <p:sp>
        <p:nvSpPr>
          <p:cNvPr id="55" name="TextovéPole 54"/>
          <p:cNvSpPr txBox="1"/>
          <p:nvPr/>
        </p:nvSpPr>
        <p:spPr>
          <a:xfrm>
            <a:off x="6084168" y="3645024"/>
            <a:ext cx="418704" cy="369332"/>
          </a:xfrm>
          <a:prstGeom prst="rect">
            <a:avLst/>
          </a:prstGeom>
          <a:noFill/>
        </p:spPr>
        <p:txBody>
          <a:bodyPr wrap="none" rtlCol="0">
            <a:spAutoFit/>
          </a:bodyPr>
          <a:lstStyle/>
          <a:p>
            <a:r>
              <a:rPr lang="cs-CZ" dirty="0" smtClean="0"/>
              <a:t>13</a:t>
            </a:r>
            <a:endParaRPr lang="cs-CZ" dirty="0"/>
          </a:p>
        </p:txBody>
      </p:sp>
      <p:sp>
        <p:nvSpPr>
          <p:cNvPr id="56" name="TextovéPole 55"/>
          <p:cNvSpPr txBox="1"/>
          <p:nvPr/>
        </p:nvSpPr>
        <p:spPr>
          <a:xfrm>
            <a:off x="5364088" y="2132856"/>
            <a:ext cx="301686" cy="369332"/>
          </a:xfrm>
          <a:prstGeom prst="rect">
            <a:avLst/>
          </a:prstGeom>
          <a:noFill/>
        </p:spPr>
        <p:txBody>
          <a:bodyPr wrap="none" rtlCol="0">
            <a:spAutoFit/>
          </a:bodyPr>
          <a:lstStyle/>
          <a:p>
            <a:r>
              <a:rPr lang="cs-CZ" dirty="0" smtClean="0"/>
              <a:t>5</a:t>
            </a:r>
            <a:endParaRPr lang="cs-CZ" dirty="0"/>
          </a:p>
        </p:txBody>
      </p:sp>
      <p:sp>
        <p:nvSpPr>
          <p:cNvPr id="57" name="TextovéPole 56"/>
          <p:cNvSpPr txBox="1"/>
          <p:nvPr/>
        </p:nvSpPr>
        <p:spPr>
          <a:xfrm>
            <a:off x="6732240" y="2132856"/>
            <a:ext cx="301686" cy="369332"/>
          </a:xfrm>
          <a:prstGeom prst="rect">
            <a:avLst/>
          </a:prstGeom>
          <a:noFill/>
        </p:spPr>
        <p:txBody>
          <a:bodyPr wrap="none" rtlCol="0">
            <a:spAutoFit/>
          </a:bodyPr>
          <a:lstStyle/>
          <a:p>
            <a:r>
              <a:rPr lang="cs-CZ" dirty="0" smtClean="0"/>
              <a:t>8</a:t>
            </a:r>
            <a:endParaRPr lang="cs-CZ" dirty="0"/>
          </a:p>
        </p:txBody>
      </p:sp>
      <p:cxnSp>
        <p:nvCxnSpPr>
          <p:cNvPr id="59" name="Přímá spojovací čára 58"/>
          <p:cNvCxnSpPr/>
          <p:nvPr/>
        </p:nvCxnSpPr>
        <p:spPr>
          <a:xfrm flipV="1">
            <a:off x="6660232" y="2924944"/>
            <a:ext cx="0" cy="720080"/>
          </a:xfrm>
          <a:prstGeom prst="line">
            <a:avLst/>
          </a:prstGeom>
        </p:spPr>
        <p:style>
          <a:lnRef idx="1">
            <a:schemeClr val="accent1"/>
          </a:lnRef>
          <a:fillRef idx="0">
            <a:schemeClr val="accent1"/>
          </a:fillRef>
          <a:effectRef idx="0">
            <a:schemeClr val="accent1"/>
          </a:effectRef>
          <a:fontRef idx="minor">
            <a:schemeClr val="tx1"/>
          </a:fontRef>
        </p:style>
      </p:cxnSp>
      <p:sp>
        <p:nvSpPr>
          <p:cNvPr id="61" name="TextovéPole 60"/>
          <p:cNvSpPr txBox="1"/>
          <p:nvPr/>
        </p:nvSpPr>
        <p:spPr>
          <a:xfrm>
            <a:off x="5940152" y="2636912"/>
            <a:ext cx="301686" cy="369332"/>
          </a:xfrm>
          <a:prstGeom prst="rect">
            <a:avLst/>
          </a:prstGeom>
          <a:noFill/>
        </p:spPr>
        <p:txBody>
          <a:bodyPr wrap="none" rtlCol="0">
            <a:spAutoFit/>
          </a:bodyPr>
          <a:lstStyle/>
          <a:p>
            <a:r>
              <a:rPr lang="cs-CZ" dirty="0" smtClean="0"/>
              <a:t>3</a:t>
            </a:r>
            <a:endParaRPr lang="cs-CZ" dirty="0"/>
          </a:p>
        </p:txBody>
      </p:sp>
      <p:sp>
        <p:nvSpPr>
          <p:cNvPr id="62" name="TextovéPole 61"/>
          <p:cNvSpPr txBox="1"/>
          <p:nvPr/>
        </p:nvSpPr>
        <p:spPr>
          <a:xfrm>
            <a:off x="2915816" y="4365104"/>
            <a:ext cx="639919" cy="369332"/>
          </a:xfrm>
          <a:prstGeom prst="rect">
            <a:avLst/>
          </a:prstGeom>
          <a:noFill/>
        </p:spPr>
        <p:txBody>
          <a:bodyPr wrap="none" rtlCol="0">
            <a:spAutoFit/>
          </a:bodyPr>
          <a:lstStyle/>
          <a:p>
            <a:r>
              <a:rPr lang="cs-CZ" b="1" dirty="0" smtClean="0"/>
              <a:t>S=64</a:t>
            </a:r>
            <a:endParaRPr lang="cs-CZ" b="1" dirty="0"/>
          </a:p>
        </p:txBody>
      </p:sp>
      <p:sp>
        <p:nvSpPr>
          <p:cNvPr id="63" name="TextovéPole 62"/>
          <p:cNvSpPr txBox="1"/>
          <p:nvPr/>
        </p:nvSpPr>
        <p:spPr>
          <a:xfrm>
            <a:off x="6084168" y="4365104"/>
            <a:ext cx="639919" cy="369332"/>
          </a:xfrm>
          <a:prstGeom prst="rect">
            <a:avLst/>
          </a:prstGeom>
          <a:noFill/>
        </p:spPr>
        <p:txBody>
          <a:bodyPr wrap="none" rtlCol="0">
            <a:spAutoFit/>
          </a:bodyPr>
          <a:lstStyle/>
          <a:p>
            <a:r>
              <a:rPr lang="cs-CZ" b="1" dirty="0" smtClean="0"/>
              <a:t>S=65</a:t>
            </a:r>
            <a:endParaRPr lang="cs-CZ" b="1"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kt 1"/>
          <p:cNvGraphicFramePr>
            <a:graphicFrameLocks noChangeAspect="1"/>
          </p:cNvGraphicFramePr>
          <p:nvPr/>
        </p:nvGraphicFramePr>
        <p:xfrm>
          <a:off x="1011238" y="60325"/>
          <a:ext cx="6765925" cy="5484813"/>
        </p:xfrm>
        <a:graphic>
          <a:graphicData uri="http://schemas.openxmlformats.org/presentationml/2006/ole">
            <p:oleObj spid="_x0000_s337922" name="Equation" r:id="rId3" imgW="3288960" imgH="2666880" progId="Equation.DSMT4">
              <p:embed/>
            </p:oleObj>
          </a:graphicData>
        </a:graphic>
      </p:graphicFrame>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922114"/>
          </a:xfrm>
        </p:spPr>
        <p:txBody>
          <a:bodyPr>
            <a:normAutofit/>
          </a:bodyPr>
          <a:lstStyle/>
          <a:p>
            <a:r>
              <a:rPr lang="cs-CZ" sz="3600" dirty="0" smtClean="0">
                <a:solidFill>
                  <a:srgbClr val="0070C0"/>
                </a:solidFill>
                <a:latin typeface="Georgia" pitchFamily="18" charset="0"/>
                <a:cs typeface="Times New Roman" pitchFamily="18" charset="0"/>
              </a:rPr>
              <a:t>Úlohy</a:t>
            </a:r>
            <a:endParaRPr lang="cs-CZ" sz="3600" dirty="0">
              <a:solidFill>
                <a:srgbClr val="0070C0"/>
              </a:solidFill>
              <a:latin typeface="Georgia" pitchFamily="18" charset="0"/>
              <a:cs typeface="Times New Roman" pitchFamily="18" charset="0"/>
            </a:endParaRPr>
          </a:p>
        </p:txBody>
      </p:sp>
      <p:sp>
        <p:nvSpPr>
          <p:cNvPr id="3" name="Zástupný symbol pro obsah 2"/>
          <p:cNvSpPr>
            <a:spLocks noGrp="1"/>
          </p:cNvSpPr>
          <p:nvPr>
            <p:ph idx="1"/>
          </p:nvPr>
        </p:nvSpPr>
        <p:spPr>
          <a:xfrm>
            <a:off x="457200" y="1268760"/>
            <a:ext cx="8229600" cy="4857403"/>
          </a:xfrm>
        </p:spPr>
        <p:txBody>
          <a:bodyPr/>
          <a:lstStyle/>
          <a:p>
            <a:pPr>
              <a:buNone/>
            </a:pPr>
            <a:endParaRPr lang="cs-CZ" dirty="0" smtClean="0"/>
          </a:p>
          <a:p>
            <a:pPr>
              <a:buNone/>
            </a:pPr>
            <a:r>
              <a:rPr lang="cs-CZ" dirty="0" smtClean="0"/>
              <a:t>	</a:t>
            </a:r>
            <a:endParaRPr lang="cs-CZ" dirty="0"/>
          </a:p>
        </p:txBody>
      </p:sp>
      <p:graphicFrame>
        <p:nvGraphicFramePr>
          <p:cNvPr id="142338" name="Object 2"/>
          <p:cNvGraphicFramePr>
            <a:graphicFrameLocks noChangeAspect="1"/>
          </p:cNvGraphicFramePr>
          <p:nvPr/>
        </p:nvGraphicFramePr>
        <p:xfrm>
          <a:off x="899592" y="1484784"/>
          <a:ext cx="4107587" cy="576064"/>
        </p:xfrm>
        <a:graphic>
          <a:graphicData uri="http://schemas.openxmlformats.org/presentationml/2006/ole">
            <p:oleObj spid="_x0000_s328706" name="Equation" r:id="rId4" imgW="2082600" imgH="291960" progId="Equation.DSMT4">
              <p:embed/>
            </p:oleObj>
          </a:graphicData>
        </a:graphic>
      </p:graphicFrame>
      <p:graphicFrame>
        <p:nvGraphicFramePr>
          <p:cNvPr id="142340" name="Object 4"/>
          <p:cNvGraphicFramePr>
            <a:graphicFrameLocks noChangeAspect="1"/>
          </p:cNvGraphicFramePr>
          <p:nvPr/>
        </p:nvGraphicFramePr>
        <p:xfrm>
          <a:off x="899592" y="2636912"/>
          <a:ext cx="4109003" cy="559048"/>
        </p:xfrm>
        <a:graphic>
          <a:graphicData uri="http://schemas.openxmlformats.org/presentationml/2006/ole">
            <p:oleObj spid="_x0000_s328707" name="Equation" r:id="rId5" imgW="1866600" imgH="253800" progId="Equation.DSMT4">
              <p:embed/>
            </p:oleObj>
          </a:graphicData>
        </a:graphic>
      </p:graphicFrame>
      <p:sp>
        <p:nvSpPr>
          <p:cNvPr id="8" name="TextovéPole 7"/>
          <p:cNvSpPr txBox="1"/>
          <p:nvPr/>
        </p:nvSpPr>
        <p:spPr>
          <a:xfrm>
            <a:off x="827584" y="3212976"/>
            <a:ext cx="7704856" cy="830997"/>
          </a:xfrm>
          <a:prstGeom prst="rect">
            <a:avLst/>
          </a:prstGeom>
          <a:noFill/>
        </p:spPr>
        <p:txBody>
          <a:bodyPr wrap="square" rtlCol="0">
            <a:spAutoFit/>
          </a:bodyPr>
          <a:lstStyle/>
          <a:p>
            <a:endParaRPr lang="cs-CZ" sz="2400" dirty="0" smtClean="0">
              <a:cs typeface="Times New Roman" pitchFamily="18" charset="0"/>
            </a:endParaRPr>
          </a:p>
          <a:p>
            <a:r>
              <a:rPr lang="cs-CZ" sz="2400" dirty="0" smtClean="0">
                <a:latin typeface="Georgia" pitchFamily="18" charset="0"/>
                <a:cs typeface="Times New Roman" pitchFamily="18" charset="0"/>
              </a:rPr>
              <a:t>Harmonický průměr v pravoúhlém trojúhelníku</a:t>
            </a:r>
            <a:endParaRPr lang="cs-CZ" dirty="0">
              <a:latin typeface="Georgia" pitchFamily="18" charset="0"/>
            </a:endParaRPr>
          </a:p>
        </p:txBody>
      </p:sp>
      <p:graphicFrame>
        <p:nvGraphicFramePr>
          <p:cNvPr id="142341" name="Object 5"/>
          <p:cNvGraphicFramePr>
            <a:graphicFrameLocks noChangeAspect="1"/>
          </p:cNvGraphicFramePr>
          <p:nvPr/>
        </p:nvGraphicFramePr>
        <p:xfrm>
          <a:off x="1115616" y="4365104"/>
          <a:ext cx="1941893" cy="792088"/>
        </p:xfrm>
        <a:graphic>
          <a:graphicData uri="http://schemas.openxmlformats.org/presentationml/2006/ole">
            <p:oleObj spid="_x0000_s328708" name="Equation" r:id="rId6" imgW="965160" imgH="393480" progId="Equation.DSMT4">
              <p:embed/>
            </p:oleObj>
          </a:graphicData>
        </a:graphic>
      </p:graphicFrame>
      <p:graphicFrame>
        <p:nvGraphicFramePr>
          <p:cNvPr id="142342" name="Object 6"/>
          <p:cNvGraphicFramePr>
            <a:graphicFrameLocks noChangeAspect="1"/>
          </p:cNvGraphicFramePr>
          <p:nvPr/>
        </p:nvGraphicFramePr>
        <p:xfrm>
          <a:off x="1043607" y="5229200"/>
          <a:ext cx="2232249" cy="720830"/>
        </p:xfrm>
        <a:graphic>
          <a:graphicData uri="http://schemas.openxmlformats.org/presentationml/2006/ole">
            <p:oleObj spid="_x0000_s328709" name="Equation" r:id="rId7" imgW="1218960" imgH="393480" progId="Equation.DSMT4">
              <p:embed/>
            </p:oleObj>
          </a:graphicData>
        </a:graphic>
      </p:graphicFrame>
      <p:pic>
        <p:nvPicPr>
          <p:cNvPr id="10" name="Obrázek 9" descr="obry.png"/>
          <p:cNvPicPr>
            <a:picLocks noChangeAspect="1"/>
          </p:cNvPicPr>
          <p:nvPr/>
        </p:nvPicPr>
        <p:blipFill>
          <a:blip r:embed="rId8" cstate="print"/>
          <a:stretch>
            <a:fillRect/>
          </a:stretch>
        </p:blipFill>
        <p:spPr>
          <a:xfrm>
            <a:off x="4139952" y="4221088"/>
            <a:ext cx="3847078" cy="2054731"/>
          </a:xfrm>
          <a:prstGeom prst="rect">
            <a:avLst/>
          </a:prstGeom>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ovéPole 1"/>
          <p:cNvSpPr txBox="1"/>
          <p:nvPr/>
        </p:nvSpPr>
        <p:spPr>
          <a:xfrm>
            <a:off x="251520" y="1052736"/>
            <a:ext cx="8640960" cy="4678204"/>
          </a:xfrm>
          <a:prstGeom prst="rect">
            <a:avLst/>
          </a:prstGeom>
          <a:noFill/>
        </p:spPr>
        <p:txBody>
          <a:bodyPr wrap="square" rtlCol="0">
            <a:spAutoFit/>
          </a:bodyPr>
          <a:lstStyle/>
          <a:p>
            <a:r>
              <a:rPr lang="cs-CZ" sz="1200" dirty="0" smtClean="0">
                <a:latin typeface="Georgia" pitchFamily="18" charset="0"/>
              </a:rPr>
              <a:t>Alfred Tarski se narodil jako </a:t>
            </a:r>
            <a:r>
              <a:rPr lang="cs-CZ" sz="1200" i="1" dirty="0" smtClean="0">
                <a:latin typeface="Georgia" pitchFamily="18" charset="0"/>
              </a:rPr>
              <a:t>Alfred Tajtelbaum</a:t>
            </a:r>
            <a:r>
              <a:rPr lang="cs-CZ" sz="1200" dirty="0" smtClean="0">
                <a:latin typeface="Georgia" pitchFamily="18" charset="0"/>
              </a:rPr>
              <a:t> (také psáno </a:t>
            </a:r>
            <a:r>
              <a:rPr lang="cs-CZ" sz="1200" i="1" dirty="0" smtClean="0">
                <a:latin typeface="Georgia" pitchFamily="18" charset="0"/>
              </a:rPr>
              <a:t>Teitelbaum</a:t>
            </a:r>
            <a:r>
              <a:rPr lang="cs-CZ" sz="1200" dirty="0" smtClean="0">
                <a:latin typeface="Georgia" pitchFamily="18" charset="0"/>
              </a:rPr>
              <a:t>) do varšavské </a:t>
            </a:r>
          </a:p>
          <a:p>
            <a:r>
              <a:rPr lang="cs-CZ" sz="1200" dirty="0" smtClean="0">
                <a:latin typeface="Georgia" pitchFamily="18" charset="0"/>
              </a:rPr>
              <a:t>židovské rodiny. Alfred Tarski (1901 – 1983) odplul v srpnu 1939 z Polska do USA na lodi, </a:t>
            </a:r>
          </a:p>
          <a:p>
            <a:r>
              <a:rPr lang="cs-CZ" sz="1200" dirty="0" smtClean="0">
                <a:latin typeface="Georgia" pitchFamily="18" charset="0"/>
              </a:rPr>
              <a:t>která se ukázala být poslední. O pár dní později zaútočili na Polsko Němci, čímž začala </a:t>
            </a:r>
          </a:p>
          <a:p>
            <a:r>
              <a:rPr lang="cs-CZ" sz="1200" dirty="0" smtClean="0">
                <a:latin typeface="Georgia" pitchFamily="18" charset="0"/>
              </a:rPr>
              <a:t>druhá světová válka. Tarski do konce života přednášel v Berkeley, jeho rodina zahynula </a:t>
            </a:r>
          </a:p>
          <a:p>
            <a:r>
              <a:rPr lang="cs-CZ" sz="1200" dirty="0" smtClean="0">
                <a:latin typeface="Georgia" pitchFamily="18" charset="0"/>
              </a:rPr>
              <a:t>v koncentračních táborech.</a:t>
            </a:r>
          </a:p>
          <a:p>
            <a:endParaRPr lang="cs-CZ" dirty="0" smtClean="0"/>
          </a:p>
          <a:p>
            <a:pPr algn="just"/>
            <a:endParaRPr lang="cs-CZ" dirty="0" smtClean="0"/>
          </a:p>
          <a:p>
            <a:pPr algn="just"/>
            <a:endParaRPr lang="cs-CZ" sz="1600" i="1" dirty="0" smtClean="0">
              <a:solidFill>
                <a:srgbClr val="0070C0"/>
              </a:solidFill>
            </a:endParaRPr>
          </a:p>
          <a:p>
            <a:pPr algn="just"/>
            <a:endParaRPr lang="cs-CZ" sz="1400" i="1" dirty="0" smtClean="0">
              <a:solidFill>
                <a:srgbClr val="0070C0"/>
              </a:solidFill>
              <a:latin typeface="Georgia" pitchFamily="18" charset="0"/>
            </a:endParaRPr>
          </a:p>
          <a:p>
            <a:pPr algn="just"/>
            <a:r>
              <a:rPr lang="cs-CZ" sz="1400" i="1" dirty="0" smtClean="0">
                <a:solidFill>
                  <a:srgbClr val="0070C0"/>
                </a:solidFill>
                <a:latin typeface="Georgia" pitchFamily="18" charset="0"/>
              </a:rPr>
              <a:t>„Doporučil bych každému universitnímu studentovi, nezávisle na oboru, v němž se specializuje, aby absolvoval alespoň elementární kurz moderní logiky. Moje motivace není výlučně intelektuální. Hlavní problém, před kterým dnes stojí lidstvo, je problém normalizace a racionalizace vztahu mezi lidmi. Nemám iluze, že rozvoj logiky – nebo v tomto ohledu jakékoli jiné teoretické vědy – povede sám o sobě k uspokojivému řešení tohoto problému, ale věřím, že větší rozšíření znalostí logiky může k jeho řešení pozitivně přispět. Neboť na jedné straně tím, že logika zpřesňuje a sjednocuje významy pojmu ve své vlastní oblasti a že zdůrazňuje nutnost takového zpřesňování a sjednocování v každém jiném oboru, vede k možnosti lepšího porozumění mezi těmi, kdo mají vůli ho dosáhnout. A na druhé straně tím, že zdokonaluje a zjemňuje nástroje myšlení, činí lidi kritičtějšími a zmenšuje tak pravděpodobnost toho, že budou zavedeni všemi možnými pseudoúvahami, jimž jsou dnes neustále vystaveni v různých částech světa. ”</a:t>
            </a:r>
            <a:endParaRPr lang="cs-CZ" sz="1400" dirty="0" smtClean="0">
              <a:solidFill>
                <a:srgbClr val="0070C0"/>
              </a:solidFill>
              <a:latin typeface="Georgia" pitchFamily="18" charset="0"/>
            </a:endParaRPr>
          </a:p>
          <a:p>
            <a:pPr algn="just"/>
            <a:endParaRPr lang="cs-CZ" dirty="0"/>
          </a:p>
        </p:txBody>
      </p:sp>
      <p:pic>
        <p:nvPicPr>
          <p:cNvPr id="65538" name="Picture 2"/>
          <p:cNvPicPr>
            <a:picLocks noChangeAspect="1" noChangeArrowheads="1"/>
          </p:cNvPicPr>
          <p:nvPr/>
        </p:nvPicPr>
        <p:blipFill>
          <a:blip r:embed="rId3" cstate="print"/>
          <a:srcRect/>
          <a:stretch>
            <a:fillRect/>
          </a:stretch>
        </p:blipFill>
        <p:spPr bwMode="auto">
          <a:xfrm>
            <a:off x="6516216" y="1196752"/>
            <a:ext cx="2120361" cy="1728192"/>
          </a:xfrm>
          <a:prstGeom prst="rect">
            <a:avLst/>
          </a:prstGeom>
          <a:noFill/>
          <a:ln w="9525">
            <a:noFill/>
            <a:miter lim="800000"/>
            <a:headEnd/>
            <a:tailEnd/>
          </a:ln>
        </p:spPr>
      </p:pic>
      <p:sp>
        <p:nvSpPr>
          <p:cNvPr id="4" name="TextovéPole 3"/>
          <p:cNvSpPr txBox="1"/>
          <p:nvPr/>
        </p:nvSpPr>
        <p:spPr>
          <a:xfrm>
            <a:off x="1547664" y="260648"/>
            <a:ext cx="6336991" cy="646331"/>
          </a:xfrm>
          <a:prstGeom prst="rect">
            <a:avLst/>
          </a:prstGeom>
          <a:noFill/>
        </p:spPr>
        <p:txBody>
          <a:bodyPr wrap="none" rtlCol="0">
            <a:spAutoFit/>
          </a:bodyPr>
          <a:lstStyle/>
          <a:p>
            <a:r>
              <a:rPr lang="cs-CZ" sz="3600" dirty="0" smtClean="0">
                <a:solidFill>
                  <a:srgbClr val="FF0000"/>
                </a:solidFill>
                <a:latin typeface="Georgia" pitchFamily="18" charset="0"/>
              </a:rPr>
              <a:t>Alfred Tarski </a:t>
            </a:r>
            <a:r>
              <a:rPr lang="cs-CZ" dirty="0" smtClean="0">
                <a:solidFill>
                  <a:srgbClr val="FF0000"/>
                </a:solidFill>
                <a:latin typeface="Georgia" pitchFamily="18" charset="0"/>
              </a:rPr>
              <a:t>(*1902, Varšava, †1983 Berkeley)</a:t>
            </a:r>
            <a:endParaRPr lang="cs-CZ" dirty="0">
              <a:latin typeface="Georgia"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6002</TotalTime>
  <Words>3659</Words>
  <Application>Microsoft Office PowerPoint</Application>
  <PresentationFormat>Předvádění na obrazovce (4:3)</PresentationFormat>
  <Paragraphs>940</Paragraphs>
  <Slides>68</Slides>
  <Notes>34</Notes>
  <HiddenSlides>0</HiddenSlides>
  <MMClips>0</MMClips>
  <ScaleCrop>false</ScaleCrop>
  <HeadingPairs>
    <vt:vector size="6" baseType="variant">
      <vt:variant>
        <vt:lpstr>Motiv</vt:lpstr>
      </vt:variant>
      <vt:variant>
        <vt:i4>1</vt:i4>
      </vt:variant>
      <vt:variant>
        <vt:lpstr>Vložené servery OLE</vt:lpstr>
      </vt:variant>
      <vt:variant>
        <vt:i4>2</vt:i4>
      </vt:variant>
      <vt:variant>
        <vt:lpstr>Nadpisy snímků</vt:lpstr>
      </vt:variant>
      <vt:variant>
        <vt:i4>68</vt:i4>
      </vt:variant>
    </vt:vector>
  </HeadingPairs>
  <TitlesOfParts>
    <vt:vector size="71" baseType="lpstr">
      <vt:lpstr>Motiv sady Office</vt:lpstr>
      <vt:lpstr>Objekt prostředí balíčkovače</vt:lpstr>
      <vt:lpstr>Equation</vt:lpstr>
      <vt:lpstr> CO JE A CO NENÍ LOGIKA RNDr. Dag Hrubý, M. M. bývalý edukátor transmisivní industriální školy řešitel grantu: UMMPRTLPSZT     </vt:lpstr>
      <vt:lpstr>Snímek 2</vt:lpstr>
      <vt:lpstr>Snímek 3</vt:lpstr>
      <vt:lpstr>Snímek 4</vt:lpstr>
      <vt:lpstr>Snímek 5</vt:lpstr>
      <vt:lpstr>Konkurenceschopnost</vt:lpstr>
      <vt:lpstr>Snímek 7</vt:lpstr>
      <vt:lpstr>Test z matematiky, který mne zaujal</vt:lpstr>
      <vt:lpstr>Snímek 9</vt:lpstr>
      <vt:lpstr>Tři klasické problémy antické matematiky</vt:lpstr>
      <vt:lpstr>Snímek 11</vt:lpstr>
      <vt:lpstr>Literatura</vt:lpstr>
      <vt:lpstr>Snímek 13</vt:lpstr>
      <vt:lpstr>Snímek 14</vt:lpstr>
      <vt:lpstr>Snímek 15</vt:lpstr>
      <vt:lpstr>Snímek 16</vt:lpstr>
      <vt:lpstr>Snímek 17</vt:lpstr>
      <vt:lpstr>Matematický výraz</vt:lpstr>
      <vt:lpstr>Elementární geometrie</vt:lpstr>
      <vt:lpstr>Logika  v lidové písni</vt:lpstr>
      <vt:lpstr>Logické spojky</vt:lpstr>
      <vt:lpstr>Logika  v lidové písni</vt:lpstr>
      <vt:lpstr>      Logika pro střední školy (1898)   Sedláček, J.: Logika pro střední školy. Nákladem J. Otty v Praze 1898.  Schválena všeobecně pro české školy střední výnosem vys. c. k. ministerstva kultu a vyučování ze dne 5.listopadu 1897 č. 27957      </vt:lpstr>
      <vt:lpstr>                                 Logika pro střední školy (1978)        </vt:lpstr>
      <vt:lpstr>Kniha roku 2008 Cena nakladatelství Academia za původní vědeckou nebo populárně naučnou práci</vt:lpstr>
      <vt:lpstr>Idea, číslo,pravidlo (2011)</vt:lpstr>
      <vt:lpstr> Jazyk a změna </vt:lpstr>
      <vt:lpstr>Formální logika</vt:lpstr>
      <vt:lpstr>Historie logiky</vt:lpstr>
      <vt:lpstr>Snímek 30</vt:lpstr>
      <vt:lpstr>Snímek 31</vt:lpstr>
      <vt:lpstr>Snímek 32</vt:lpstr>
      <vt:lpstr>Snímek 33</vt:lpstr>
      <vt:lpstr>Platonova tělesa</vt:lpstr>
      <vt:lpstr>Snímek 35</vt:lpstr>
      <vt:lpstr>Platonova tělesa</vt:lpstr>
      <vt:lpstr>Logika v antice</vt:lpstr>
      <vt:lpstr>Snímek 38</vt:lpstr>
      <vt:lpstr>Snímek 39</vt:lpstr>
      <vt:lpstr>Základní formy Aristotelovy sylogistiky</vt:lpstr>
      <vt:lpstr>Základní formy Aristotelovy sylogistiky</vt:lpstr>
      <vt:lpstr>Snímek 42</vt:lpstr>
      <vt:lpstr>Snímek 43</vt:lpstr>
      <vt:lpstr>Snímek 44</vt:lpstr>
      <vt:lpstr>Scholastická logika</vt:lpstr>
      <vt:lpstr>Novověká logika</vt:lpstr>
      <vt:lpstr>Moderní logika</vt:lpstr>
      <vt:lpstr>Gottlob Frege (1848-1925) </vt:lpstr>
      <vt:lpstr>Gottlob Frege </vt:lpstr>
      <vt:lpstr>Snímek 50</vt:lpstr>
      <vt:lpstr>Snímek 51</vt:lpstr>
      <vt:lpstr>Snímek 52</vt:lpstr>
      <vt:lpstr>Snímek 53</vt:lpstr>
      <vt:lpstr>Snímek 54</vt:lpstr>
      <vt:lpstr>Snímek 55</vt:lpstr>
      <vt:lpstr>Snímek 56</vt:lpstr>
      <vt:lpstr>Snímek 57</vt:lpstr>
      <vt:lpstr>Snímek 58</vt:lpstr>
      <vt:lpstr>Snímek 59</vt:lpstr>
      <vt:lpstr>Snímek 60</vt:lpstr>
      <vt:lpstr>Veselá matematika</vt:lpstr>
      <vt:lpstr>Veselá matematika</vt:lpstr>
      <vt:lpstr>Snímek 63</vt:lpstr>
      <vt:lpstr>Snímek 64</vt:lpstr>
      <vt:lpstr>Snímek 65</vt:lpstr>
      <vt:lpstr>Snímek 66</vt:lpstr>
      <vt:lpstr>Úlohy</vt:lpstr>
      <vt:lpstr>Snímek 68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LOGIKA V UČIVU MATEMATIKY PřF UP Olomouc, 6. března 2012</dc:title>
  <dc:creator>Dag - Hrubý</dc:creator>
  <cp:lastModifiedBy>Dag</cp:lastModifiedBy>
  <cp:revision>353</cp:revision>
  <dcterms:created xsi:type="dcterms:W3CDTF">2012-02-09T16:22:32Z</dcterms:created>
  <dcterms:modified xsi:type="dcterms:W3CDTF">2016-02-03T19:13:38Z</dcterms:modified>
</cp:coreProperties>
</file>