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drawings/drawing1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4.xml" ContentType="application/vnd.openxmlformats-officedocument.drawingml.chartshapes+xml"/>
  <Override PartName="/ppt/charts/chart19.xml" ContentType="application/vnd.openxmlformats-officedocument.drawingml.chart+xml"/>
  <Override PartName="/ppt/drawings/drawing15.xml" ContentType="application/vnd.openxmlformats-officedocument.drawingml.chartshapes+xml"/>
  <Override PartName="/ppt/charts/chart20.xml" ContentType="application/vnd.openxmlformats-officedocument.drawingml.chart+xml"/>
  <Override PartName="/ppt/drawings/drawing16.xml" ContentType="application/vnd.openxmlformats-officedocument.drawingml.chartshapes+xml"/>
  <Override PartName="/ppt/charts/chart21.xml" ContentType="application/vnd.openxmlformats-officedocument.drawingml.chart+xml"/>
  <Override PartName="/ppt/drawings/drawing17.xml" ContentType="application/vnd.openxmlformats-officedocument.drawingml.chartshapes+xml"/>
  <Override PartName="/ppt/charts/chart22.xml" ContentType="application/vnd.openxmlformats-officedocument.drawingml.chart+xml"/>
  <Override PartName="/ppt/drawings/drawing18.xml" ContentType="application/vnd.openxmlformats-officedocument.drawingml.chartshapes+xml"/>
  <Override PartName="/ppt/charts/chart23.xml" ContentType="application/vnd.openxmlformats-officedocument.drawingml.chart+xml"/>
  <Override PartName="/ppt/drawings/drawing19.xml" ContentType="application/vnd.openxmlformats-officedocument.drawingml.chartshapes+xml"/>
  <Override PartName="/ppt/charts/chart24.xml" ContentType="application/vnd.openxmlformats-officedocument.drawingml.chart+xml"/>
  <Override PartName="/ppt/drawings/drawing20.xml" ContentType="application/vnd.openxmlformats-officedocument.drawingml.chartshapes+xml"/>
  <Override PartName="/ppt/charts/chart25.xml" ContentType="application/vnd.openxmlformats-officedocument.drawingml.chart+xml"/>
  <Override PartName="/ppt/drawings/drawing21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22.xml" ContentType="application/vnd.openxmlformats-officedocument.drawingml.chartshapes+xml"/>
  <Override PartName="/ppt/charts/chart28.xml" ContentType="application/vnd.openxmlformats-officedocument.drawingml.chart+xml"/>
  <Override PartName="/ppt/drawings/drawing23.xml" ContentType="application/vnd.openxmlformats-officedocument.drawingml.chartshapes+xml"/>
  <Override PartName="/ppt/charts/chart29.xml" ContentType="application/vnd.openxmlformats-officedocument.drawingml.chart+xml"/>
  <Override PartName="/ppt/drawings/drawing24.xml" ContentType="application/vnd.openxmlformats-officedocument.drawingml.chartshapes+xml"/>
  <Override PartName="/ppt/charts/chart30.xml" ContentType="application/vnd.openxmlformats-officedocument.drawingml.chart+xml"/>
  <Override PartName="/ppt/drawings/drawing25.xml" ContentType="application/vnd.openxmlformats-officedocument.drawingml.chartshapes+xml"/>
  <Override PartName="/ppt/charts/chart31.xml" ContentType="application/vnd.openxmlformats-officedocument.drawingml.chart+xml"/>
  <Override PartName="/ppt/drawings/drawing26.xml" ContentType="application/vnd.openxmlformats-officedocument.drawingml.chartshapes+xml"/>
  <Override PartName="/ppt/charts/chart32.xml" ContentType="application/vnd.openxmlformats-officedocument.drawingml.chart+xml"/>
  <Override PartName="/ppt/drawings/drawing27.xml" ContentType="application/vnd.openxmlformats-officedocument.drawingml.chartshapes+xml"/>
  <Override PartName="/ppt/charts/chart33.xml" ContentType="application/vnd.openxmlformats-officedocument.drawingml.chart+xml"/>
  <Override PartName="/ppt/drawings/drawing28.xml" ContentType="application/vnd.openxmlformats-officedocument.drawingml.chartshapes+xml"/>
  <Override PartName="/ppt/charts/chart34.xml" ContentType="application/vnd.openxmlformats-officedocument.drawingml.chart+xml"/>
  <Override PartName="/ppt/drawings/drawing29.xml" ContentType="application/vnd.openxmlformats-officedocument.drawingml.chartshapes+xml"/>
  <Override PartName="/ppt/charts/chart35.xml" ContentType="application/vnd.openxmlformats-officedocument.drawingml.chart+xml"/>
  <Override PartName="/ppt/drawings/drawing30.xml" ContentType="application/vnd.openxmlformats-officedocument.drawingml.chartshapes+xml"/>
  <Override PartName="/ppt/charts/chart36.xml" ContentType="application/vnd.openxmlformats-officedocument.drawingml.chart+xml"/>
  <Override PartName="/ppt/drawings/drawing31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32.xml" ContentType="application/vnd.openxmlformats-officedocument.drawingml.chartshapes+xml"/>
  <Override PartName="/ppt/charts/chart39.xml" ContentType="application/vnd.openxmlformats-officedocument.drawingml.chart+xml"/>
  <Override PartName="/ppt/drawings/drawing33.xml" ContentType="application/vnd.openxmlformats-officedocument.drawingml.chartshapes+xml"/>
  <Override PartName="/ppt/charts/chart40.xml" ContentType="application/vnd.openxmlformats-officedocument.drawingml.chart+xml"/>
  <Override PartName="/ppt/drawings/drawing34.xml" ContentType="application/vnd.openxmlformats-officedocument.drawingml.chartshapes+xml"/>
  <Override PartName="/ppt/charts/chart41.xml" ContentType="application/vnd.openxmlformats-officedocument.drawingml.chart+xml"/>
  <Override PartName="/ppt/drawings/drawing35.xml" ContentType="application/vnd.openxmlformats-officedocument.drawingml.chartshapes+xml"/>
  <Override PartName="/ppt/charts/chart42.xml" ContentType="application/vnd.openxmlformats-officedocument.drawingml.chart+xml"/>
  <Override PartName="/ppt/drawings/drawing36.xml" ContentType="application/vnd.openxmlformats-officedocument.drawingml.chartshapes+xml"/>
  <Override PartName="/ppt/charts/chart43.xml" ContentType="application/vnd.openxmlformats-officedocument.drawingml.chart+xml"/>
  <Override PartName="/ppt/drawings/drawing37.xml" ContentType="application/vnd.openxmlformats-officedocument.drawingml.chartshapes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38.xml" ContentType="application/vnd.openxmlformats-officedocument.drawingml.chartshapes+xml"/>
  <Override PartName="/ppt/charts/chart46.xml" ContentType="application/vnd.openxmlformats-officedocument.drawingml.chart+xml"/>
  <Override PartName="/ppt/drawings/drawing39.xml" ContentType="application/vnd.openxmlformats-officedocument.drawingml.chartshapes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drawings/drawing40.xml" ContentType="application/vnd.openxmlformats-officedocument.drawingml.chartshapes+xml"/>
  <Override PartName="/ppt/charts/chart49.xml" ContentType="application/vnd.openxmlformats-officedocument.drawingml.chart+xml"/>
  <Override PartName="/ppt/drawings/drawing41.xml" ContentType="application/vnd.openxmlformats-officedocument.drawingml.chartshapes+xml"/>
  <Override PartName="/ppt/charts/chart50.xml" ContentType="application/vnd.openxmlformats-officedocument.drawingml.chart+xml"/>
  <Override PartName="/ppt/drawings/drawing42.xml" ContentType="application/vnd.openxmlformats-officedocument.drawingml.chartshapes+xml"/>
  <Override PartName="/ppt/charts/chart51.xml" ContentType="application/vnd.openxmlformats-officedocument.drawingml.chart+xml"/>
  <Override PartName="/ppt/drawings/drawing43.xml" ContentType="application/vnd.openxmlformats-officedocument.drawingml.chartshapes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drawings/drawing44.xml" ContentType="application/vnd.openxmlformats-officedocument.drawingml.chartshapes+xml"/>
  <Override PartName="/ppt/charts/chart54.xml" ContentType="application/vnd.openxmlformats-officedocument.drawingml.chart+xml"/>
  <Override PartName="/ppt/drawings/drawing45.xml" ContentType="application/vnd.openxmlformats-officedocument.drawingml.chartshapes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drawings/drawing46.xml" ContentType="application/vnd.openxmlformats-officedocument.drawingml.chartshapes+xml"/>
  <Override PartName="/ppt/charts/chart57.xml" ContentType="application/vnd.openxmlformats-officedocument.drawingml.chart+xml"/>
  <Override PartName="/ppt/drawings/drawing47.xml" ContentType="application/vnd.openxmlformats-officedocument.drawingml.chartshapes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drawings/drawing48.xml" ContentType="application/vnd.openxmlformats-officedocument.drawingml.chartshapes+xml"/>
  <Override PartName="/ppt/charts/chart6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9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526" r:id="rId4"/>
    <p:sldId id="494" r:id="rId5"/>
    <p:sldId id="462" r:id="rId6"/>
    <p:sldId id="463" r:id="rId7"/>
    <p:sldId id="464" r:id="rId8"/>
    <p:sldId id="465" r:id="rId9"/>
    <p:sldId id="527" r:id="rId10"/>
    <p:sldId id="275" r:id="rId11"/>
    <p:sldId id="388" r:id="rId12"/>
    <p:sldId id="390" r:id="rId13"/>
    <p:sldId id="391" r:id="rId14"/>
    <p:sldId id="497" r:id="rId15"/>
    <p:sldId id="498" r:id="rId16"/>
    <p:sldId id="499" r:id="rId17"/>
    <p:sldId id="392" r:id="rId18"/>
    <p:sldId id="500" r:id="rId19"/>
    <p:sldId id="393" r:id="rId20"/>
    <p:sldId id="460" r:id="rId21"/>
    <p:sldId id="394" r:id="rId22"/>
    <p:sldId id="395" r:id="rId23"/>
    <p:sldId id="396" r:id="rId24"/>
    <p:sldId id="414" r:id="rId25"/>
    <p:sldId id="415" r:id="rId26"/>
    <p:sldId id="501" r:id="rId27"/>
    <p:sldId id="502" r:id="rId28"/>
    <p:sldId id="503" r:id="rId29"/>
    <p:sldId id="423" r:id="rId30"/>
    <p:sldId id="424" r:id="rId31"/>
    <p:sldId id="505" r:id="rId32"/>
    <p:sldId id="504" r:id="rId33"/>
    <p:sldId id="425" r:id="rId34"/>
    <p:sldId id="426" r:id="rId35"/>
    <p:sldId id="427" r:id="rId36"/>
    <p:sldId id="468" r:id="rId37"/>
    <p:sldId id="469" r:id="rId38"/>
    <p:sldId id="470" r:id="rId39"/>
    <p:sldId id="471" r:id="rId40"/>
    <p:sldId id="508" r:id="rId41"/>
    <p:sldId id="509" r:id="rId42"/>
    <p:sldId id="510" r:id="rId43"/>
    <p:sldId id="511" r:id="rId44"/>
    <p:sldId id="514" r:id="rId45"/>
    <p:sldId id="513" r:id="rId46"/>
    <p:sldId id="516" r:id="rId47"/>
    <p:sldId id="515" r:id="rId48"/>
    <p:sldId id="518" r:id="rId49"/>
    <p:sldId id="517" r:id="rId50"/>
    <p:sldId id="519" r:id="rId51"/>
    <p:sldId id="472" r:id="rId52"/>
    <p:sldId id="521" r:id="rId53"/>
    <p:sldId id="520" r:id="rId54"/>
    <p:sldId id="523" r:id="rId55"/>
    <p:sldId id="522" r:id="rId56"/>
    <p:sldId id="525" r:id="rId57"/>
    <p:sldId id="524" r:id="rId58"/>
    <p:sldId id="473" r:id="rId59"/>
    <p:sldId id="474" r:id="rId60"/>
    <p:sldId id="506" r:id="rId61"/>
    <p:sldId id="477" r:id="rId62"/>
    <p:sldId id="475" r:id="rId63"/>
    <p:sldId id="476" r:id="rId64"/>
    <p:sldId id="478" r:id="rId65"/>
    <p:sldId id="479" r:id="rId66"/>
    <p:sldId id="480" r:id="rId67"/>
    <p:sldId id="529" r:id="rId68"/>
    <p:sldId id="481" r:id="rId69"/>
    <p:sldId id="530" r:id="rId70"/>
    <p:sldId id="482" r:id="rId71"/>
    <p:sldId id="483" r:id="rId72"/>
    <p:sldId id="484" r:id="rId73"/>
    <p:sldId id="485" r:id="rId74"/>
    <p:sldId id="486" r:id="rId75"/>
    <p:sldId id="487" r:id="rId76"/>
    <p:sldId id="488" r:id="rId77"/>
    <p:sldId id="489" r:id="rId78"/>
    <p:sldId id="490" r:id="rId79"/>
    <p:sldId id="492" r:id="rId80"/>
    <p:sldId id="346" r:id="rId81"/>
    <p:sldId id="528" r:id="rId8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artina\STA1\MATERIALY\korel_obrazk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Martina\STA1\MATERIALY\korel_obrazky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Martina\STA1\MATERIALY\korel_obrazky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Martina\STA1\MATERIALY\korel_obrazky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Martina\STA1\MATERIALY\korel_obrazky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Martina\STA1\MATERIALY\korel_obrazky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Martina\STA1\MATERIALY\korel_obrazky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Martina\STA1\MATERIALY\korel_obrazky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Martina\STA1\MATERIALY\korel_obrazk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Martina\STA1\MATERIALY\korel_obrazky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Martina\STA1\MATERIALY\korel_obrazky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Martina\STA1\MATERIALY\korel_obrazky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Martina\STA1\MATERIALY\korel_obrazky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Martina\STA1\MATERIALY\korel_obrazky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Martina\STA1\MATERIALY\korel_obrazky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Martina\STA1\MATERIALY\korel_obrazky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C:\Martina\STA1\MATERIALY\korel_obrazky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C:\Martina\STA1\MATERIALY\korel_obrazk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artina\STA1\MATERIALY\korel_obrazky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C:\Martina\STA1\MATERIALY\korel_obrazky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file:///C:\Martina\STA1\MATERIALY\korel_obrazky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C:\Martina\STA1\MATERIALY\korel_obrazky.xlsx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file:///C:\Martina\STA1\MATERIALY\korel_obrazky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file:///C:\Martina\STA1\MATERIALY\korel_obrazky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file:///C:\Martina\STA1\MATERIALY\korel_obrazky.xlsx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oleObject" Target="file:///C:\Martina\STA1\MATERIALY\korel_obrazky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oleObject" Target="file:///C:\Martina\STA1\MATERIALY\korel_obrazky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oleObject" Target="file:///C:\Martina\STA1\MATERIALY\korel_obrazk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Martina\STA1\MATERIALY\korel_obrazky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oleObject" Target="file:///C:\Martina\STA1\MATERIALY\korel_obrazky.xlsx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oleObject" Target="file:///C:\Martina\STA1\MATERIALY\korel_obrazky.xlsx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oleObject" Target="file:///C:\Martina\STA1\MATERIALY\korel_obrazky.xlsx" TargetMode="Externa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oleObject" Target="file:///C:\Martina\STA1\MATERIALY\korel_obrazky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oleObject" Target="file:///C:\Martina\STA1\MATERIALY\korel_obrazky.xlsx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oleObject" Target="file:///C:\Martina\STA1\MATERIALY\korel_obrazky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oleObject" Target="file:///C:\Martina\STA1\MATERIALY\korel_obrazky.xlsx" TargetMode="Externa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oleObject" Target="file:///C:\Martina\STA1\MATERIALY\korel_obrazk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oleObject" Target="file:///C:\Martina\STA1\MATERIALY\korel_obrazky.xlsx" TargetMode="Externa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oleObject" Target="file:///C:\Martina\STA1\MATERIALY\korel_obrazky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oleObject" Target="file:///C:\Martina\STA1\MATERIALY\korel_obrazky.xlsx" TargetMode="Externa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oleObject" Target="file:///C:\Martina\STA1\MATERIALY\korel_obrazky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6.xml"/><Relationship Id="rId1" Type="http://schemas.openxmlformats.org/officeDocument/2006/relationships/oleObject" Target="file:///C:\Martina\STA1\MATERIALY\korel_obrazky.xlsx" TargetMode="Externa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7.xml"/><Relationship Id="rId1" Type="http://schemas.openxmlformats.org/officeDocument/2006/relationships/oleObject" Target="file:///C:\Martina\STA1\MATERIALY\korel_obrazky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MATERIALY\korel_obrazky.xlsx" TargetMode="Externa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8.xml"/><Relationship Id="rId1" Type="http://schemas.openxmlformats.org/officeDocument/2006/relationships/oleObject" Target="file:///C:\Martina\STA1\MATERIALY\korel_obrazk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Martina\STA1\MATERIALY\korel_obrazky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ropbox\skomam_201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Martina\STA1\MATERIALY\korel_obrazky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Martina\STA1\MATERIALY\korel_obrazky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Martina\STA1\MATERIALY\korel_obrazk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05808"/>
        <c:axId val="3582432"/>
      </c:scatterChart>
      <c:valAx>
        <c:axId val="6870580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82432"/>
        <c:crosses val="autoZero"/>
        <c:crossBetween val="midCat"/>
      </c:valAx>
      <c:valAx>
        <c:axId val="35824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7058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065816"/>
        <c:axId val="215066208"/>
      </c:scatterChart>
      <c:valAx>
        <c:axId val="21506581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066208"/>
        <c:crosses val="autoZero"/>
        <c:crossBetween val="midCat"/>
      </c:valAx>
      <c:valAx>
        <c:axId val="21506620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0658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066992"/>
        <c:axId val="215067384"/>
      </c:scatterChart>
      <c:valAx>
        <c:axId val="21506699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067384"/>
        <c:crosses val="autoZero"/>
        <c:crossBetween val="midCat"/>
      </c:valAx>
      <c:valAx>
        <c:axId val="21506738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0669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230056"/>
        <c:axId val="215230448"/>
      </c:scatterChart>
      <c:valAx>
        <c:axId val="21523005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230448"/>
        <c:crosses val="autoZero"/>
        <c:crossBetween val="midCat"/>
      </c:valAx>
      <c:valAx>
        <c:axId val="2152304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2300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231232"/>
        <c:axId val="215231624"/>
      </c:scatterChart>
      <c:valAx>
        <c:axId val="21523123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231624"/>
        <c:crosses val="autoZero"/>
        <c:crossBetween val="midCat"/>
      </c:valAx>
      <c:valAx>
        <c:axId val="2152316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231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232408"/>
        <c:axId val="215232800"/>
      </c:scatterChart>
      <c:valAx>
        <c:axId val="21523240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232800"/>
        <c:crosses val="autoZero"/>
        <c:crossBetween val="midCat"/>
      </c:valAx>
      <c:valAx>
        <c:axId val="2152328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232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233584"/>
        <c:axId val="215460160"/>
      </c:scatterChart>
      <c:valAx>
        <c:axId val="21523358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460160"/>
        <c:crosses val="autoZero"/>
        <c:crossBetween val="midCat"/>
      </c:valAx>
      <c:valAx>
        <c:axId val="21546016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233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460944"/>
        <c:axId val="215461336"/>
      </c:scatterChart>
      <c:valAx>
        <c:axId val="21546094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461336"/>
        <c:crosses val="autoZero"/>
        <c:crossBetween val="midCat"/>
      </c:valAx>
      <c:valAx>
        <c:axId val="21546133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460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462120"/>
        <c:axId val="215462512"/>
      </c:scatterChart>
      <c:valAx>
        <c:axId val="21546212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462512"/>
        <c:crosses val="autoZero"/>
        <c:crossBetween val="midCat"/>
      </c:valAx>
      <c:valAx>
        <c:axId val="2154625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4621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463296"/>
        <c:axId val="215463688"/>
      </c:scatterChart>
      <c:valAx>
        <c:axId val="21546329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463688"/>
        <c:crosses val="autoZero"/>
        <c:crossBetween val="midCat"/>
      </c:valAx>
      <c:valAx>
        <c:axId val="21546368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4632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596800"/>
        <c:axId val="215597192"/>
      </c:scatterChart>
      <c:valAx>
        <c:axId val="21559680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597192"/>
        <c:crosses val="autoZero"/>
        <c:crossBetween val="midCat"/>
      </c:valAx>
      <c:valAx>
        <c:axId val="2155971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5968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958544"/>
        <c:axId val="154169968"/>
      </c:scatterChart>
      <c:valAx>
        <c:axId val="15395854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169968"/>
        <c:crosses val="autoZero"/>
        <c:crossBetween val="midCat"/>
      </c:valAx>
      <c:valAx>
        <c:axId val="1541699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9585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597976"/>
        <c:axId val="215598368"/>
      </c:scatterChart>
      <c:valAx>
        <c:axId val="21559797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598368"/>
        <c:crosses val="autoZero"/>
        <c:crossBetween val="midCat"/>
      </c:valAx>
      <c:valAx>
        <c:axId val="2155983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5979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599152"/>
        <c:axId val="215599544"/>
      </c:scatterChart>
      <c:valAx>
        <c:axId val="21559915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599544"/>
        <c:crosses val="autoZero"/>
        <c:crossBetween val="midCat"/>
      </c:valAx>
      <c:valAx>
        <c:axId val="2155995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5991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824728"/>
        <c:axId val="215825120"/>
      </c:scatterChart>
      <c:valAx>
        <c:axId val="21582472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825120"/>
        <c:crosses val="autoZero"/>
        <c:crossBetween val="midCat"/>
      </c:valAx>
      <c:valAx>
        <c:axId val="2158251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824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825904"/>
        <c:axId val="215826296"/>
      </c:scatterChart>
      <c:valAx>
        <c:axId val="21582590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826296"/>
        <c:crosses val="autoZero"/>
        <c:crossBetween val="midCat"/>
      </c:valAx>
      <c:valAx>
        <c:axId val="2158262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8259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827080"/>
        <c:axId val="215827472"/>
      </c:scatterChart>
      <c:valAx>
        <c:axId val="21582708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827472"/>
        <c:crosses val="autoZero"/>
        <c:crossBetween val="midCat"/>
      </c:valAx>
      <c:valAx>
        <c:axId val="2158274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827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828256"/>
        <c:axId val="215932152"/>
      </c:scatterChart>
      <c:valAx>
        <c:axId val="21582825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932152"/>
        <c:crosses val="autoZero"/>
        <c:crossBetween val="midCat"/>
      </c:valAx>
      <c:valAx>
        <c:axId val="2159321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8282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List2!$E$2:$E$21</c:f>
              <c:numCache>
                <c:formatCode>General</c:formatCode>
                <c:ptCount val="20"/>
                <c:pt idx="0">
                  <c:v>16.47118</c:v>
                </c:pt>
                <c:pt idx="1">
                  <c:v>16.152609999999999</c:v>
                </c:pt>
                <c:pt idx="2">
                  <c:v>14.06948</c:v>
                </c:pt>
                <c:pt idx="3">
                  <c:v>18.584710000000001</c:v>
                </c:pt>
                <c:pt idx="4">
                  <c:v>17.00685</c:v>
                </c:pt>
                <c:pt idx="5">
                  <c:v>20</c:v>
                </c:pt>
                <c:pt idx="6">
                  <c:v>7.5787699999999996</c:v>
                </c:pt>
                <c:pt idx="7">
                  <c:v>13.144080000000001</c:v>
                </c:pt>
                <c:pt idx="8">
                  <c:v>11.741446</c:v>
                </c:pt>
                <c:pt idx="9">
                  <c:v>9.3357299999999999</c:v>
                </c:pt>
                <c:pt idx="10">
                  <c:v>9.6632119999999997</c:v>
                </c:pt>
                <c:pt idx="11">
                  <c:v>9.5265199999999997</c:v>
                </c:pt>
                <c:pt idx="12">
                  <c:v>5.8972800000000003</c:v>
                </c:pt>
                <c:pt idx="13">
                  <c:v>11.29594</c:v>
                </c:pt>
                <c:pt idx="14">
                  <c:v>10.95922</c:v>
                </c:pt>
                <c:pt idx="15">
                  <c:v>4</c:v>
                </c:pt>
                <c:pt idx="16">
                  <c:v>7.8563299999999998</c:v>
                </c:pt>
                <c:pt idx="17">
                  <c:v>2.659208</c:v>
                </c:pt>
                <c:pt idx="18">
                  <c:v>1.100843</c:v>
                </c:pt>
                <c:pt idx="19">
                  <c:v>1.5577700000000001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932936"/>
        <c:axId val="215933328"/>
      </c:scatterChart>
      <c:valAx>
        <c:axId val="21593293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933328"/>
        <c:crosses val="autoZero"/>
        <c:crossBetween val="midCat"/>
      </c:valAx>
      <c:valAx>
        <c:axId val="2159333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9329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934112"/>
        <c:axId val="215934504"/>
      </c:scatterChart>
      <c:valAx>
        <c:axId val="21593411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934504"/>
        <c:crosses val="autoZero"/>
        <c:crossBetween val="midCat"/>
      </c:valAx>
      <c:valAx>
        <c:axId val="2159345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9341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935288"/>
        <c:axId val="215935680"/>
      </c:scatterChart>
      <c:valAx>
        <c:axId val="21593528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935680"/>
        <c:crosses val="autoZero"/>
        <c:crossBetween val="midCat"/>
      </c:valAx>
      <c:valAx>
        <c:axId val="2159356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9352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835256"/>
        <c:axId val="214835648"/>
      </c:scatterChart>
      <c:valAx>
        <c:axId val="21483525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835648"/>
        <c:crosses val="autoZero"/>
        <c:crossBetween val="midCat"/>
      </c:valAx>
      <c:valAx>
        <c:axId val="2148356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8352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440320"/>
        <c:axId val="3206280"/>
      </c:scatterChart>
      <c:valAx>
        <c:axId val="15644032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06280"/>
        <c:crosses val="autoZero"/>
        <c:crossBetween val="midCat"/>
      </c:valAx>
      <c:valAx>
        <c:axId val="32062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64403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836432"/>
        <c:axId val="214836824"/>
      </c:scatterChart>
      <c:valAx>
        <c:axId val="21483643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836824"/>
        <c:crosses val="autoZero"/>
        <c:crossBetween val="midCat"/>
      </c:valAx>
      <c:valAx>
        <c:axId val="2148368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8364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List2!$E$2:$E$21</c:f>
              <c:numCache>
                <c:formatCode>General</c:formatCode>
                <c:ptCount val="20"/>
                <c:pt idx="0">
                  <c:v>16.47118</c:v>
                </c:pt>
                <c:pt idx="1">
                  <c:v>16.152609999999999</c:v>
                </c:pt>
                <c:pt idx="2">
                  <c:v>14.06948</c:v>
                </c:pt>
                <c:pt idx="3">
                  <c:v>18.584710000000001</c:v>
                </c:pt>
                <c:pt idx="4">
                  <c:v>17.00685</c:v>
                </c:pt>
                <c:pt idx="5">
                  <c:v>20</c:v>
                </c:pt>
                <c:pt idx="6">
                  <c:v>7.5787699999999996</c:v>
                </c:pt>
                <c:pt idx="7">
                  <c:v>13.144080000000001</c:v>
                </c:pt>
                <c:pt idx="8">
                  <c:v>11.741446</c:v>
                </c:pt>
                <c:pt idx="9">
                  <c:v>9.3357299999999999</c:v>
                </c:pt>
                <c:pt idx="10">
                  <c:v>9.6632119999999997</c:v>
                </c:pt>
                <c:pt idx="11">
                  <c:v>9.5265199999999997</c:v>
                </c:pt>
                <c:pt idx="12">
                  <c:v>5.8972800000000003</c:v>
                </c:pt>
                <c:pt idx="13">
                  <c:v>11.29594</c:v>
                </c:pt>
                <c:pt idx="14">
                  <c:v>10.95922</c:v>
                </c:pt>
                <c:pt idx="15">
                  <c:v>4</c:v>
                </c:pt>
                <c:pt idx="16">
                  <c:v>7.8563299999999998</c:v>
                </c:pt>
                <c:pt idx="17">
                  <c:v>2.659208</c:v>
                </c:pt>
                <c:pt idx="18">
                  <c:v>1.100843</c:v>
                </c:pt>
                <c:pt idx="19">
                  <c:v>1.5577700000000001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837608"/>
        <c:axId val="214838000"/>
      </c:scatterChart>
      <c:valAx>
        <c:axId val="21483760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838000"/>
        <c:crosses val="autoZero"/>
        <c:crossBetween val="midCat"/>
      </c:valAx>
      <c:valAx>
        <c:axId val="2148380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8376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080528"/>
        <c:axId val="216080920"/>
      </c:scatterChart>
      <c:valAx>
        <c:axId val="21608052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080920"/>
        <c:crosses val="autoZero"/>
        <c:crossBetween val="midCat"/>
      </c:valAx>
      <c:valAx>
        <c:axId val="2160809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0805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081704"/>
        <c:axId val="216082096"/>
      </c:scatterChart>
      <c:valAx>
        <c:axId val="21608170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082096"/>
        <c:crosses val="autoZero"/>
        <c:crossBetween val="midCat"/>
      </c:valAx>
      <c:valAx>
        <c:axId val="2160820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0817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082880"/>
        <c:axId val="216083272"/>
      </c:scatterChart>
      <c:valAx>
        <c:axId val="21608288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083272"/>
        <c:crosses val="autoZero"/>
        <c:crossBetween val="midCat"/>
      </c:valAx>
      <c:valAx>
        <c:axId val="2160832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0828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084056"/>
        <c:axId val="216569944"/>
      </c:scatterChart>
      <c:valAx>
        <c:axId val="21608405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569944"/>
        <c:crosses val="autoZero"/>
        <c:crossBetween val="midCat"/>
      </c:valAx>
      <c:valAx>
        <c:axId val="2165699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0840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List2!$E$2:$E$21</c:f>
              <c:numCache>
                <c:formatCode>General</c:formatCode>
                <c:ptCount val="20"/>
                <c:pt idx="0">
                  <c:v>16.47118</c:v>
                </c:pt>
                <c:pt idx="1">
                  <c:v>16.152609999999999</c:v>
                </c:pt>
                <c:pt idx="2">
                  <c:v>14.06948</c:v>
                </c:pt>
                <c:pt idx="3">
                  <c:v>18.584710000000001</c:v>
                </c:pt>
                <c:pt idx="4">
                  <c:v>17.00685</c:v>
                </c:pt>
                <c:pt idx="5">
                  <c:v>20</c:v>
                </c:pt>
                <c:pt idx="6">
                  <c:v>7.5787699999999996</c:v>
                </c:pt>
                <c:pt idx="7">
                  <c:v>13.144080000000001</c:v>
                </c:pt>
                <c:pt idx="8">
                  <c:v>11.741446</c:v>
                </c:pt>
                <c:pt idx="9">
                  <c:v>9.3357299999999999</c:v>
                </c:pt>
                <c:pt idx="10">
                  <c:v>9.6632119999999997</c:v>
                </c:pt>
                <c:pt idx="11">
                  <c:v>9.5265199999999997</c:v>
                </c:pt>
                <c:pt idx="12">
                  <c:v>5.8972800000000003</c:v>
                </c:pt>
                <c:pt idx="13">
                  <c:v>11.29594</c:v>
                </c:pt>
                <c:pt idx="14">
                  <c:v>10.95922</c:v>
                </c:pt>
                <c:pt idx="15">
                  <c:v>4</c:v>
                </c:pt>
                <c:pt idx="16">
                  <c:v>7.8563299999999998</c:v>
                </c:pt>
                <c:pt idx="17">
                  <c:v>2.659208</c:v>
                </c:pt>
                <c:pt idx="18">
                  <c:v>1.100843</c:v>
                </c:pt>
                <c:pt idx="19">
                  <c:v>1.5577700000000001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570728"/>
        <c:axId val="216571120"/>
      </c:scatterChart>
      <c:valAx>
        <c:axId val="21657072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571120"/>
        <c:crosses val="autoZero"/>
        <c:crossBetween val="midCat"/>
      </c:valAx>
      <c:valAx>
        <c:axId val="2165711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570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List2!$J$2:$J$21</c:f>
              <c:numCache>
                <c:formatCode>General</c:formatCode>
                <c:ptCount val="20"/>
                <c:pt idx="0">
                  <c:v>66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571904"/>
        <c:axId val="216572296"/>
      </c:scatterChart>
      <c:valAx>
        <c:axId val="21657190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572296"/>
        <c:crosses val="autoZero"/>
        <c:crossBetween val="midCat"/>
      </c:valAx>
      <c:valAx>
        <c:axId val="2165722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5719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573080"/>
        <c:axId val="216573472"/>
      </c:scatterChart>
      <c:valAx>
        <c:axId val="21657308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573472"/>
        <c:crosses val="autoZero"/>
        <c:crossBetween val="midCat"/>
      </c:valAx>
      <c:valAx>
        <c:axId val="2165734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573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696352"/>
        <c:axId val="216696744"/>
      </c:scatterChart>
      <c:valAx>
        <c:axId val="21669635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696744"/>
        <c:crosses val="autoZero"/>
        <c:crossBetween val="midCat"/>
      </c:valAx>
      <c:valAx>
        <c:axId val="2166967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6963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17840"/>
        <c:axId val="155604312"/>
      </c:scatterChart>
      <c:valAx>
        <c:axId val="21451784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604312"/>
        <c:crosses val="autoZero"/>
        <c:crossBetween val="midCat"/>
      </c:valAx>
      <c:valAx>
        <c:axId val="1556043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5178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List2!$I$2:$I$21</c:f>
              <c:numCache>
                <c:formatCode>General</c:formatCode>
                <c:ptCount val="20"/>
                <c:pt idx="0">
                  <c:v>6.4711800000000004</c:v>
                </c:pt>
                <c:pt idx="1">
                  <c:v>7.1526100000000001</c:v>
                </c:pt>
                <c:pt idx="2">
                  <c:v>6.0694800000000004</c:v>
                </c:pt>
                <c:pt idx="3">
                  <c:v>11.584709999999999</c:v>
                </c:pt>
                <c:pt idx="4">
                  <c:v>11.00685</c:v>
                </c:pt>
                <c:pt idx="5">
                  <c:v>20.734200000000001</c:v>
                </c:pt>
                <c:pt idx="6">
                  <c:v>3.5787699999999996</c:v>
                </c:pt>
                <c:pt idx="7">
                  <c:v>10.144080000000001</c:v>
                </c:pt>
                <c:pt idx="8">
                  <c:v>9.7414459999999998</c:v>
                </c:pt>
                <c:pt idx="9">
                  <c:v>8.3357299999999999</c:v>
                </c:pt>
                <c:pt idx="10">
                  <c:v>9.6632119999999997</c:v>
                </c:pt>
                <c:pt idx="11">
                  <c:v>10.52652</c:v>
                </c:pt>
                <c:pt idx="12">
                  <c:v>7.8972800000000003</c:v>
                </c:pt>
                <c:pt idx="13">
                  <c:v>14.29594</c:v>
                </c:pt>
                <c:pt idx="14">
                  <c:v>14.95922</c:v>
                </c:pt>
                <c:pt idx="15">
                  <c:v>0.70330000000000048</c:v>
                </c:pt>
                <c:pt idx="16">
                  <c:v>13.85633</c:v>
                </c:pt>
                <c:pt idx="17">
                  <c:v>9.6592079999999996</c:v>
                </c:pt>
                <c:pt idx="18">
                  <c:v>9.1008429999999993</c:v>
                </c:pt>
                <c:pt idx="19">
                  <c:v>10.55777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697528"/>
        <c:axId val="216697920"/>
      </c:scatterChart>
      <c:valAx>
        <c:axId val="21669752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697920"/>
        <c:crosses val="autoZero"/>
        <c:crossBetween val="midCat"/>
      </c:valAx>
      <c:valAx>
        <c:axId val="2166979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6975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List2!$D$2:$D$21</c:f>
              <c:numCache>
                <c:formatCode>General</c:formatCode>
                <c:ptCount val="20"/>
                <c:pt idx="0">
                  <c:v>0.3</c:v>
                </c:pt>
                <c:pt idx="1">
                  <c:v>1.1526099999999999</c:v>
                </c:pt>
                <c:pt idx="2">
                  <c:v>1.06948</c:v>
                </c:pt>
                <c:pt idx="3">
                  <c:v>7.5847099999999994</c:v>
                </c:pt>
                <c:pt idx="4">
                  <c:v>8.00685</c:v>
                </c:pt>
                <c:pt idx="5">
                  <c:v>12</c:v>
                </c:pt>
                <c:pt idx="6">
                  <c:v>2.5787699999999996</c:v>
                </c:pt>
                <c:pt idx="7">
                  <c:v>10.144080000000001</c:v>
                </c:pt>
                <c:pt idx="8">
                  <c:v>10.741446</c:v>
                </c:pt>
                <c:pt idx="9">
                  <c:v>10.33573</c:v>
                </c:pt>
                <c:pt idx="10">
                  <c:v>12.663212</c:v>
                </c:pt>
                <c:pt idx="11">
                  <c:v>14.52652</c:v>
                </c:pt>
                <c:pt idx="12">
                  <c:v>12.89728</c:v>
                </c:pt>
                <c:pt idx="13">
                  <c:v>20.295940000000002</c:v>
                </c:pt>
                <c:pt idx="14">
                  <c:v>21.959220000000002</c:v>
                </c:pt>
                <c:pt idx="15">
                  <c:v>8.7033000000000005</c:v>
                </c:pt>
                <c:pt idx="16">
                  <c:v>22.85633</c:v>
                </c:pt>
                <c:pt idx="17">
                  <c:v>19.659208</c:v>
                </c:pt>
                <c:pt idx="18">
                  <c:v>20.100843000000001</c:v>
                </c:pt>
                <c:pt idx="19">
                  <c:v>22.557770000000001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698704"/>
        <c:axId val="216699096"/>
      </c:scatterChart>
      <c:valAx>
        <c:axId val="21669870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699096"/>
        <c:crosses val="autoZero"/>
        <c:crossBetween val="midCat"/>
      </c:valAx>
      <c:valAx>
        <c:axId val="2166990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6987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List2!$E$2:$E$21</c:f>
              <c:numCache>
                <c:formatCode>General</c:formatCode>
                <c:ptCount val="20"/>
                <c:pt idx="0">
                  <c:v>16.47118</c:v>
                </c:pt>
                <c:pt idx="1">
                  <c:v>16.152609999999999</c:v>
                </c:pt>
                <c:pt idx="2">
                  <c:v>14.06948</c:v>
                </c:pt>
                <c:pt idx="3">
                  <c:v>18.584710000000001</c:v>
                </c:pt>
                <c:pt idx="4">
                  <c:v>17.00685</c:v>
                </c:pt>
                <c:pt idx="5">
                  <c:v>20</c:v>
                </c:pt>
                <c:pt idx="6">
                  <c:v>7.5787699999999996</c:v>
                </c:pt>
                <c:pt idx="7">
                  <c:v>13.144080000000001</c:v>
                </c:pt>
                <c:pt idx="8">
                  <c:v>11.741446</c:v>
                </c:pt>
                <c:pt idx="9">
                  <c:v>9.3357299999999999</c:v>
                </c:pt>
                <c:pt idx="10">
                  <c:v>9.6632119999999997</c:v>
                </c:pt>
                <c:pt idx="11">
                  <c:v>9.5265199999999997</c:v>
                </c:pt>
                <c:pt idx="12">
                  <c:v>5.8972800000000003</c:v>
                </c:pt>
                <c:pt idx="13">
                  <c:v>11.29594</c:v>
                </c:pt>
                <c:pt idx="14">
                  <c:v>10.95922</c:v>
                </c:pt>
                <c:pt idx="15">
                  <c:v>4</c:v>
                </c:pt>
                <c:pt idx="16">
                  <c:v>7.8563299999999998</c:v>
                </c:pt>
                <c:pt idx="17">
                  <c:v>2.659208</c:v>
                </c:pt>
                <c:pt idx="18">
                  <c:v>1.100843</c:v>
                </c:pt>
                <c:pt idx="19">
                  <c:v>1.5577700000000001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838264"/>
        <c:axId val="216838656"/>
      </c:scatterChart>
      <c:valAx>
        <c:axId val="21683826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838656"/>
        <c:crosses val="autoZero"/>
        <c:crossBetween val="midCat"/>
      </c:valAx>
      <c:valAx>
        <c:axId val="2168386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8382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List2!$J$2:$J$21</c:f>
              <c:numCache>
                <c:formatCode>General</c:formatCode>
                <c:ptCount val="20"/>
                <c:pt idx="0">
                  <c:v>66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839440"/>
        <c:axId val="216839832"/>
      </c:scatterChart>
      <c:valAx>
        <c:axId val="21683944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839832"/>
        <c:crosses val="autoZero"/>
        <c:crossBetween val="midCat"/>
      </c:valAx>
      <c:valAx>
        <c:axId val="2168398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8394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840616"/>
        <c:axId val="216841008"/>
      </c:scatterChart>
      <c:valAx>
        <c:axId val="21684061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841008"/>
        <c:crosses val="autoZero"/>
        <c:crossBetween val="midCat"/>
      </c:valAx>
      <c:valAx>
        <c:axId val="21684100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8406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841792"/>
        <c:axId val="216260752"/>
      </c:scatterChart>
      <c:valAx>
        <c:axId val="21684179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260752"/>
        <c:crosses val="autoZero"/>
        <c:crossBetween val="midCat"/>
      </c:valAx>
      <c:valAx>
        <c:axId val="2162607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8417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261536"/>
        <c:axId val="216261928"/>
      </c:scatterChart>
      <c:valAx>
        <c:axId val="21626153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261928"/>
        <c:crosses val="autoZero"/>
        <c:crossBetween val="midCat"/>
      </c:valAx>
      <c:valAx>
        <c:axId val="2162619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2615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List2!$H$2:$H$20</c:f>
              <c:numCache>
                <c:formatCode>General</c:formatCode>
                <c:ptCount val="19"/>
                <c:pt idx="0">
                  <c:v>81</c:v>
                </c:pt>
                <c:pt idx="1">
                  <c:v>64</c:v>
                </c:pt>
                <c:pt idx="2">
                  <c:v>49</c:v>
                </c:pt>
                <c:pt idx="3">
                  <c:v>36</c:v>
                </c:pt>
                <c:pt idx="4">
                  <c:v>25</c:v>
                </c:pt>
                <c:pt idx="5">
                  <c:v>16</c:v>
                </c:pt>
                <c:pt idx="6">
                  <c:v>9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9</c:v>
                </c:pt>
                <c:pt idx="13">
                  <c:v>16</c:v>
                </c:pt>
                <c:pt idx="14">
                  <c:v>25</c:v>
                </c:pt>
                <c:pt idx="15">
                  <c:v>36</c:v>
                </c:pt>
                <c:pt idx="16">
                  <c:v>49</c:v>
                </c:pt>
                <c:pt idx="17">
                  <c:v>64</c:v>
                </c:pt>
                <c:pt idx="18">
                  <c:v>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262712"/>
        <c:axId val="216263104"/>
      </c:scatterChart>
      <c:valAx>
        <c:axId val="21626271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263104"/>
        <c:crosses val="autoZero"/>
        <c:crossBetween val="midCat"/>
      </c:valAx>
      <c:valAx>
        <c:axId val="2162631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2627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263888"/>
        <c:axId val="216264280"/>
      </c:scatterChart>
      <c:valAx>
        <c:axId val="21626388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264280"/>
        <c:crosses val="autoZero"/>
        <c:crossBetween val="midCat"/>
      </c:valAx>
      <c:valAx>
        <c:axId val="2162642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62638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List2!$H$2:$H$20</c:f>
              <c:numCache>
                <c:formatCode>General</c:formatCode>
                <c:ptCount val="19"/>
                <c:pt idx="0">
                  <c:v>81</c:v>
                </c:pt>
                <c:pt idx="1">
                  <c:v>64</c:v>
                </c:pt>
                <c:pt idx="2">
                  <c:v>49</c:v>
                </c:pt>
                <c:pt idx="3">
                  <c:v>36</c:v>
                </c:pt>
                <c:pt idx="4">
                  <c:v>25</c:v>
                </c:pt>
                <c:pt idx="5">
                  <c:v>16</c:v>
                </c:pt>
                <c:pt idx="6">
                  <c:v>9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9</c:v>
                </c:pt>
                <c:pt idx="13">
                  <c:v>16</c:v>
                </c:pt>
                <c:pt idx="14">
                  <c:v>25</c:v>
                </c:pt>
                <c:pt idx="15">
                  <c:v>36</c:v>
                </c:pt>
                <c:pt idx="16">
                  <c:v>49</c:v>
                </c:pt>
                <c:pt idx="17">
                  <c:v>64</c:v>
                </c:pt>
                <c:pt idx="18">
                  <c:v>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355688"/>
        <c:axId val="217356080"/>
      </c:scatterChart>
      <c:valAx>
        <c:axId val="21735568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356080"/>
        <c:crosses val="autoZero"/>
        <c:crossBetween val="midCat"/>
      </c:valAx>
      <c:valAx>
        <c:axId val="2173560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3556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482944"/>
        <c:axId val="157520968"/>
      </c:scatterChart>
      <c:valAx>
        <c:axId val="15348294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7520968"/>
        <c:crosses val="autoZero"/>
        <c:crossBetween val="midCat"/>
      </c:valAx>
      <c:valAx>
        <c:axId val="1575209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482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356864"/>
        <c:axId val="217357256"/>
      </c:scatterChart>
      <c:valAx>
        <c:axId val="21735686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357256"/>
        <c:crosses val="autoZero"/>
        <c:crossBetween val="midCat"/>
      </c:valAx>
      <c:valAx>
        <c:axId val="2173572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3568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List2!$H$2:$H$20</c:f>
              <c:numCache>
                <c:formatCode>General</c:formatCode>
                <c:ptCount val="19"/>
                <c:pt idx="0">
                  <c:v>81</c:v>
                </c:pt>
                <c:pt idx="1">
                  <c:v>64</c:v>
                </c:pt>
                <c:pt idx="2">
                  <c:v>49</c:v>
                </c:pt>
                <c:pt idx="3">
                  <c:v>36</c:v>
                </c:pt>
                <c:pt idx="4">
                  <c:v>25</c:v>
                </c:pt>
                <c:pt idx="5">
                  <c:v>16</c:v>
                </c:pt>
                <c:pt idx="6">
                  <c:v>9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9</c:v>
                </c:pt>
                <c:pt idx="13">
                  <c:v>16</c:v>
                </c:pt>
                <c:pt idx="14">
                  <c:v>25</c:v>
                </c:pt>
                <c:pt idx="15">
                  <c:v>36</c:v>
                </c:pt>
                <c:pt idx="16">
                  <c:v>49</c:v>
                </c:pt>
                <c:pt idx="17">
                  <c:v>64</c:v>
                </c:pt>
                <c:pt idx="18">
                  <c:v>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358040"/>
        <c:axId val="217358432"/>
      </c:scatterChart>
      <c:valAx>
        <c:axId val="21735804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358432"/>
        <c:crosses val="autoZero"/>
        <c:crossBetween val="midCat"/>
      </c:valAx>
      <c:valAx>
        <c:axId val="2173584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3580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List2!$L$2:$L$21</c:f>
              <c:numCache>
                <c:formatCode>General</c:formatCode>
                <c:ptCount val="20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</c:numCache>
            </c:numRef>
          </c:xVal>
          <c:yVal>
            <c:numRef>
              <c:f>List2!$M$2:$M$21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List2!$L$22:$L$41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</c:numCache>
            </c:numRef>
          </c:xVal>
          <c:yVal>
            <c:numRef>
              <c:f>List2!$M$22:$M$41</c:f>
              <c:numCache>
                <c:formatCode>General</c:formatCode>
                <c:ptCount val="20"/>
                <c:pt idx="0">
                  <c:v>43</c:v>
                </c:pt>
                <c:pt idx="1">
                  <c:v>44</c:v>
                </c:pt>
                <c:pt idx="2">
                  <c:v>45</c:v>
                </c:pt>
                <c:pt idx="3">
                  <c:v>46</c:v>
                </c:pt>
                <c:pt idx="4">
                  <c:v>47</c:v>
                </c:pt>
                <c:pt idx="5">
                  <c:v>48</c:v>
                </c:pt>
                <c:pt idx="6">
                  <c:v>49</c:v>
                </c:pt>
                <c:pt idx="7">
                  <c:v>50</c:v>
                </c:pt>
                <c:pt idx="8">
                  <c:v>51</c:v>
                </c:pt>
                <c:pt idx="9">
                  <c:v>52</c:v>
                </c:pt>
                <c:pt idx="10">
                  <c:v>53</c:v>
                </c:pt>
                <c:pt idx="11">
                  <c:v>54</c:v>
                </c:pt>
                <c:pt idx="12">
                  <c:v>55</c:v>
                </c:pt>
                <c:pt idx="13">
                  <c:v>56</c:v>
                </c:pt>
                <c:pt idx="14">
                  <c:v>57</c:v>
                </c:pt>
                <c:pt idx="15">
                  <c:v>58</c:v>
                </c:pt>
                <c:pt idx="16">
                  <c:v>59</c:v>
                </c:pt>
                <c:pt idx="17">
                  <c:v>60</c:v>
                </c:pt>
                <c:pt idx="18">
                  <c:v>61</c:v>
                </c:pt>
                <c:pt idx="19">
                  <c:v>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025640"/>
        <c:axId val="217026032"/>
      </c:scatterChart>
      <c:valAx>
        <c:axId val="217025640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026032"/>
        <c:crosses val="autoZero"/>
        <c:crossBetween val="midCat"/>
        <c:majorUnit val="10"/>
      </c:valAx>
      <c:valAx>
        <c:axId val="2170260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0256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026816"/>
        <c:axId val="217027208"/>
      </c:scatterChart>
      <c:valAx>
        <c:axId val="21702681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027208"/>
        <c:crosses val="autoZero"/>
        <c:crossBetween val="midCat"/>
      </c:valAx>
      <c:valAx>
        <c:axId val="21702720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0268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List2!$H$2:$H$20</c:f>
              <c:numCache>
                <c:formatCode>General</c:formatCode>
                <c:ptCount val="19"/>
                <c:pt idx="0">
                  <c:v>81</c:v>
                </c:pt>
                <c:pt idx="1">
                  <c:v>64</c:v>
                </c:pt>
                <c:pt idx="2">
                  <c:v>49</c:v>
                </c:pt>
                <c:pt idx="3">
                  <c:v>36</c:v>
                </c:pt>
                <c:pt idx="4">
                  <c:v>25</c:v>
                </c:pt>
                <c:pt idx="5">
                  <c:v>16</c:v>
                </c:pt>
                <c:pt idx="6">
                  <c:v>9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9</c:v>
                </c:pt>
                <c:pt idx="13">
                  <c:v>16</c:v>
                </c:pt>
                <c:pt idx="14">
                  <c:v>25</c:v>
                </c:pt>
                <c:pt idx="15">
                  <c:v>36</c:v>
                </c:pt>
                <c:pt idx="16">
                  <c:v>49</c:v>
                </c:pt>
                <c:pt idx="17">
                  <c:v>64</c:v>
                </c:pt>
                <c:pt idx="18">
                  <c:v>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027992"/>
        <c:axId val="217028384"/>
      </c:scatterChart>
      <c:valAx>
        <c:axId val="21702799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028384"/>
        <c:crosses val="autoZero"/>
        <c:crossBetween val="midCat"/>
      </c:valAx>
      <c:valAx>
        <c:axId val="21702838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0279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List2!$L$2:$L$21</c:f>
              <c:numCache>
                <c:formatCode>General</c:formatCode>
                <c:ptCount val="20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</c:numCache>
            </c:numRef>
          </c:xVal>
          <c:yVal>
            <c:numRef>
              <c:f>List2!$M$2:$M$21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List2!$L$22:$L$41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</c:numCache>
            </c:numRef>
          </c:xVal>
          <c:yVal>
            <c:numRef>
              <c:f>List2!$M$22:$M$41</c:f>
              <c:numCache>
                <c:formatCode>General</c:formatCode>
                <c:ptCount val="20"/>
                <c:pt idx="0">
                  <c:v>43</c:v>
                </c:pt>
                <c:pt idx="1">
                  <c:v>44</c:v>
                </c:pt>
                <c:pt idx="2">
                  <c:v>45</c:v>
                </c:pt>
                <c:pt idx="3">
                  <c:v>46</c:v>
                </c:pt>
                <c:pt idx="4">
                  <c:v>47</c:v>
                </c:pt>
                <c:pt idx="5">
                  <c:v>48</c:v>
                </c:pt>
                <c:pt idx="6">
                  <c:v>49</c:v>
                </c:pt>
                <c:pt idx="7">
                  <c:v>50</c:v>
                </c:pt>
                <c:pt idx="8">
                  <c:v>51</c:v>
                </c:pt>
                <c:pt idx="9">
                  <c:v>52</c:v>
                </c:pt>
                <c:pt idx="10">
                  <c:v>53</c:v>
                </c:pt>
                <c:pt idx="11">
                  <c:v>54</c:v>
                </c:pt>
                <c:pt idx="12">
                  <c:v>55</c:v>
                </c:pt>
                <c:pt idx="13">
                  <c:v>56</c:v>
                </c:pt>
                <c:pt idx="14">
                  <c:v>57</c:v>
                </c:pt>
                <c:pt idx="15">
                  <c:v>58</c:v>
                </c:pt>
                <c:pt idx="16">
                  <c:v>59</c:v>
                </c:pt>
                <c:pt idx="17">
                  <c:v>60</c:v>
                </c:pt>
                <c:pt idx="18">
                  <c:v>61</c:v>
                </c:pt>
                <c:pt idx="19">
                  <c:v>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029168"/>
        <c:axId val="217261096"/>
      </c:scatterChart>
      <c:valAx>
        <c:axId val="217029168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261096"/>
        <c:crosses val="autoZero"/>
        <c:crossBetween val="midCat"/>
        <c:majorUnit val="10"/>
      </c:valAx>
      <c:valAx>
        <c:axId val="2172610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0291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List2!$F$2:$F$21</c:f>
              <c:numCache>
                <c:formatCode>General</c:formatCode>
                <c:ptCount val="20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  <c:pt idx="12">
                  <c:v>2.5649493574615367</c:v>
                </c:pt>
                <c:pt idx="13">
                  <c:v>2.6390573296152584</c:v>
                </c:pt>
                <c:pt idx="14">
                  <c:v>2.7080502011022101</c:v>
                </c:pt>
                <c:pt idx="15">
                  <c:v>2.7725887222397811</c:v>
                </c:pt>
                <c:pt idx="16">
                  <c:v>2.8332133440562162</c:v>
                </c:pt>
                <c:pt idx="17">
                  <c:v>2.8903717578961645</c:v>
                </c:pt>
                <c:pt idx="18">
                  <c:v>2.9444389791664403</c:v>
                </c:pt>
                <c:pt idx="19">
                  <c:v>2.9957322735539909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261880"/>
        <c:axId val="217262272"/>
      </c:scatterChart>
      <c:valAx>
        <c:axId val="21726188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262272"/>
        <c:crosses val="autoZero"/>
        <c:crossBetween val="midCat"/>
      </c:valAx>
      <c:valAx>
        <c:axId val="2172622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2618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List2!$H$2:$H$20</c:f>
              <c:numCache>
                <c:formatCode>General</c:formatCode>
                <c:ptCount val="19"/>
                <c:pt idx="0">
                  <c:v>81</c:v>
                </c:pt>
                <c:pt idx="1">
                  <c:v>64</c:v>
                </c:pt>
                <c:pt idx="2">
                  <c:v>49</c:v>
                </c:pt>
                <c:pt idx="3">
                  <c:v>36</c:v>
                </c:pt>
                <c:pt idx="4">
                  <c:v>25</c:v>
                </c:pt>
                <c:pt idx="5">
                  <c:v>16</c:v>
                </c:pt>
                <c:pt idx="6">
                  <c:v>9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9</c:v>
                </c:pt>
                <c:pt idx="13">
                  <c:v>16</c:v>
                </c:pt>
                <c:pt idx="14">
                  <c:v>25</c:v>
                </c:pt>
                <c:pt idx="15">
                  <c:v>36</c:v>
                </c:pt>
                <c:pt idx="16">
                  <c:v>49</c:v>
                </c:pt>
                <c:pt idx="17">
                  <c:v>64</c:v>
                </c:pt>
                <c:pt idx="18">
                  <c:v>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263056"/>
        <c:axId val="217263448"/>
      </c:scatterChart>
      <c:valAx>
        <c:axId val="21726305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263448"/>
        <c:crosses val="autoZero"/>
        <c:crossBetween val="midCat"/>
      </c:valAx>
      <c:valAx>
        <c:axId val="2172634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2630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List2!$L$2:$L$21</c:f>
              <c:numCache>
                <c:formatCode>General</c:formatCode>
                <c:ptCount val="20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</c:numCache>
            </c:numRef>
          </c:xVal>
          <c:yVal>
            <c:numRef>
              <c:f>List2!$M$2:$M$21</c:f>
              <c:numCache>
                <c:formatCode>General</c:formatCode>
                <c:ptCount val="2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List2!$L$22:$L$41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</c:numCache>
            </c:numRef>
          </c:xVal>
          <c:yVal>
            <c:numRef>
              <c:f>List2!$M$22:$M$41</c:f>
              <c:numCache>
                <c:formatCode>General</c:formatCode>
                <c:ptCount val="20"/>
                <c:pt idx="0">
                  <c:v>43</c:v>
                </c:pt>
                <c:pt idx="1">
                  <c:v>44</c:v>
                </c:pt>
                <c:pt idx="2">
                  <c:v>45</c:v>
                </c:pt>
                <c:pt idx="3">
                  <c:v>46</c:v>
                </c:pt>
                <c:pt idx="4">
                  <c:v>47</c:v>
                </c:pt>
                <c:pt idx="5">
                  <c:v>48</c:v>
                </c:pt>
                <c:pt idx="6">
                  <c:v>49</c:v>
                </c:pt>
                <c:pt idx="7">
                  <c:v>50</c:v>
                </c:pt>
                <c:pt idx="8">
                  <c:v>51</c:v>
                </c:pt>
                <c:pt idx="9">
                  <c:v>52</c:v>
                </c:pt>
                <c:pt idx="10">
                  <c:v>53</c:v>
                </c:pt>
                <c:pt idx="11">
                  <c:v>54</c:v>
                </c:pt>
                <c:pt idx="12">
                  <c:v>55</c:v>
                </c:pt>
                <c:pt idx="13">
                  <c:v>56</c:v>
                </c:pt>
                <c:pt idx="14">
                  <c:v>57</c:v>
                </c:pt>
                <c:pt idx="15">
                  <c:v>58</c:v>
                </c:pt>
                <c:pt idx="16">
                  <c:v>59</c:v>
                </c:pt>
                <c:pt idx="17">
                  <c:v>60</c:v>
                </c:pt>
                <c:pt idx="18">
                  <c:v>61</c:v>
                </c:pt>
                <c:pt idx="19">
                  <c:v>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264232"/>
        <c:axId val="217264624"/>
      </c:scatterChart>
      <c:valAx>
        <c:axId val="217264232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264624"/>
        <c:crosses val="autoZero"/>
        <c:crossBetween val="midCat"/>
        <c:majorUnit val="10"/>
      </c:valAx>
      <c:valAx>
        <c:axId val="2172646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264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List2!$L$2:$L$41</c:f>
              <c:numCache>
                <c:formatCode>General</c:formatCode>
                <c:ptCount val="40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19</c:v>
                </c:pt>
                <c:pt idx="37">
                  <c:v>20</c:v>
                </c:pt>
                <c:pt idx="38">
                  <c:v>21</c:v>
                </c:pt>
                <c:pt idx="39">
                  <c:v>22</c:v>
                </c:pt>
              </c:numCache>
            </c:numRef>
          </c:xVal>
          <c:yVal>
            <c:numRef>
              <c:f>List2!$M$2:$M$41</c:f>
              <c:numCache>
                <c:formatCode>General</c:formatCode>
                <c:ptCount val="4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43</c:v>
                </c:pt>
                <c:pt idx="21">
                  <c:v>44</c:v>
                </c:pt>
                <c:pt idx="22">
                  <c:v>45</c:v>
                </c:pt>
                <c:pt idx="23">
                  <c:v>46</c:v>
                </c:pt>
                <c:pt idx="24">
                  <c:v>47</c:v>
                </c:pt>
                <c:pt idx="25">
                  <c:v>48</c:v>
                </c:pt>
                <c:pt idx="26">
                  <c:v>49</c:v>
                </c:pt>
                <c:pt idx="27">
                  <c:v>50</c:v>
                </c:pt>
                <c:pt idx="28">
                  <c:v>51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57</c:v>
                </c:pt>
                <c:pt idx="35">
                  <c:v>58</c:v>
                </c:pt>
                <c:pt idx="36">
                  <c:v>59</c:v>
                </c:pt>
                <c:pt idx="37">
                  <c:v>60</c:v>
                </c:pt>
                <c:pt idx="38">
                  <c:v>61</c:v>
                </c:pt>
                <c:pt idx="39">
                  <c:v>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846168"/>
        <c:axId val="217846560"/>
      </c:scatterChart>
      <c:valAx>
        <c:axId val="217846168"/>
        <c:scaling>
          <c:orientation val="minMax"/>
          <c:max val="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846560"/>
        <c:crosses val="autoZero"/>
        <c:crossBetween val="midCat"/>
        <c:majorUnit val="10"/>
      </c:valAx>
      <c:valAx>
        <c:axId val="21784656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8461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521752"/>
        <c:axId val="157522144"/>
      </c:scatterChart>
      <c:valAx>
        <c:axId val="157521752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7522144"/>
        <c:crosses val="autoZero"/>
        <c:crossBetween val="midCat"/>
      </c:valAx>
      <c:valAx>
        <c:axId val="1575221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75217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strRef>
              <c:f>List1!$A$4</c:f>
              <c:strCache>
                <c:ptCount val="1"/>
                <c:pt idx="0">
                  <c:v>Sebevraždy oběšením a uškrcením (počet mertvých v USA)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List1!$B$2:$L$2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xVal>
          <c:yVal>
            <c:numRef>
              <c:f>List1!$B$4:$L$4</c:f>
              <c:numCache>
                <c:formatCode>General</c:formatCode>
                <c:ptCount val="11"/>
                <c:pt idx="0">
                  <c:v>5427</c:v>
                </c:pt>
                <c:pt idx="1">
                  <c:v>5688</c:v>
                </c:pt>
                <c:pt idx="2">
                  <c:v>6198</c:v>
                </c:pt>
                <c:pt idx="3">
                  <c:v>6462</c:v>
                </c:pt>
                <c:pt idx="4">
                  <c:v>6635</c:v>
                </c:pt>
                <c:pt idx="5">
                  <c:v>7336</c:v>
                </c:pt>
                <c:pt idx="6">
                  <c:v>7248</c:v>
                </c:pt>
                <c:pt idx="7">
                  <c:v>7491</c:v>
                </c:pt>
                <c:pt idx="8">
                  <c:v>8161</c:v>
                </c:pt>
                <c:pt idx="9">
                  <c:v>8578</c:v>
                </c:pt>
                <c:pt idx="10">
                  <c:v>9000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846952"/>
        <c:axId val="217847344"/>
      </c:scatterChart>
      <c:scatterChart>
        <c:scatterStyle val="lineMarker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Americké výdaje na vědu, vesmírná výzkum a technologie (miliardy dolarů)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List1!$B$2:$L$2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xVal>
          <c:yVal>
            <c:numRef>
              <c:f>List1!$B$3:$L$3</c:f>
              <c:numCache>
                <c:formatCode>General</c:formatCode>
                <c:ptCount val="11"/>
                <c:pt idx="0">
                  <c:v>18.079000000000001</c:v>
                </c:pt>
                <c:pt idx="1">
                  <c:v>18.594000000000001</c:v>
                </c:pt>
                <c:pt idx="2">
                  <c:v>19.753</c:v>
                </c:pt>
                <c:pt idx="3">
                  <c:v>20.734000000000002</c:v>
                </c:pt>
                <c:pt idx="4">
                  <c:v>20.831</c:v>
                </c:pt>
                <c:pt idx="5">
                  <c:v>23.029</c:v>
                </c:pt>
                <c:pt idx="6">
                  <c:v>23.597000000000001</c:v>
                </c:pt>
                <c:pt idx="7">
                  <c:v>23.584</c:v>
                </c:pt>
                <c:pt idx="8">
                  <c:v>25.524999999999999</c:v>
                </c:pt>
                <c:pt idx="9">
                  <c:v>27.731000000000002</c:v>
                </c:pt>
                <c:pt idx="10">
                  <c:v>29.449000000000002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848128"/>
        <c:axId val="217847736"/>
      </c:scatterChart>
      <c:valAx>
        <c:axId val="217846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847344"/>
        <c:crosses val="autoZero"/>
        <c:crossBetween val="midCat"/>
      </c:valAx>
      <c:valAx>
        <c:axId val="21784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List1!$A$4</c:f>
              <c:strCache>
                <c:ptCount val="1"/>
                <c:pt idx="0">
                  <c:v>Sebevraždy oběšením a uškrcením (počet mertvých v USA)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846952"/>
        <c:crosses val="autoZero"/>
        <c:crossBetween val="midCat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tisíce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valAx>
        <c:axId val="217847736"/>
        <c:scaling>
          <c:orientation val="minMax"/>
        </c:scaling>
        <c:delete val="0"/>
        <c:axPos val="r"/>
        <c:title>
          <c:tx>
            <c:strRef>
              <c:f>List1!$A$3</c:f>
              <c:strCache>
                <c:ptCount val="1"/>
                <c:pt idx="0">
                  <c:v>Americké výdaje na vědu, vesmírná výzkum a technologie (miliardy dolarů)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7848128"/>
        <c:crosses val="max"/>
        <c:crossBetween val="midCat"/>
      </c:valAx>
      <c:valAx>
        <c:axId val="21784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784773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522928"/>
        <c:axId val="157523320"/>
      </c:scatterChart>
      <c:valAx>
        <c:axId val="15752292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7523320"/>
        <c:crosses val="autoZero"/>
        <c:crossBetween val="midCat"/>
      </c:valAx>
      <c:valAx>
        <c:axId val="1575233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75229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5555555555554"/>
          <c:y val="5.3448891805191016E-2"/>
          <c:w val="0.68954097222222221"/>
          <c:h val="0.66615011665208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List2!$B$2:$B$21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524104"/>
        <c:axId val="157524496"/>
      </c:scatterChart>
      <c:valAx>
        <c:axId val="15752410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7524496"/>
        <c:crosses val="autoZero"/>
        <c:crossBetween val="midCat"/>
      </c:valAx>
      <c:valAx>
        <c:axId val="1575244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75241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List2!$A$2:$A$21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List2!$C$2:$C$21</c:f>
              <c:numCache>
                <c:formatCode>General</c:formatCode>
                <c:ptCount val="20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064640"/>
        <c:axId val="215065032"/>
      </c:scatterChart>
      <c:valAx>
        <c:axId val="21506464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065032"/>
        <c:crosses val="autoZero"/>
        <c:crossBetween val="midCat"/>
      </c:valAx>
      <c:valAx>
        <c:axId val="2150650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1.76870078740157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0646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0.33514</cdr:x>
      <cdr:y>0.60185</cdr:y>
    </cdr:from>
    <cdr:to>
      <cdr:x>0.67799</cdr:x>
      <cdr:y>0.69907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965199" y="1651000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𝑟=−0,86</a:t>
          </a:r>
          <a:endParaRPr lang="en-US" sz="140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0.33514</cdr:x>
      <cdr:y>0.60185</cdr:y>
    </cdr:from>
    <cdr:to>
      <cdr:x>0.67799</cdr:x>
      <cdr:y>0.69907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965199" y="1651000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𝑟=−0,86</a:t>
          </a:r>
          <a:endParaRPr lang="en-US" sz="140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0.58319</cdr:x>
      <cdr:y>0.06366</cdr:y>
    </cdr:from>
    <cdr:to>
      <cdr:x>0.92604</cdr:x>
      <cdr:y>0.16088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679575" y="174625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𝑟=0,10</a:t>
          </a:r>
          <a:endParaRPr lang="en-US" sz="1400"/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0.635</cdr:x>
      <cdr:y>0.59491</cdr:y>
    </cdr:from>
    <cdr:to>
      <cdr:x>0.94368</cdr:x>
      <cdr:y>0.69213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828801" y="163195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𝑟=0,88</a:t>
          </a:r>
          <a:endParaRPr lang="en-US" sz="1400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0.33514</cdr:x>
      <cdr:y>0.60185</cdr:y>
    </cdr:from>
    <cdr:to>
      <cdr:x>0.67799</cdr:x>
      <cdr:y>0.69907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965199" y="1651000"/>
          <a:ext cx="9874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𝑟=−0,86</a:t>
          </a:r>
          <a:endParaRPr lang="en-US" sz="140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0.59311</cdr:x>
      <cdr:y>0.32407</cdr:y>
    </cdr:from>
    <cdr:to>
      <cdr:x>0.90179</cdr:x>
      <cdr:y>0.4213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08150" y="889000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𝑟=0,04</a:t>
          </a:r>
          <a:endParaRPr lang="en-US" sz="140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0.43766</cdr:x>
      <cdr:y>0.36227</cdr:y>
    </cdr:from>
    <cdr:to>
      <cdr:x>0.74635</cdr:x>
      <cdr:y>0.45949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260475" y="99377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</a:t>
          </a:r>
          <a:endParaRPr lang="en-US" sz="1400"/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0.43766</cdr:x>
      <cdr:y>0.36227</cdr:y>
    </cdr:from>
    <cdr:to>
      <cdr:x>0.74635</cdr:x>
      <cdr:y>0.45949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260475" y="99377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</a:t>
          </a:r>
          <a:endParaRPr lang="en-US" sz="1400"/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0.43766</cdr:x>
      <cdr:y>0.36227</cdr:y>
    </cdr:from>
    <cdr:to>
      <cdr:x>0.74635</cdr:x>
      <cdr:y>0.45949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260475" y="99377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</a:t>
          </a:r>
          <a:endParaRPr lang="en-US" sz="1400"/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0.59641</cdr:x>
      <cdr:y>0.59144</cdr:y>
    </cdr:from>
    <cdr:to>
      <cdr:x>0.9051</cdr:x>
      <cdr:y>0.68866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17675" y="162242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𝑟=0,93</a:t>
          </a:r>
          <a:endParaRPr lang="en-US" sz="1400"/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0.43766</cdr:x>
      <cdr:y>0.36227</cdr:y>
    </cdr:from>
    <cdr:to>
      <cdr:x>0.74635</cdr:x>
      <cdr:y>0.45949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260475" y="993775"/>
          <a:ext cx="88900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𝑟=0</a:t>
          </a:r>
          <a:endParaRPr lang="en-US" sz="1400"/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0.5435</cdr:x>
      <cdr:y>0.27894</cdr:y>
    </cdr:from>
    <cdr:to>
      <cdr:x>0.89297</cdr:x>
      <cdr:y>0.37616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565274" y="765175"/>
          <a:ext cx="100647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𝑟=−0,85</a:t>
          </a:r>
          <a:endParaRPr lang="en-US" sz="1400"/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0.55858</cdr:x>
      <cdr:y>0.33738</cdr:y>
    </cdr:from>
    <cdr:to>
      <cdr:x>0.83787</cdr:x>
      <cdr:y>0.49488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168352" y="925511"/>
          <a:ext cx="1584176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400" b="0" i="0" smtClean="0">
              <a:solidFill>
                <a:srgbClr val="FF0000"/>
              </a:solidFill>
              <a:latin typeface="Cambria Math" panose="02040503050406030204" pitchFamily="18" charset="0"/>
            </a:rPr>
            <a:t>𝑟=0,99</a:t>
          </a:r>
          <a:endParaRPr lang="cs-CZ" sz="2400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0.60964</cdr:x>
      <cdr:y>0.46991</cdr:y>
    </cdr:from>
    <cdr:to>
      <cdr:x>0.89076</cdr:x>
      <cdr:y>0.56713</cdr:y>
    </cdr:to>
    <cdr:sp macro="" textlink="">
      <cdr:nvSpPr>
        <cdr:cNvPr id="2" name="TextovéPole 11"/>
        <cdr:cNvSpPr txBox="1"/>
      </cdr:nvSpPr>
      <cdr:spPr>
        <a:xfrm xmlns:a="http://schemas.openxmlformats.org/drawingml/2006/main">
          <a:off x="1755775" y="1289050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dirty="0">
              <a:latin typeface="Cambria Math"/>
            </a:rPr>
            <a:t>𝑟=1</a:t>
          </a:r>
          <a:endParaRPr lang="en-US" sz="14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0.63941</cdr:x>
      <cdr:y>0.29282</cdr:y>
    </cdr:from>
    <cdr:to>
      <cdr:x>0.92053</cdr:x>
      <cdr:y>0.39005</cdr:y>
    </cdr:to>
    <cdr:sp macro="" textlink="">
      <cdr:nvSpPr>
        <cdr:cNvPr id="3" name="TextovéPole 11"/>
        <cdr:cNvSpPr txBox="1"/>
      </cdr:nvSpPr>
      <cdr:spPr>
        <a:xfrm xmlns:a="http://schemas.openxmlformats.org/drawingml/2006/main">
          <a:off x="1841500" y="803275"/>
          <a:ext cx="809625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>
              <a:latin typeface="Cambria Math"/>
            </a:rPr>
            <a:t>𝑟=−1</a:t>
          </a:r>
          <a:endParaRPr lang="en-US" sz="14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C6A19-DDAA-4CB4-8859-08B9B677FA4F}" type="datetimeFigureOut">
              <a:rPr lang="cs-CZ" smtClean="0"/>
              <a:pPr/>
              <a:t>5.2.2015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55E21-E99B-4C3D-9A24-CDCFCCE3FA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6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5E21-E99B-4C3D-9A24-CDCFCCE3FAB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6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5E21-E99B-4C3D-9A24-CDCFCCE3FAB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58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5E21-E99B-4C3D-9A24-CDCFCCE3FABA}" type="slidenum">
              <a:rPr lang="cs-CZ" smtClean="0"/>
              <a:pPr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66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5E21-E99B-4C3D-9A24-CDCFCCE3FABA}" type="slidenum">
              <a:rPr lang="cs-CZ" smtClean="0"/>
              <a:pPr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78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21D-92EF-4E71-87E8-691BC440D6E8}" type="datetime1">
              <a:rPr lang="cs-CZ" smtClean="0"/>
              <a:t>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546D-C4D4-471E-B89E-A65D13C954B2}" type="datetime1">
              <a:rPr lang="cs-CZ" smtClean="0"/>
              <a:t>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FC10-A6A6-4619-A97D-83D316045D16}" type="datetime1">
              <a:rPr lang="cs-CZ" smtClean="0"/>
              <a:t>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5417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FA87-4F83-4771-86FC-0203AC19C21A}" type="datetime1">
              <a:rPr lang="cs-CZ" smtClean="0"/>
              <a:t>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6FEB-5DEF-432F-8F17-91819522AF86}" type="datetime1">
              <a:rPr lang="cs-CZ" smtClean="0"/>
              <a:t>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6D21-791A-4F17-95A8-66316FBC8F74}" type="datetime1">
              <a:rPr lang="cs-CZ" smtClean="0"/>
              <a:t>5.2.2015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5505-A975-4E24-929A-40C81DBE54E0}" type="datetime1">
              <a:rPr lang="cs-CZ" smtClean="0"/>
              <a:t>5.2.2015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BA10-5D2A-44E6-93C4-BF04D7CD2F2D}" type="datetime1">
              <a:rPr lang="cs-CZ" smtClean="0"/>
              <a:t>5.2.2015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ADA0-DBBF-4E1B-9E4F-8717F95E7C6D}" type="datetime1">
              <a:rPr lang="cs-CZ" smtClean="0"/>
              <a:t>5.2.2015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FCA7-1D88-404F-8886-06340C141086}" type="datetime1">
              <a:rPr lang="cs-CZ" smtClean="0"/>
              <a:t>5.2.2015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6839-33FB-4093-8A46-C208A5614306}" type="datetime1">
              <a:rPr lang="cs-CZ" smtClean="0"/>
              <a:t>5.2.2015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90AC-5394-4194-A596-7B9F4BAAA192}" type="datetime1">
              <a:rPr lang="cs-CZ" smtClean="0"/>
              <a:t>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ŠKOMAM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B33A-5425-444D-8DF5-5C5D947DE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://www.mathworks.com/matlabcentral/fileexchange/1067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ometers.info/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cio.cz/nsz/vyhodnoceni.asp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50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7" Type="http://schemas.openxmlformats.org/officeDocument/2006/relationships/chart" Target="../charts/chart37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7" Type="http://schemas.openxmlformats.org/officeDocument/2006/relationships/chart" Target="../charts/chart43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zpravy.aktualne.cz/zahranici/k-nobelove-cene-dopomaha-cokolada-naznacuje-studie/r~i:article:760147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dnoceni-nemocnic.cz/hodnoceni.php?d=1&amp;n=0&amp;o=0&amp;r=x&amp;u=x;x;x;x;x;1;N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aje.oxfordjournals.org/content/164/11/1121.ful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oroptew.blogspot.cz/2010/11/zlocin-statistika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Je statisticky dokázáno…</a:t>
            </a:r>
            <a:endParaRPr lang="cs-CZ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04856" cy="17526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Martina Litschmannová</a:t>
            </a:r>
          </a:p>
          <a:p>
            <a:r>
              <a:rPr lang="cs-CZ" sz="2400" dirty="0" smtClean="0"/>
              <a:t>Katedra aplikované matematiky, FEI, VŠB-TU Ostrava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138"/>
            <a:ext cx="3774324" cy="973638"/>
          </a:xfrm>
          <a:prstGeom prst="rect">
            <a:avLst/>
          </a:prstGeom>
        </p:spPr>
      </p:pic>
      <p:pic>
        <p:nvPicPr>
          <p:cNvPr id="6" name="Obrázek 5" descr="feec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9138"/>
            <a:ext cx="901172" cy="105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vsb.cz/export/sites/vsb/.content/znaky/erb-vsb-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9229"/>
            <a:ext cx="864096" cy="98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2160240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Statistik, </a:t>
            </a:r>
            <a:b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který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má hlavu v sauně a nohy v ledničce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b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hovoří o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příjemné průměrné teplotě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400" dirty="0" smtClean="0"/>
              <a:t>                                                                                       </a:t>
            </a:r>
            <a:br>
              <a:rPr lang="cs-CZ" sz="2400" dirty="0" smtClean="0"/>
            </a:br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                </a:t>
            </a:r>
            <a:r>
              <a:rPr lang="cs-CZ" sz="2400" i="1" dirty="0" smtClean="0">
                <a:solidFill>
                  <a:schemeClr val="bg1">
                    <a:lumMod val="50000"/>
                  </a:schemeClr>
                </a:solidFill>
              </a:rPr>
              <a:t>Autor neznámý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17728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000" dirty="0" smtClean="0">
                <a:solidFill>
                  <a:schemeClr val="tx2"/>
                </a:solidFill>
              </a:rPr>
              <a:t>Ošidný průměr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Aritmetický průměr</a:t>
            </a:r>
            <a:endParaRPr lang="cs-CZ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 noChangeAspect="1"/>
          </p:cNvGraphicFramePr>
          <p:nvPr>
            <p:ph idx="1"/>
          </p:nvPr>
        </p:nvGraphicFramePr>
        <p:xfrm>
          <a:off x="3923928" y="1340768"/>
          <a:ext cx="1357892" cy="135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Rovnice" r:id="rId3" imgW="609480" imgH="609480" progId="Equation.3">
                  <p:embed/>
                </p:oleObj>
              </mc:Choice>
              <mc:Fallback>
                <p:oleObj name="Rovnice" r:id="rId3" imgW="6094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340768"/>
                        <a:ext cx="1357892" cy="1357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0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Aritmetický průměr</a:t>
            </a:r>
            <a:endParaRPr lang="cs-CZ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 noChangeAspect="1"/>
          </p:cNvGraphicFramePr>
          <p:nvPr>
            <p:ph idx="1"/>
          </p:nvPr>
        </p:nvGraphicFramePr>
        <p:xfrm>
          <a:off x="3923928" y="1340768"/>
          <a:ext cx="1357892" cy="135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9" name="Rovnice" r:id="rId3" imgW="609480" imgH="609480" progId="Equation.3">
                  <p:embed/>
                </p:oleObj>
              </mc:Choice>
              <mc:Fallback>
                <p:oleObj name="Rovnice" r:id="rId3" imgW="6094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340768"/>
                        <a:ext cx="1357892" cy="1357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827584" y="37890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Pozor na ošidnost aritmetického průměru!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4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Ošidnost průměru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17" y="1772816"/>
            <a:ext cx="5200166" cy="281766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71700" y="476099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Zdroj: </a:t>
            </a:r>
            <a:r>
              <a:rPr lang="en-US" i="1" dirty="0" smtClean="0"/>
              <a:t>[1]</a:t>
            </a:r>
            <a:endParaRPr lang="cs-CZ" i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Ošidnost průměru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14338" name="Picture 2" descr="http://img.blesk.cz/img/1/gallery/236893_kure-grilovane-k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024336" cy="22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olný tvar 5"/>
          <p:cNvSpPr/>
          <p:nvPr/>
        </p:nvSpPr>
        <p:spPr>
          <a:xfrm>
            <a:off x="827584" y="2055440"/>
            <a:ext cx="2981982" cy="3895159"/>
          </a:xfrm>
          <a:custGeom>
            <a:avLst/>
            <a:gdLst>
              <a:gd name="connsiteX0" fmla="*/ 947854 w 3245005"/>
              <a:gd name="connsiteY0" fmla="*/ 323386 h 4302426"/>
              <a:gd name="connsiteX1" fmla="*/ 747132 w 3245005"/>
              <a:gd name="connsiteY1" fmla="*/ 959005 h 4302426"/>
              <a:gd name="connsiteX2" fmla="*/ 635620 w 3245005"/>
              <a:gd name="connsiteY2" fmla="*/ 1170879 h 4302426"/>
              <a:gd name="connsiteX3" fmla="*/ 579864 w 3245005"/>
              <a:gd name="connsiteY3" fmla="*/ 1248937 h 4302426"/>
              <a:gd name="connsiteX4" fmla="*/ 479503 w 3245005"/>
              <a:gd name="connsiteY4" fmla="*/ 1382752 h 4302426"/>
              <a:gd name="connsiteX5" fmla="*/ 390293 w 3245005"/>
              <a:gd name="connsiteY5" fmla="*/ 1416205 h 4302426"/>
              <a:gd name="connsiteX6" fmla="*/ 301083 w 3245005"/>
              <a:gd name="connsiteY6" fmla="*/ 1438508 h 4302426"/>
              <a:gd name="connsiteX7" fmla="*/ 133815 w 3245005"/>
              <a:gd name="connsiteY7" fmla="*/ 1471961 h 4302426"/>
              <a:gd name="connsiteX8" fmla="*/ 100361 w 3245005"/>
              <a:gd name="connsiteY8" fmla="*/ 1483113 h 4302426"/>
              <a:gd name="connsiteX9" fmla="*/ 22303 w 3245005"/>
              <a:gd name="connsiteY9" fmla="*/ 1550020 h 4302426"/>
              <a:gd name="connsiteX10" fmla="*/ 0 w 3245005"/>
              <a:gd name="connsiteY10" fmla="*/ 1639230 h 4302426"/>
              <a:gd name="connsiteX11" fmla="*/ 22303 w 3245005"/>
              <a:gd name="connsiteY11" fmla="*/ 1895708 h 4302426"/>
              <a:gd name="connsiteX12" fmla="*/ 55756 w 3245005"/>
              <a:gd name="connsiteY12" fmla="*/ 1996069 h 4302426"/>
              <a:gd name="connsiteX13" fmla="*/ 78059 w 3245005"/>
              <a:gd name="connsiteY13" fmla="*/ 2018371 h 4302426"/>
              <a:gd name="connsiteX14" fmla="*/ 100361 w 3245005"/>
              <a:gd name="connsiteY14" fmla="*/ 2062976 h 4302426"/>
              <a:gd name="connsiteX15" fmla="*/ 133815 w 3245005"/>
              <a:gd name="connsiteY15" fmla="*/ 2096430 h 4302426"/>
              <a:gd name="connsiteX16" fmla="*/ 245327 w 3245005"/>
              <a:gd name="connsiteY16" fmla="*/ 2185639 h 4302426"/>
              <a:gd name="connsiteX17" fmla="*/ 356839 w 3245005"/>
              <a:gd name="connsiteY17" fmla="*/ 2274849 h 4302426"/>
              <a:gd name="connsiteX18" fmla="*/ 412595 w 3245005"/>
              <a:gd name="connsiteY18" fmla="*/ 2319454 h 4302426"/>
              <a:gd name="connsiteX19" fmla="*/ 490654 w 3245005"/>
              <a:gd name="connsiteY19" fmla="*/ 2375210 h 4302426"/>
              <a:gd name="connsiteX20" fmla="*/ 512956 w 3245005"/>
              <a:gd name="connsiteY20" fmla="*/ 2408664 h 4302426"/>
              <a:gd name="connsiteX21" fmla="*/ 602166 w 3245005"/>
              <a:gd name="connsiteY21" fmla="*/ 2486722 h 4302426"/>
              <a:gd name="connsiteX22" fmla="*/ 680225 w 3245005"/>
              <a:gd name="connsiteY22" fmla="*/ 2575932 h 4302426"/>
              <a:gd name="connsiteX23" fmla="*/ 758283 w 3245005"/>
              <a:gd name="connsiteY23" fmla="*/ 2620537 h 4302426"/>
              <a:gd name="connsiteX24" fmla="*/ 825191 w 3245005"/>
              <a:gd name="connsiteY24" fmla="*/ 2665142 h 4302426"/>
              <a:gd name="connsiteX25" fmla="*/ 880947 w 3245005"/>
              <a:gd name="connsiteY25" fmla="*/ 2765503 h 4302426"/>
              <a:gd name="connsiteX26" fmla="*/ 970156 w 3245005"/>
              <a:gd name="connsiteY26" fmla="*/ 2854713 h 4302426"/>
              <a:gd name="connsiteX27" fmla="*/ 1014761 w 3245005"/>
              <a:gd name="connsiteY27" fmla="*/ 2910469 h 4302426"/>
              <a:gd name="connsiteX28" fmla="*/ 1081669 w 3245005"/>
              <a:gd name="connsiteY28" fmla="*/ 2955074 h 4302426"/>
              <a:gd name="connsiteX29" fmla="*/ 1137425 w 3245005"/>
              <a:gd name="connsiteY29" fmla="*/ 3021981 h 4302426"/>
              <a:gd name="connsiteX30" fmla="*/ 1260088 w 3245005"/>
              <a:gd name="connsiteY30" fmla="*/ 3166947 h 4302426"/>
              <a:gd name="connsiteX31" fmla="*/ 1382752 w 3245005"/>
              <a:gd name="connsiteY31" fmla="*/ 3401122 h 4302426"/>
              <a:gd name="connsiteX32" fmla="*/ 1416205 w 3245005"/>
              <a:gd name="connsiteY32" fmla="*/ 3468030 h 4302426"/>
              <a:gd name="connsiteX33" fmla="*/ 1449659 w 3245005"/>
              <a:gd name="connsiteY33" fmla="*/ 3534937 h 4302426"/>
              <a:gd name="connsiteX34" fmla="*/ 1471961 w 3245005"/>
              <a:gd name="connsiteY34" fmla="*/ 3590693 h 4302426"/>
              <a:gd name="connsiteX35" fmla="*/ 1494264 w 3245005"/>
              <a:gd name="connsiteY35" fmla="*/ 3635298 h 4302426"/>
              <a:gd name="connsiteX36" fmla="*/ 1516566 w 3245005"/>
              <a:gd name="connsiteY36" fmla="*/ 3702205 h 4302426"/>
              <a:gd name="connsiteX37" fmla="*/ 1527717 w 3245005"/>
              <a:gd name="connsiteY37" fmla="*/ 3757961 h 4302426"/>
              <a:gd name="connsiteX38" fmla="*/ 1550020 w 3245005"/>
              <a:gd name="connsiteY38" fmla="*/ 3791415 h 4302426"/>
              <a:gd name="connsiteX39" fmla="*/ 1561171 w 3245005"/>
              <a:gd name="connsiteY39" fmla="*/ 3824869 h 4302426"/>
              <a:gd name="connsiteX40" fmla="*/ 1561171 w 3245005"/>
              <a:gd name="connsiteY40" fmla="*/ 4114800 h 4302426"/>
              <a:gd name="connsiteX41" fmla="*/ 1572322 w 3245005"/>
              <a:gd name="connsiteY41" fmla="*/ 4293220 h 4302426"/>
              <a:gd name="connsiteX42" fmla="*/ 1728439 w 3245005"/>
              <a:gd name="connsiteY42" fmla="*/ 4259766 h 4302426"/>
              <a:gd name="connsiteX43" fmla="*/ 1817649 w 3245005"/>
              <a:gd name="connsiteY43" fmla="*/ 4237464 h 4302426"/>
              <a:gd name="connsiteX44" fmla="*/ 1873405 w 3245005"/>
              <a:gd name="connsiteY44" fmla="*/ 4204010 h 4302426"/>
              <a:gd name="connsiteX45" fmla="*/ 1918010 w 3245005"/>
              <a:gd name="connsiteY45" fmla="*/ 4170557 h 4302426"/>
              <a:gd name="connsiteX46" fmla="*/ 1996069 w 3245005"/>
              <a:gd name="connsiteY46" fmla="*/ 4125952 h 4302426"/>
              <a:gd name="connsiteX47" fmla="*/ 2040674 w 3245005"/>
              <a:gd name="connsiteY47" fmla="*/ 4092498 h 4302426"/>
              <a:gd name="connsiteX48" fmla="*/ 2185639 w 3245005"/>
              <a:gd name="connsiteY48" fmla="*/ 4003288 h 4302426"/>
              <a:gd name="connsiteX49" fmla="*/ 2230244 w 3245005"/>
              <a:gd name="connsiteY49" fmla="*/ 3969835 h 4302426"/>
              <a:gd name="connsiteX50" fmla="*/ 2252547 w 3245005"/>
              <a:gd name="connsiteY50" fmla="*/ 3947532 h 4302426"/>
              <a:gd name="connsiteX51" fmla="*/ 2297152 w 3245005"/>
              <a:gd name="connsiteY51" fmla="*/ 3925230 h 4302426"/>
              <a:gd name="connsiteX52" fmla="*/ 2330605 w 3245005"/>
              <a:gd name="connsiteY52" fmla="*/ 3902927 h 4302426"/>
              <a:gd name="connsiteX53" fmla="*/ 2375210 w 3245005"/>
              <a:gd name="connsiteY53" fmla="*/ 3880625 h 4302426"/>
              <a:gd name="connsiteX54" fmla="*/ 2408664 w 3245005"/>
              <a:gd name="connsiteY54" fmla="*/ 3858322 h 4302426"/>
              <a:gd name="connsiteX55" fmla="*/ 2464420 w 3245005"/>
              <a:gd name="connsiteY55" fmla="*/ 3836020 h 4302426"/>
              <a:gd name="connsiteX56" fmla="*/ 2497874 w 3245005"/>
              <a:gd name="connsiteY56" fmla="*/ 3791415 h 4302426"/>
              <a:gd name="connsiteX57" fmla="*/ 2553630 w 3245005"/>
              <a:gd name="connsiteY57" fmla="*/ 3769113 h 4302426"/>
              <a:gd name="connsiteX58" fmla="*/ 2598235 w 3245005"/>
              <a:gd name="connsiteY58" fmla="*/ 3746810 h 4302426"/>
              <a:gd name="connsiteX59" fmla="*/ 2631688 w 3245005"/>
              <a:gd name="connsiteY59" fmla="*/ 3713357 h 4302426"/>
              <a:gd name="connsiteX60" fmla="*/ 2676293 w 3245005"/>
              <a:gd name="connsiteY60" fmla="*/ 3679903 h 4302426"/>
              <a:gd name="connsiteX61" fmla="*/ 2698595 w 3245005"/>
              <a:gd name="connsiteY61" fmla="*/ 3657600 h 4302426"/>
              <a:gd name="connsiteX62" fmla="*/ 2743200 w 3245005"/>
              <a:gd name="connsiteY62" fmla="*/ 3624147 h 4302426"/>
              <a:gd name="connsiteX63" fmla="*/ 2798956 w 3245005"/>
              <a:gd name="connsiteY63" fmla="*/ 3546088 h 4302426"/>
              <a:gd name="connsiteX64" fmla="*/ 2877015 w 3245005"/>
              <a:gd name="connsiteY64" fmla="*/ 3468030 h 4302426"/>
              <a:gd name="connsiteX65" fmla="*/ 2910469 w 3245005"/>
              <a:gd name="connsiteY65" fmla="*/ 3412274 h 4302426"/>
              <a:gd name="connsiteX66" fmla="*/ 2932771 w 3245005"/>
              <a:gd name="connsiteY66" fmla="*/ 3356518 h 4302426"/>
              <a:gd name="connsiteX67" fmla="*/ 2966225 w 3245005"/>
              <a:gd name="connsiteY67" fmla="*/ 3323064 h 4302426"/>
              <a:gd name="connsiteX68" fmla="*/ 3033132 w 3245005"/>
              <a:gd name="connsiteY68" fmla="*/ 3211552 h 4302426"/>
              <a:gd name="connsiteX69" fmla="*/ 3066586 w 3245005"/>
              <a:gd name="connsiteY69" fmla="*/ 3178098 h 4302426"/>
              <a:gd name="connsiteX70" fmla="*/ 3077737 w 3245005"/>
              <a:gd name="connsiteY70" fmla="*/ 3122342 h 4302426"/>
              <a:gd name="connsiteX71" fmla="*/ 3111191 w 3245005"/>
              <a:gd name="connsiteY71" fmla="*/ 3077737 h 4302426"/>
              <a:gd name="connsiteX72" fmla="*/ 3166947 w 3245005"/>
              <a:gd name="connsiteY72" fmla="*/ 2966225 h 4302426"/>
              <a:gd name="connsiteX73" fmla="*/ 3189249 w 3245005"/>
              <a:gd name="connsiteY73" fmla="*/ 2921620 h 4302426"/>
              <a:gd name="connsiteX74" fmla="*/ 3200400 w 3245005"/>
              <a:gd name="connsiteY74" fmla="*/ 2865864 h 4302426"/>
              <a:gd name="connsiteX75" fmla="*/ 3222703 w 3245005"/>
              <a:gd name="connsiteY75" fmla="*/ 2810108 h 4302426"/>
              <a:gd name="connsiteX76" fmla="*/ 3245005 w 3245005"/>
              <a:gd name="connsiteY76" fmla="*/ 2653991 h 4302426"/>
              <a:gd name="connsiteX77" fmla="*/ 3233854 w 3245005"/>
              <a:gd name="connsiteY77" fmla="*/ 2219093 h 4302426"/>
              <a:gd name="connsiteX78" fmla="*/ 3222703 w 3245005"/>
              <a:gd name="connsiteY78" fmla="*/ 2163337 h 4302426"/>
              <a:gd name="connsiteX79" fmla="*/ 3200400 w 3245005"/>
              <a:gd name="connsiteY79" fmla="*/ 2107581 h 4302426"/>
              <a:gd name="connsiteX80" fmla="*/ 3178098 w 3245005"/>
              <a:gd name="connsiteY80" fmla="*/ 2007220 h 4302426"/>
              <a:gd name="connsiteX81" fmla="*/ 3155795 w 3245005"/>
              <a:gd name="connsiteY81" fmla="*/ 1940313 h 4302426"/>
              <a:gd name="connsiteX82" fmla="*/ 3111191 w 3245005"/>
              <a:gd name="connsiteY82" fmla="*/ 1817649 h 4302426"/>
              <a:gd name="connsiteX83" fmla="*/ 2977376 w 3245005"/>
              <a:gd name="connsiteY83" fmla="*/ 1706137 h 4302426"/>
              <a:gd name="connsiteX84" fmla="*/ 2877015 w 3245005"/>
              <a:gd name="connsiteY84" fmla="*/ 1661532 h 4302426"/>
              <a:gd name="connsiteX85" fmla="*/ 2776654 w 3245005"/>
              <a:gd name="connsiteY85" fmla="*/ 1616927 h 4302426"/>
              <a:gd name="connsiteX86" fmla="*/ 2698595 w 3245005"/>
              <a:gd name="connsiteY86" fmla="*/ 1561171 h 4302426"/>
              <a:gd name="connsiteX87" fmla="*/ 2665142 w 3245005"/>
              <a:gd name="connsiteY87" fmla="*/ 1550020 h 4302426"/>
              <a:gd name="connsiteX88" fmla="*/ 2642839 w 3245005"/>
              <a:gd name="connsiteY88" fmla="*/ 1527718 h 4302426"/>
              <a:gd name="connsiteX89" fmla="*/ 2553630 w 3245005"/>
              <a:gd name="connsiteY89" fmla="*/ 1494264 h 4302426"/>
              <a:gd name="connsiteX90" fmla="*/ 2520176 w 3245005"/>
              <a:gd name="connsiteY90" fmla="*/ 1483113 h 4302426"/>
              <a:gd name="connsiteX91" fmla="*/ 2430966 w 3245005"/>
              <a:gd name="connsiteY91" fmla="*/ 1460810 h 4302426"/>
              <a:gd name="connsiteX92" fmla="*/ 2386361 w 3245005"/>
              <a:gd name="connsiteY92" fmla="*/ 1449659 h 4302426"/>
              <a:gd name="connsiteX93" fmla="*/ 2263698 w 3245005"/>
              <a:gd name="connsiteY93" fmla="*/ 1427357 h 4302426"/>
              <a:gd name="connsiteX94" fmla="*/ 2230244 w 3245005"/>
              <a:gd name="connsiteY94" fmla="*/ 1405054 h 4302426"/>
              <a:gd name="connsiteX95" fmla="*/ 2141035 w 3245005"/>
              <a:gd name="connsiteY95" fmla="*/ 1371600 h 4302426"/>
              <a:gd name="connsiteX96" fmla="*/ 2096430 w 3245005"/>
              <a:gd name="connsiteY96" fmla="*/ 1338147 h 4302426"/>
              <a:gd name="connsiteX97" fmla="*/ 2074127 w 3245005"/>
              <a:gd name="connsiteY97" fmla="*/ 1315844 h 4302426"/>
              <a:gd name="connsiteX98" fmla="*/ 2018371 w 3245005"/>
              <a:gd name="connsiteY98" fmla="*/ 1271239 h 4302426"/>
              <a:gd name="connsiteX99" fmla="*/ 2029522 w 3245005"/>
              <a:gd name="connsiteY99" fmla="*/ 1204332 h 4302426"/>
              <a:gd name="connsiteX100" fmla="*/ 2051825 w 3245005"/>
              <a:gd name="connsiteY100" fmla="*/ 1170879 h 4302426"/>
              <a:gd name="connsiteX101" fmla="*/ 2096430 w 3245005"/>
              <a:gd name="connsiteY101" fmla="*/ 1126274 h 4302426"/>
              <a:gd name="connsiteX102" fmla="*/ 2118732 w 3245005"/>
              <a:gd name="connsiteY102" fmla="*/ 1103971 h 4302426"/>
              <a:gd name="connsiteX103" fmla="*/ 2152186 w 3245005"/>
              <a:gd name="connsiteY103" fmla="*/ 1092820 h 4302426"/>
              <a:gd name="connsiteX104" fmla="*/ 2141035 w 3245005"/>
              <a:gd name="connsiteY104" fmla="*/ 1037064 h 4302426"/>
              <a:gd name="connsiteX105" fmla="*/ 2129883 w 3245005"/>
              <a:gd name="connsiteY105" fmla="*/ 1003610 h 4302426"/>
              <a:gd name="connsiteX106" fmla="*/ 2118732 w 3245005"/>
              <a:gd name="connsiteY106" fmla="*/ 903249 h 4302426"/>
              <a:gd name="connsiteX107" fmla="*/ 2096430 w 3245005"/>
              <a:gd name="connsiteY107" fmla="*/ 836342 h 4302426"/>
              <a:gd name="connsiteX108" fmla="*/ 2085278 w 3245005"/>
              <a:gd name="connsiteY108" fmla="*/ 780586 h 4302426"/>
              <a:gd name="connsiteX109" fmla="*/ 2074127 w 3245005"/>
              <a:gd name="connsiteY109" fmla="*/ 367991 h 4302426"/>
              <a:gd name="connsiteX110" fmla="*/ 2062976 w 3245005"/>
              <a:gd name="connsiteY110" fmla="*/ 334537 h 4302426"/>
              <a:gd name="connsiteX111" fmla="*/ 2029522 w 3245005"/>
              <a:gd name="connsiteY111" fmla="*/ 234176 h 4302426"/>
              <a:gd name="connsiteX112" fmla="*/ 2007220 w 3245005"/>
              <a:gd name="connsiteY112" fmla="*/ 200722 h 4302426"/>
              <a:gd name="connsiteX113" fmla="*/ 1973766 w 3245005"/>
              <a:gd name="connsiteY113" fmla="*/ 122664 h 4302426"/>
              <a:gd name="connsiteX114" fmla="*/ 1962615 w 3245005"/>
              <a:gd name="connsiteY114" fmla="*/ 89210 h 4302426"/>
              <a:gd name="connsiteX115" fmla="*/ 1895708 w 3245005"/>
              <a:gd name="connsiteY115" fmla="*/ 0 h 4302426"/>
              <a:gd name="connsiteX116" fmla="*/ 1761893 w 3245005"/>
              <a:gd name="connsiteY116" fmla="*/ 11152 h 4302426"/>
              <a:gd name="connsiteX117" fmla="*/ 1694986 w 3245005"/>
              <a:gd name="connsiteY117" fmla="*/ 33454 h 4302426"/>
              <a:gd name="connsiteX118" fmla="*/ 1628078 w 3245005"/>
              <a:gd name="connsiteY118" fmla="*/ 44605 h 4302426"/>
              <a:gd name="connsiteX119" fmla="*/ 1538869 w 3245005"/>
              <a:gd name="connsiteY119" fmla="*/ 66908 h 4302426"/>
              <a:gd name="connsiteX120" fmla="*/ 1483113 w 3245005"/>
              <a:gd name="connsiteY120" fmla="*/ 100361 h 4302426"/>
              <a:gd name="connsiteX121" fmla="*/ 1449659 w 3245005"/>
              <a:gd name="connsiteY121" fmla="*/ 133815 h 4302426"/>
              <a:gd name="connsiteX122" fmla="*/ 1360449 w 3245005"/>
              <a:gd name="connsiteY122" fmla="*/ 178420 h 4302426"/>
              <a:gd name="connsiteX123" fmla="*/ 1326995 w 3245005"/>
              <a:gd name="connsiteY123" fmla="*/ 234176 h 4302426"/>
              <a:gd name="connsiteX124" fmla="*/ 1304693 w 3245005"/>
              <a:gd name="connsiteY124" fmla="*/ 334537 h 4302426"/>
              <a:gd name="connsiteX125" fmla="*/ 1293542 w 3245005"/>
              <a:gd name="connsiteY125" fmla="*/ 367991 h 4302426"/>
              <a:gd name="connsiteX126" fmla="*/ 1271239 w 3245005"/>
              <a:gd name="connsiteY126" fmla="*/ 457200 h 4302426"/>
              <a:gd name="connsiteX127" fmla="*/ 1260088 w 3245005"/>
              <a:gd name="connsiteY127" fmla="*/ 713679 h 4302426"/>
              <a:gd name="connsiteX128" fmla="*/ 1226635 w 3245005"/>
              <a:gd name="connsiteY128" fmla="*/ 735981 h 4302426"/>
              <a:gd name="connsiteX129" fmla="*/ 1170878 w 3245005"/>
              <a:gd name="connsiteY129" fmla="*/ 724830 h 4302426"/>
              <a:gd name="connsiteX130" fmla="*/ 1137425 w 3245005"/>
              <a:gd name="connsiteY130" fmla="*/ 624469 h 4302426"/>
              <a:gd name="connsiteX131" fmla="*/ 1126274 w 3245005"/>
              <a:gd name="connsiteY131" fmla="*/ 591015 h 4302426"/>
              <a:gd name="connsiteX132" fmla="*/ 1115122 w 3245005"/>
              <a:gd name="connsiteY132" fmla="*/ 546410 h 4302426"/>
              <a:gd name="connsiteX133" fmla="*/ 1081669 w 3245005"/>
              <a:gd name="connsiteY133" fmla="*/ 434898 h 4302426"/>
              <a:gd name="connsiteX134" fmla="*/ 1037064 w 3245005"/>
              <a:gd name="connsiteY134" fmla="*/ 334537 h 4302426"/>
              <a:gd name="connsiteX135" fmla="*/ 981308 w 3245005"/>
              <a:gd name="connsiteY135" fmla="*/ 345688 h 4302426"/>
              <a:gd name="connsiteX136" fmla="*/ 959005 w 3245005"/>
              <a:gd name="connsiteY136" fmla="*/ 367991 h 4302426"/>
              <a:gd name="connsiteX137" fmla="*/ 947854 w 3245005"/>
              <a:gd name="connsiteY137" fmla="*/ 379142 h 430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245005" h="4302426">
                <a:moveTo>
                  <a:pt x="947854" y="323386"/>
                </a:moveTo>
                <a:cubicBezTo>
                  <a:pt x="900121" y="562055"/>
                  <a:pt x="907203" y="538077"/>
                  <a:pt x="747132" y="959005"/>
                </a:cubicBezTo>
                <a:cubicBezTo>
                  <a:pt x="718764" y="1033602"/>
                  <a:pt x="675502" y="1101749"/>
                  <a:pt x="635620" y="1170879"/>
                </a:cubicBezTo>
                <a:cubicBezTo>
                  <a:pt x="619641" y="1198576"/>
                  <a:pt x="597155" y="1222040"/>
                  <a:pt x="579864" y="1248937"/>
                </a:cubicBezTo>
                <a:cubicBezTo>
                  <a:pt x="539881" y="1311133"/>
                  <a:pt x="540959" y="1339733"/>
                  <a:pt x="479503" y="1382752"/>
                </a:cubicBezTo>
                <a:cubicBezTo>
                  <a:pt x="472311" y="1387787"/>
                  <a:pt x="407810" y="1411428"/>
                  <a:pt x="390293" y="1416205"/>
                </a:cubicBezTo>
                <a:cubicBezTo>
                  <a:pt x="360721" y="1424270"/>
                  <a:pt x="331318" y="1433469"/>
                  <a:pt x="301083" y="1438508"/>
                </a:cubicBezTo>
                <a:cubicBezTo>
                  <a:pt x="227303" y="1450805"/>
                  <a:pt x="215430" y="1451557"/>
                  <a:pt x="133815" y="1471961"/>
                </a:cubicBezTo>
                <a:cubicBezTo>
                  <a:pt x="122411" y="1474812"/>
                  <a:pt x="111512" y="1479396"/>
                  <a:pt x="100361" y="1483113"/>
                </a:cubicBezTo>
                <a:cubicBezTo>
                  <a:pt x="88583" y="1491946"/>
                  <a:pt x="30338" y="1532343"/>
                  <a:pt x="22303" y="1550020"/>
                </a:cubicBezTo>
                <a:cubicBezTo>
                  <a:pt x="9619" y="1577924"/>
                  <a:pt x="0" y="1639230"/>
                  <a:pt x="0" y="1639230"/>
                </a:cubicBezTo>
                <a:cubicBezTo>
                  <a:pt x="16462" y="1951980"/>
                  <a:pt x="-6976" y="1763948"/>
                  <a:pt x="22303" y="1895708"/>
                </a:cubicBezTo>
                <a:cubicBezTo>
                  <a:pt x="33267" y="1945045"/>
                  <a:pt x="28002" y="1954438"/>
                  <a:pt x="55756" y="1996069"/>
                </a:cubicBezTo>
                <a:cubicBezTo>
                  <a:pt x="61588" y="2004817"/>
                  <a:pt x="70625" y="2010937"/>
                  <a:pt x="78059" y="2018371"/>
                </a:cubicBezTo>
                <a:cubicBezTo>
                  <a:pt x="85493" y="2033239"/>
                  <a:pt x="90699" y="2049449"/>
                  <a:pt x="100361" y="2062976"/>
                </a:cubicBezTo>
                <a:cubicBezTo>
                  <a:pt x="109527" y="2075809"/>
                  <a:pt x="121776" y="2086243"/>
                  <a:pt x="133815" y="2096430"/>
                </a:cubicBezTo>
                <a:cubicBezTo>
                  <a:pt x="170153" y="2127178"/>
                  <a:pt x="208156" y="2155903"/>
                  <a:pt x="245327" y="2185639"/>
                </a:cubicBezTo>
                <a:lnTo>
                  <a:pt x="356839" y="2274849"/>
                </a:lnTo>
                <a:cubicBezTo>
                  <a:pt x="375424" y="2289717"/>
                  <a:pt x="395765" y="2302624"/>
                  <a:pt x="412595" y="2319454"/>
                </a:cubicBezTo>
                <a:cubicBezTo>
                  <a:pt x="457803" y="2364662"/>
                  <a:pt x="431943" y="2345855"/>
                  <a:pt x="490654" y="2375210"/>
                </a:cubicBezTo>
                <a:cubicBezTo>
                  <a:pt x="498088" y="2386361"/>
                  <a:pt x="503479" y="2399187"/>
                  <a:pt x="512956" y="2408664"/>
                </a:cubicBezTo>
                <a:cubicBezTo>
                  <a:pt x="571903" y="2467611"/>
                  <a:pt x="529826" y="2378214"/>
                  <a:pt x="602166" y="2486722"/>
                </a:cubicBezTo>
                <a:cubicBezTo>
                  <a:pt x="625744" y="2522088"/>
                  <a:pt x="641085" y="2549837"/>
                  <a:pt x="680225" y="2575932"/>
                </a:cubicBezTo>
                <a:cubicBezTo>
                  <a:pt x="795913" y="2653061"/>
                  <a:pt x="616846" y="2535676"/>
                  <a:pt x="758283" y="2620537"/>
                </a:cubicBezTo>
                <a:cubicBezTo>
                  <a:pt x="781268" y="2634328"/>
                  <a:pt x="825191" y="2665142"/>
                  <a:pt x="825191" y="2665142"/>
                </a:cubicBezTo>
                <a:cubicBezTo>
                  <a:pt x="840742" y="2711796"/>
                  <a:pt x="839116" y="2716700"/>
                  <a:pt x="880947" y="2765503"/>
                </a:cubicBezTo>
                <a:cubicBezTo>
                  <a:pt x="908315" y="2797433"/>
                  <a:pt x="943885" y="2821875"/>
                  <a:pt x="970156" y="2854713"/>
                </a:cubicBezTo>
                <a:cubicBezTo>
                  <a:pt x="985024" y="2873298"/>
                  <a:pt x="997070" y="2894547"/>
                  <a:pt x="1014761" y="2910469"/>
                </a:cubicBezTo>
                <a:cubicBezTo>
                  <a:pt x="1034685" y="2928400"/>
                  <a:pt x="1061835" y="2937043"/>
                  <a:pt x="1081669" y="2955074"/>
                </a:cubicBezTo>
                <a:cubicBezTo>
                  <a:pt x="1103150" y="2974602"/>
                  <a:pt x="1117897" y="3000500"/>
                  <a:pt x="1137425" y="3021981"/>
                </a:cubicBezTo>
                <a:cubicBezTo>
                  <a:pt x="1215617" y="3107992"/>
                  <a:pt x="1182853" y="3051094"/>
                  <a:pt x="1260088" y="3166947"/>
                </a:cubicBezTo>
                <a:cubicBezTo>
                  <a:pt x="1296825" y="3222052"/>
                  <a:pt x="1362610" y="3360837"/>
                  <a:pt x="1382752" y="3401122"/>
                </a:cubicBezTo>
                <a:lnTo>
                  <a:pt x="1416205" y="3468030"/>
                </a:lnTo>
                <a:cubicBezTo>
                  <a:pt x="1427356" y="3490332"/>
                  <a:pt x="1440399" y="3511786"/>
                  <a:pt x="1449659" y="3534937"/>
                </a:cubicBezTo>
                <a:cubicBezTo>
                  <a:pt x="1457093" y="3553522"/>
                  <a:pt x="1463831" y="3572401"/>
                  <a:pt x="1471961" y="3590693"/>
                </a:cubicBezTo>
                <a:cubicBezTo>
                  <a:pt x="1478712" y="3605884"/>
                  <a:pt x="1488090" y="3619864"/>
                  <a:pt x="1494264" y="3635298"/>
                </a:cubicBezTo>
                <a:cubicBezTo>
                  <a:pt x="1502995" y="3657125"/>
                  <a:pt x="1510381" y="3679525"/>
                  <a:pt x="1516566" y="3702205"/>
                </a:cubicBezTo>
                <a:cubicBezTo>
                  <a:pt x="1521553" y="3720491"/>
                  <a:pt x="1521062" y="3740214"/>
                  <a:pt x="1527717" y="3757961"/>
                </a:cubicBezTo>
                <a:cubicBezTo>
                  <a:pt x="1532423" y="3770510"/>
                  <a:pt x="1542586" y="3780264"/>
                  <a:pt x="1550020" y="3791415"/>
                </a:cubicBezTo>
                <a:cubicBezTo>
                  <a:pt x="1553737" y="3802566"/>
                  <a:pt x="1558866" y="3813343"/>
                  <a:pt x="1561171" y="3824869"/>
                </a:cubicBezTo>
                <a:cubicBezTo>
                  <a:pt x="1584086" y="3939447"/>
                  <a:pt x="1568961" y="3966797"/>
                  <a:pt x="1561171" y="4114800"/>
                </a:cubicBezTo>
                <a:cubicBezTo>
                  <a:pt x="1564888" y="4174273"/>
                  <a:pt x="1539268" y="4243639"/>
                  <a:pt x="1572322" y="4293220"/>
                </a:cubicBezTo>
                <a:cubicBezTo>
                  <a:pt x="1592871" y="4324044"/>
                  <a:pt x="1700726" y="4268293"/>
                  <a:pt x="1728439" y="4259766"/>
                </a:cubicBezTo>
                <a:cubicBezTo>
                  <a:pt x="1757735" y="4250752"/>
                  <a:pt x="1817649" y="4237464"/>
                  <a:pt x="1817649" y="4237464"/>
                </a:cubicBezTo>
                <a:cubicBezTo>
                  <a:pt x="1836234" y="4226313"/>
                  <a:pt x="1855371" y="4216033"/>
                  <a:pt x="1873405" y="4204010"/>
                </a:cubicBezTo>
                <a:cubicBezTo>
                  <a:pt x="1888869" y="4193701"/>
                  <a:pt x="1902330" y="4180535"/>
                  <a:pt x="1918010" y="4170557"/>
                </a:cubicBezTo>
                <a:cubicBezTo>
                  <a:pt x="1943293" y="4154468"/>
                  <a:pt x="1970786" y="4142041"/>
                  <a:pt x="1996069" y="4125952"/>
                </a:cubicBezTo>
                <a:cubicBezTo>
                  <a:pt x="2011749" y="4115974"/>
                  <a:pt x="2025040" y="4102548"/>
                  <a:pt x="2040674" y="4092498"/>
                </a:cubicBezTo>
                <a:cubicBezTo>
                  <a:pt x="2087664" y="4062290"/>
                  <a:pt x="2139620" y="4036159"/>
                  <a:pt x="2185639" y="4003288"/>
                </a:cubicBezTo>
                <a:cubicBezTo>
                  <a:pt x="2200762" y="3992485"/>
                  <a:pt x="2215966" y="3981733"/>
                  <a:pt x="2230244" y="3969835"/>
                </a:cubicBezTo>
                <a:cubicBezTo>
                  <a:pt x="2238321" y="3963104"/>
                  <a:pt x="2243799" y="3953364"/>
                  <a:pt x="2252547" y="3947532"/>
                </a:cubicBezTo>
                <a:cubicBezTo>
                  <a:pt x="2266378" y="3938311"/>
                  <a:pt x="2282719" y="3933477"/>
                  <a:pt x="2297152" y="3925230"/>
                </a:cubicBezTo>
                <a:cubicBezTo>
                  <a:pt x="2308788" y="3918581"/>
                  <a:pt x="2318969" y="3909576"/>
                  <a:pt x="2330605" y="3902927"/>
                </a:cubicBezTo>
                <a:cubicBezTo>
                  <a:pt x="2345038" y="3894680"/>
                  <a:pt x="2360777" y="3888872"/>
                  <a:pt x="2375210" y="3880625"/>
                </a:cubicBezTo>
                <a:cubicBezTo>
                  <a:pt x="2386846" y="3873976"/>
                  <a:pt x="2396677" y="3864316"/>
                  <a:pt x="2408664" y="3858322"/>
                </a:cubicBezTo>
                <a:cubicBezTo>
                  <a:pt x="2426568" y="3849370"/>
                  <a:pt x="2445835" y="3843454"/>
                  <a:pt x="2464420" y="3836020"/>
                </a:cubicBezTo>
                <a:cubicBezTo>
                  <a:pt x="2475571" y="3821152"/>
                  <a:pt x="2483006" y="3802566"/>
                  <a:pt x="2497874" y="3791415"/>
                </a:cubicBezTo>
                <a:cubicBezTo>
                  <a:pt x="2513888" y="3779405"/>
                  <a:pt x="2535338" y="3777243"/>
                  <a:pt x="2553630" y="3769113"/>
                </a:cubicBezTo>
                <a:cubicBezTo>
                  <a:pt x="2568821" y="3762362"/>
                  <a:pt x="2584708" y="3756472"/>
                  <a:pt x="2598235" y="3746810"/>
                </a:cubicBezTo>
                <a:cubicBezTo>
                  <a:pt x="2611067" y="3737644"/>
                  <a:pt x="2619715" y="3723620"/>
                  <a:pt x="2631688" y="3713357"/>
                </a:cubicBezTo>
                <a:cubicBezTo>
                  <a:pt x="2645799" y="3701262"/>
                  <a:pt x="2662015" y="3691801"/>
                  <a:pt x="2676293" y="3679903"/>
                </a:cubicBezTo>
                <a:cubicBezTo>
                  <a:pt x="2684370" y="3673172"/>
                  <a:pt x="2690518" y="3664331"/>
                  <a:pt x="2698595" y="3657600"/>
                </a:cubicBezTo>
                <a:cubicBezTo>
                  <a:pt x="2712873" y="3645702"/>
                  <a:pt x="2730058" y="3637289"/>
                  <a:pt x="2743200" y="3624147"/>
                </a:cubicBezTo>
                <a:cubicBezTo>
                  <a:pt x="2818507" y="3548841"/>
                  <a:pt x="2741963" y="3609414"/>
                  <a:pt x="2798956" y="3546088"/>
                </a:cubicBezTo>
                <a:cubicBezTo>
                  <a:pt x="2823572" y="3518737"/>
                  <a:pt x="2858083" y="3499583"/>
                  <a:pt x="2877015" y="3468030"/>
                </a:cubicBezTo>
                <a:cubicBezTo>
                  <a:pt x="2888166" y="3449445"/>
                  <a:pt x="2900776" y="3431660"/>
                  <a:pt x="2910469" y="3412274"/>
                </a:cubicBezTo>
                <a:cubicBezTo>
                  <a:pt x="2919421" y="3394370"/>
                  <a:pt x="2922162" y="3373492"/>
                  <a:pt x="2932771" y="3356518"/>
                </a:cubicBezTo>
                <a:cubicBezTo>
                  <a:pt x="2941129" y="3343145"/>
                  <a:pt x="2955074" y="3334215"/>
                  <a:pt x="2966225" y="3323064"/>
                </a:cubicBezTo>
                <a:cubicBezTo>
                  <a:pt x="2983824" y="3287865"/>
                  <a:pt x="3006217" y="3238467"/>
                  <a:pt x="3033132" y="3211552"/>
                </a:cubicBezTo>
                <a:lnTo>
                  <a:pt x="3066586" y="3178098"/>
                </a:lnTo>
                <a:cubicBezTo>
                  <a:pt x="3070303" y="3159513"/>
                  <a:pt x="3070039" y="3139662"/>
                  <a:pt x="3077737" y="3122342"/>
                </a:cubicBezTo>
                <a:cubicBezTo>
                  <a:pt x="3085285" y="3105358"/>
                  <a:pt x="3101970" y="3093874"/>
                  <a:pt x="3111191" y="3077737"/>
                </a:cubicBezTo>
                <a:cubicBezTo>
                  <a:pt x="3131810" y="3041655"/>
                  <a:pt x="3148362" y="3003396"/>
                  <a:pt x="3166947" y="2966225"/>
                </a:cubicBezTo>
                <a:lnTo>
                  <a:pt x="3189249" y="2921620"/>
                </a:lnTo>
                <a:cubicBezTo>
                  <a:pt x="3192966" y="2903035"/>
                  <a:pt x="3194954" y="2884018"/>
                  <a:pt x="3200400" y="2865864"/>
                </a:cubicBezTo>
                <a:cubicBezTo>
                  <a:pt x="3206152" y="2846691"/>
                  <a:pt x="3218579" y="2829696"/>
                  <a:pt x="3222703" y="2810108"/>
                </a:cubicBezTo>
                <a:cubicBezTo>
                  <a:pt x="3233532" y="2758668"/>
                  <a:pt x="3245005" y="2653991"/>
                  <a:pt x="3245005" y="2653991"/>
                </a:cubicBezTo>
                <a:cubicBezTo>
                  <a:pt x="3241288" y="2509025"/>
                  <a:pt x="3240439" y="2363957"/>
                  <a:pt x="3233854" y="2219093"/>
                </a:cubicBezTo>
                <a:cubicBezTo>
                  <a:pt x="3232993" y="2200159"/>
                  <a:pt x="3228149" y="2181491"/>
                  <a:pt x="3222703" y="2163337"/>
                </a:cubicBezTo>
                <a:cubicBezTo>
                  <a:pt x="3216951" y="2144164"/>
                  <a:pt x="3207834" y="2126166"/>
                  <a:pt x="3200400" y="2107581"/>
                </a:cubicBezTo>
                <a:cubicBezTo>
                  <a:pt x="3194034" y="2075752"/>
                  <a:pt x="3187546" y="2038713"/>
                  <a:pt x="3178098" y="2007220"/>
                </a:cubicBezTo>
                <a:cubicBezTo>
                  <a:pt x="3171343" y="1984703"/>
                  <a:pt x="3160405" y="1963365"/>
                  <a:pt x="3155795" y="1940313"/>
                </a:cubicBezTo>
                <a:cubicBezTo>
                  <a:pt x="3145549" y="1889082"/>
                  <a:pt x="3145496" y="1863389"/>
                  <a:pt x="3111191" y="1817649"/>
                </a:cubicBezTo>
                <a:cubicBezTo>
                  <a:pt x="3071162" y="1764276"/>
                  <a:pt x="3031577" y="1740629"/>
                  <a:pt x="2977376" y="1706137"/>
                </a:cubicBezTo>
                <a:cubicBezTo>
                  <a:pt x="2914962" y="1666419"/>
                  <a:pt x="2938062" y="1676793"/>
                  <a:pt x="2877015" y="1661532"/>
                </a:cubicBezTo>
                <a:cubicBezTo>
                  <a:pt x="2783394" y="1591318"/>
                  <a:pt x="2885158" y="1657616"/>
                  <a:pt x="2776654" y="1616927"/>
                </a:cubicBezTo>
                <a:cubicBezTo>
                  <a:pt x="2764096" y="1612218"/>
                  <a:pt x="2703499" y="1563973"/>
                  <a:pt x="2698595" y="1561171"/>
                </a:cubicBezTo>
                <a:cubicBezTo>
                  <a:pt x="2688390" y="1555339"/>
                  <a:pt x="2676293" y="1553737"/>
                  <a:pt x="2665142" y="1550020"/>
                </a:cubicBezTo>
                <a:cubicBezTo>
                  <a:pt x="2657708" y="1542586"/>
                  <a:pt x="2651587" y="1533550"/>
                  <a:pt x="2642839" y="1527718"/>
                </a:cubicBezTo>
                <a:cubicBezTo>
                  <a:pt x="2603860" y="1501732"/>
                  <a:pt x="2596538" y="1506523"/>
                  <a:pt x="2553630" y="1494264"/>
                </a:cubicBezTo>
                <a:cubicBezTo>
                  <a:pt x="2542328" y="1491035"/>
                  <a:pt x="2531516" y="1486206"/>
                  <a:pt x="2520176" y="1483113"/>
                </a:cubicBezTo>
                <a:cubicBezTo>
                  <a:pt x="2490604" y="1475048"/>
                  <a:pt x="2460703" y="1468244"/>
                  <a:pt x="2430966" y="1460810"/>
                </a:cubicBezTo>
                <a:cubicBezTo>
                  <a:pt x="2416098" y="1457093"/>
                  <a:pt x="2401533" y="1451826"/>
                  <a:pt x="2386361" y="1449659"/>
                </a:cubicBezTo>
                <a:cubicBezTo>
                  <a:pt x="2293131" y="1436341"/>
                  <a:pt x="2333802" y="1444883"/>
                  <a:pt x="2263698" y="1427357"/>
                </a:cubicBezTo>
                <a:cubicBezTo>
                  <a:pt x="2252547" y="1419923"/>
                  <a:pt x="2242231" y="1411048"/>
                  <a:pt x="2230244" y="1405054"/>
                </a:cubicBezTo>
                <a:cubicBezTo>
                  <a:pt x="2203586" y="1391725"/>
                  <a:pt x="2169982" y="1381250"/>
                  <a:pt x="2141035" y="1371600"/>
                </a:cubicBezTo>
                <a:cubicBezTo>
                  <a:pt x="2126167" y="1360449"/>
                  <a:pt x="2110708" y="1350045"/>
                  <a:pt x="2096430" y="1338147"/>
                </a:cubicBezTo>
                <a:cubicBezTo>
                  <a:pt x="2088353" y="1331416"/>
                  <a:pt x="2082337" y="1322412"/>
                  <a:pt x="2074127" y="1315844"/>
                </a:cubicBezTo>
                <a:cubicBezTo>
                  <a:pt x="2003791" y="1259575"/>
                  <a:pt x="2072223" y="1325091"/>
                  <a:pt x="2018371" y="1271239"/>
                </a:cubicBezTo>
                <a:cubicBezTo>
                  <a:pt x="2022088" y="1248937"/>
                  <a:pt x="2022372" y="1225782"/>
                  <a:pt x="2029522" y="1204332"/>
                </a:cubicBezTo>
                <a:cubicBezTo>
                  <a:pt x="2033760" y="1191618"/>
                  <a:pt x="2043103" y="1181054"/>
                  <a:pt x="2051825" y="1170879"/>
                </a:cubicBezTo>
                <a:cubicBezTo>
                  <a:pt x="2065509" y="1154914"/>
                  <a:pt x="2081562" y="1141142"/>
                  <a:pt x="2096430" y="1126274"/>
                </a:cubicBezTo>
                <a:cubicBezTo>
                  <a:pt x="2103864" y="1118840"/>
                  <a:pt x="2108758" y="1107296"/>
                  <a:pt x="2118732" y="1103971"/>
                </a:cubicBezTo>
                <a:lnTo>
                  <a:pt x="2152186" y="1092820"/>
                </a:lnTo>
                <a:cubicBezTo>
                  <a:pt x="2148469" y="1074235"/>
                  <a:pt x="2145632" y="1055451"/>
                  <a:pt x="2141035" y="1037064"/>
                </a:cubicBezTo>
                <a:cubicBezTo>
                  <a:pt x="2138184" y="1025660"/>
                  <a:pt x="2131815" y="1015205"/>
                  <a:pt x="2129883" y="1003610"/>
                </a:cubicBezTo>
                <a:cubicBezTo>
                  <a:pt x="2124349" y="970408"/>
                  <a:pt x="2125333" y="936255"/>
                  <a:pt x="2118732" y="903249"/>
                </a:cubicBezTo>
                <a:cubicBezTo>
                  <a:pt x="2114122" y="880197"/>
                  <a:pt x="2101041" y="859394"/>
                  <a:pt x="2096430" y="836342"/>
                </a:cubicBezTo>
                <a:lnTo>
                  <a:pt x="2085278" y="780586"/>
                </a:lnTo>
                <a:cubicBezTo>
                  <a:pt x="2081561" y="643054"/>
                  <a:pt x="2080997" y="505401"/>
                  <a:pt x="2074127" y="367991"/>
                </a:cubicBezTo>
                <a:cubicBezTo>
                  <a:pt x="2073540" y="356251"/>
                  <a:pt x="2066205" y="345839"/>
                  <a:pt x="2062976" y="334537"/>
                </a:cubicBezTo>
                <a:cubicBezTo>
                  <a:pt x="2048779" y="284845"/>
                  <a:pt x="2055155" y="285442"/>
                  <a:pt x="2029522" y="234176"/>
                </a:cubicBezTo>
                <a:cubicBezTo>
                  <a:pt x="2023528" y="222189"/>
                  <a:pt x="2014654" y="211873"/>
                  <a:pt x="2007220" y="200722"/>
                </a:cubicBezTo>
                <a:cubicBezTo>
                  <a:pt x="1984012" y="107890"/>
                  <a:pt x="2012272" y="199675"/>
                  <a:pt x="1973766" y="122664"/>
                </a:cubicBezTo>
                <a:cubicBezTo>
                  <a:pt x="1968509" y="112150"/>
                  <a:pt x="1968323" y="99485"/>
                  <a:pt x="1962615" y="89210"/>
                </a:cubicBezTo>
                <a:cubicBezTo>
                  <a:pt x="1931094" y="32472"/>
                  <a:pt x="1929544" y="33837"/>
                  <a:pt x="1895708" y="0"/>
                </a:cubicBezTo>
                <a:cubicBezTo>
                  <a:pt x="1851103" y="3717"/>
                  <a:pt x="1806044" y="3793"/>
                  <a:pt x="1761893" y="11152"/>
                </a:cubicBezTo>
                <a:cubicBezTo>
                  <a:pt x="1738704" y="15017"/>
                  <a:pt x="1718175" y="29589"/>
                  <a:pt x="1694986" y="33454"/>
                </a:cubicBezTo>
                <a:cubicBezTo>
                  <a:pt x="1672683" y="37171"/>
                  <a:pt x="1650186" y="39867"/>
                  <a:pt x="1628078" y="44605"/>
                </a:cubicBezTo>
                <a:cubicBezTo>
                  <a:pt x="1598107" y="51027"/>
                  <a:pt x="1538869" y="66908"/>
                  <a:pt x="1538869" y="66908"/>
                </a:cubicBezTo>
                <a:cubicBezTo>
                  <a:pt x="1469405" y="136369"/>
                  <a:pt x="1569974" y="42453"/>
                  <a:pt x="1483113" y="100361"/>
                </a:cubicBezTo>
                <a:cubicBezTo>
                  <a:pt x="1469991" y="109109"/>
                  <a:pt x="1462275" y="124353"/>
                  <a:pt x="1449659" y="133815"/>
                </a:cubicBezTo>
                <a:cubicBezTo>
                  <a:pt x="1407523" y="165417"/>
                  <a:pt x="1401612" y="164699"/>
                  <a:pt x="1360449" y="178420"/>
                </a:cubicBezTo>
                <a:cubicBezTo>
                  <a:pt x="1349298" y="197005"/>
                  <a:pt x="1336688" y="214790"/>
                  <a:pt x="1326995" y="234176"/>
                </a:cubicBezTo>
                <a:cubicBezTo>
                  <a:pt x="1311934" y="264298"/>
                  <a:pt x="1311545" y="303704"/>
                  <a:pt x="1304693" y="334537"/>
                </a:cubicBezTo>
                <a:cubicBezTo>
                  <a:pt x="1302143" y="346012"/>
                  <a:pt x="1296393" y="356587"/>
                  <a:pt x="1293542" y="367991"/>
                </a:cubicBezTo>
                <a:lnTo>
                  <a:pt x="1271239" y="457200"/>
                </a:lnTo>
                <a:cubicBezTo>
                  <a:pt x="1267522" y="542693"/>
                  <a:pt x="1273608" y="629180"/>
                  <a:pt x="1260088" y="713679"/>
                </a:cubicBezTo>
                <a:cubicBezTo>
                  <a:pt x="1257971" y="726913"/>
                  <a:pt x="1239933" y="734319"/>
                  <a:pt x="1226635" y="735981"/>
                </a:cubicBezTo>
                <a:cubicBezTo>
                  <a:pt x="1207828" y="738332"/>
                  <a:pt x="1189464" y="728547"/>
                  <a:pt x="1170878" y="724830"/>
                </a:cubicBezTo>
                <a:lnTo>
                  <a:pt x="1137425" y="624469"/>
                </a:lnTo>
                <a:cubicBezTo>
                  <a:pt x="1133708" y="613318"/>
                  <a:pt x="1129125" y="602418"/>
                  <a:pt x="1126274" y="591015"/>
                </a:cubicBezTo>
                <a:cubicBezTo>
                  <a:pt x="1122557" y="576147"/>
                  <a:pt x="1119526" y="561090"/>
                  <a:pt x="1115122" y="546410"/>
                </a:cubicBezTo>
                <a:cubicBezTo>
                  <a:pt x="1101693" y="501646"/>
                  <a:pt x="1089578" y="478396"/>
                  <a:pt x="1081669" y="434898"/>
                </a:cubicBezTo>
                <a:cubicBezTo>
                  <a:pt x="1064573" y="340873"/>
                  <a:pt x="1094451" y="372795"/>
                  <a:pt x="1037064" y="334537"/>
                </a:cubicBezTo>
                <a:cubicBezTo>
                  <a:pt x="1018479" y="338254"/>
                  <a:pt x="998729" y="338222"/>
                  <a:pt x="981308" y="345688"/>
                </a:cubicBezTo>
                <a:cubicBezTo>
                  <a:pt x="971644" y="349830"/>
                  <a:pt x="966439" y="360557"/>
                  <a:pt x="959005" y="367991"/>
                </a:cubicBezTo>
                <a:lnTo>
                  <a:pt x="947854" y="37914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619672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Země K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39952" y="461248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Průměrná produkce kuřat (na osobu)</a:t>
            </a:r>
            <a:r>
              <a:rPr lang="cs-CZ" dirty="0" smtClean="0"/>
              <a:t>: </a:t>
            </a:r>
          </a:p>
          <a:p>
            <a:pPr algn="r"/>
            <a:r>
              <a:rPr lang="cs-CZ" dirty="0" smtClean="0"/>
              <a:t>1,0 (denně)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Ošidnost průměru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95487"/>
            <a:ext cx="2438400" cy="28670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871700" y="494116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„Průměrná rodina má 2,2 dítěte.“</a:t>
            </a:r>
          </a:p>
          <a:p>
            <a:pPr algn="ctr"/>
            <a:r>
              <a:rPr lang="cs-CZ" i="1" dirty="0" smtClean="0"/>
              <a:t>Zdroj: </a:t>
            </a:r>
            <a:r>
              <a:rPr lang="en-US" i="1" dirty="0" smtClean="0"/>
              <a:t>[1]</a:t>
            </a:r>
            <a:endParaRPr lang="cs-CZ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Ošidnost průměru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80900" name="Picture 4" descr="http://www.images.atlasceska.cz/images/kalendarakci/velka/33158/v89688_2009-06-29_upra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3744416" cy="37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224469"/>
            <a:ext cx="2088232" cy="1674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2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Ošidnost průměru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cs-CZ" sz="2000" dirty="0" smtClean="0">
                <a:ea typeface="ＭＳ Ｐゴシック" pitchFamily="21" charset="-128"/>
              </a:rPr>
              <a:t>V malé vesnici někde v Americe žije 6 lidí, jejichž roční plat je uveden níže.</a:t>
            </a:r>
            <a:endParaRPr lang="en-US" sz="2000" dirty="0" smtClean="0">
              <a:ea typeface="ＭＳ Ｐゴシック" pitchFamily="21" charset="-128"/>
            </a:endParaRPr>
          </a:p>
          <a:p>
            <a:pPr marL="914400" lvl="2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GB" sz="2000" dirty="0" smtClean="0">
                <a:ea typeface="ＭＳ Ｐゴシック" pitchFamily="21" charset="-128"/>
              </a:rPr>
              <a:t>$25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$27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$29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</a:t>
            </a:r>
          </a:p>
          <a:p>
            <a:pPr marL="914400" lvl="2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GB" sz="2000" dirty="0" smtClean="0">
                <a:ea typeface="ＭＳ Ｐゴシック" pitchFamily="21" charset="-128"/>
              </a:rPr>
              <a:t>$35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$37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$38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</a:t>
            </a:r>
            <a:endParaRPr lang="en-US" sz="2000" dirty="0" smtClean="0">
              <a:ea typeface="ＭＳ Ｐゴシック" pitchFamily="21" charset="-128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cs-CZ" sz="2000" dirty="0" smtClean="0">
                <a:ea typeface="ＭＳ Ｐゴシック" pitchFamily="21" charset="-128"/>
              </a:rPr>
              <a:t>      Určete průměrný plat obyvatel této vesnice.</a:t>
            </a:r>
          </a:p>
          <a:p>
            <a:pPr marL="0" indent="0" algn="r">
              <a:buClr>
                <a:srgbClr val="FF0000"/>
              </a:buClr>
              <a:buNone/>
            </a:pPr>
            <a:r>
              <a:rPr lang="cs-CZ" sz="2000" dirty="0" smtClean="0">
                <a:ea typeface="ＭＳ Ｐゴシック" pitchFamily="21" charset="-128"/>
              </a:rPr>
              <a:t>(</a:t>
            </a:r>
            <a:r>
              <a:rPr lang="en-US" sz="2000" dirty="0" smtClean="0">
                <a:ea typeface="ＭＳ Ｐゴシック" pitchFamily="21" charset="-128"/>
              </a:rPr>
              <a:t>$31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US" sz="2000" dirty="0" smtClean="0">
                <a:ea typeface="ＭＳ Ｐゴシック" pitchFamily="21" charset="-128"/>
              </a:rPr>
              <a:t>830</a:t>
            </a:r>
            <a:r>
              <a:rPr lang="cs-CZ" sz="2000" dirty="0" smtClean="0">
                <a:ea typeface="ＭＳ Ｐゴシック" pitchFamily="21" charset="-128"/>
              </a:rPr>
              <a:t>)</a:t>
            </a:r>
            <a:endParaRPr lang="en-US" sz="2000" dirty="0" smtClean="0">
              <a:ea typeface="ＭＳ Ｐゴシック" pitchFamily="21" charset="-128"/>
            </a:endParaRPr>
          </a:p>
          <a:p>
            <a:pPr marL="342900" lvl="2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cs-CZ" sz="2000" dirty="0" smtClean="0">
                <a:ea typeface="ＭＳ Ｐゴシック" pitchFamily="21" charset="-128"/>
              </a:rPr>
              <a:t>Do vesnice se přistěhoval </a:t>
            </a:r>
            <a:r>
              <a:rPr lang="en-US" sz="2000" dirty="0" smtClean="0">
                <a:ea typeface="ＭＳ Ｐゴシック" pitchFamily="21" charset="-128"/>
              </a:rPr>
              <a:t>Bill Gates</a:t>
            </a:r>
            <a:r>
              <a:rPr lang="cs-CZ" sz="2000" dirty="0" smtClean="0">
                <a:ea typeface="ＭＳ Ｐゴシック" pitchFamily="21" charset="-128"/>
              </a:rPr>
              <a:t>, jehož roční příjem je </a:t>
            </a:r>
            <a:r>
              <a:rPr lang="en-GB" sz="2000" dirty="0" smtClean="0">
                <a:ea typeface="ＭＳ Ｐゴシック" pitchFamily="21" charset="-128"/>
              </a:rPr>
              <a:t>$40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</a:t>
            </a:r>
            <a:r>
              <a:rPr lang="cs-CZ" sz="2000" dirty="0" smtClean="0">
                <a:ea typeface="ＭＳ Ｐゴシック" pitchFamily="21" charset="-128"/>
              </a:rPr>
              <a:t>.</a:t>
            </a:r>
            <a:endParaRPr lang="en-US" sz="2000" dirty="0" smtClean="0">
              <a:ea typeface="ＭＳ Ｐゴシック" pitchFamily="21" charset="-128"/>
            </a:endParaRPr>
          </a:p>
          <a:p>
            <a:pPr marL="914400" lvl="2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GB" sz="2000" dirty="0" smtClean="0">
                <a:ea typeface="ＭＳ Ｐゴシック" pitchFamily="21" charset="-128"/>
              </a:rPr>
              <a:t>$25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$27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$29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</a:t>
            </a:r>
          </a:p>
          <a:p>
            <a:pPr marL="914400" lvl="2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GB" sz="2000" dirty="0" smtClean="0">
                <a:ea typeface="ＭＳ Ｐゴシック" pitchFamily="21" charset="-128"/>
              </a:rPr>
              <a:t>$35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$37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$38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  $40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GB" sz="2000" dirty="0" smtClean="0">
                <a:ea typeface="ＭＳ Ｐゴシック" pitchFamily="21" charset="-128"/>
              </a:rPr>
              <a:t>000</a:t>
            </a:r>
            <a:endParaRPr lang="en-US" sz="2000" dirty="0" smtClean="0">
              <a:ea typeface="ＭＳ Ｐゴシック" pitchFamily="21" charset="-128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cs-CZ" sz="2000" dirty="0" smtClean="0">
                <a:ea typeface="ＭＳ Ｐゴシック" pitchFamily="21" charset="-128"/>
              </a:rPr>
              <a:t>      Určete průměrný plat obyvatel této vesnice.</a:t>
            </a:r>
          </a:p>
          <a:p>
            <a:pPr marL="0" indent="0" algn="r">
              <a:buClr>
                <a:srgbClr val="FF0000"/>
              </a:buClr>
              <a:buNone/>
            </a:pPr>
            <a:r>
              <a:rPr lang="en-US" sz="2000" dirty="0" smtClean="0">
                <a:ea typeface="ＭＳ Ｐゴシック" pitchFamily="21" charset="-128"/>
              </a:rPr>
              <a:t> </a:t>
            </a:r>
            <a:r>
              <a:rPr lang="cs-CZ" sz="2000" dirty="0" smtClean="0">
                <a:ea typeface="ＭＳ Ｐゴシック" pitchFamily="21" charset="-128"/>
              </a:rPr>
              <a:t>(</a:t>
            </a:r>
            <a:r>
              <a:rPr lang="en-US" sz="2000" dirty="0" smtClean="0">
                <a:ea typeface="ＭＳ Ｐゴシック" pitchFamily="21" charset="-128"/>
              </a:rPr>
              <a:t>$5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US" sz="2000" dirty="0" smtClean="0">
                <a:ea typeface="ＭＳ Ｐゴシック" pitchFamily="21" charset="-128"/>
              </a:rPr>
              <a:t>741</a:t>
            </a:r>
            <a:r>
              <a:rPr lang="cs-CZ" sz="2000" dirty="0" smtClean="0">
                <a:ea typeface="ＭＳ Ｐゴシック" pitchFamily="21" charset="-128"/>
              </a:rPr>
              <a:t> </a:t>
            </a:r>
            <a:r>
              <a:rPr lang="en-US" sz="2000" dirty="0" smtClean="0">
                <a:ea typeface="ＭＳ Ｐゴシック" pitchFamily="21" charset="-128"/>
              </a:rPr>
              <a:t>571</a:t>
            </a:r>
            <a:r>
              <a:rPr lang="cs-CZ" sz="2000" dirty="0" smtClean="0">
                <a:ea typeface="ＭＳ Ｐゴシック" pitchFamily="21" charset="-128"/>
              </a:rPr>
              <a:t>)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a typeface="ＭＳ Ｐゴシック" pitchFamily="21" charset="-128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0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Aritmetický průměr</a:t>
            </a:r>
            <a:endParaRPr lang="cs-CZ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 noChangeAspect="1"/>
          </p:cNvGraphicFramePr>
          <p:nvPr>
            <p:ph idx="1"/>
          </p:nvPr>
        </p:nvGraphicFramePr>
        <p:xfrm>
          <a:off x="3923928" y="1340768"/>
          <a:ext cx="1357892" cy="135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Rovnice" r:id="rId3" imgW="609480" imgH="609480" progId="Equation.3">
                  <p:embed/>
                </p:oleObj>
              </mc:Choice>
              <mc:Fallback>
                <p:oleObj name="Rovnice" r:id="rId3" imgW="6094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340768"/>
                        <a:ext cx="1357892" cy="1357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51520" y="2780928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Na co si dát pozor?</a:t>
            </a:r>
          </a:p>
          <a:p>
            <a:pPr algn="ctr"/>
            <a:endParaRPr lang="cs-CZ" sz="2000" dirty="0" smtClean="0"/>
          </a:p>
          <a:p>
            <a:pPr marL="0" lvl="1">
              <a:buFont typeface="Arial" pitchFamily="34" charset="0"/>
              <a:buChar char="•"/>
            </a:pPr>
            <a:r>
              <a:rPr lang="cs-CZ" sz="2000" dirty="0" smtClean="0"/>
              <a:t>  </a:t>
            </a:r>
            <a:r>
              <a:rPr lang="cs-CZ" sz="2000" u="sng" dirty="0" smtClean="0"/>
              <a:t>Průměr </a:t>
            </a:r>
            <a:r>
              <a:rPr lang="cs-CZ" sz="2000" u="sng" dirty="0"/>
              <a:t>není rezistentní vůči odlehlým pozorováním!</a:t>
            </a:r>
            <a:r>
              <a:rPr lang="cs-CZ" sz="2000" dirty="0"/>
              <a:t> </a:t>
            </a:r>
            <a:r>
              <a:rPr lang="cs-CZ" sz="20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 </a:t>
            </a:r>
            <a:r>
              <a:rPr lang="cs-CZ" sz="2000" u="sng" dirty="0" smtClean="0"/>
              <a:t>Harmonický průměr </a:t>
            </a:r>
            <a:r>
              <a:rPr lang="cs-CZ" sz="2000" dirty="0" smtClean="0"/>
              <a:t>(proměnné vyjadřující čas na jednotku výkonu, </a:t>
            </a:r>
          </a:p>
          <a:p>
            <a:r>
              <a:rPr lang="cs-CZ" sz="2000" dirty="0" smtClean="0"/>
              <a:t>     poměrná čísla)</a:t>
            </a:r>
          </a:p>
          <a:p>
            <a:pPr marL="0" lvl="1">
              <a:buFont typeface="Arial" pitchFamily="34" charset="0"/>
              <a:buChar char="•"/>
            </a:pPr>
            <a:r>
              <a:rPr lang="cs-CZ" sz="2000" dirty="0" smtClean="0"/>
              <a:t>   </a:t>
            </a:r>
            <a:r>
              <a:rPr lang="cs-CZ" sz="2000" u="sng" dirty="0" smtClean="0"/>
              <a:t>Geometrický průměr</a:t>
            </a:r>
            <a:r>
              <a:rPr lang="cs-CZ" sz="2000" dirty="0" smtClean="0"/>
              <a:t> (tempa růstu)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   Vážený průměr</a:t>
            </a:r>
          </a:p>
          <a:p>
            <a:pPr marL="0" lvl="1">
              <a:buFont typeface="Arial" pitchFamily="34" charset="0"/>
              <a:buChar char="•"/>
            </a:pPr>
            <a:r>
              <a:rPr lang="cs-CZ" sz="2000" dirty="0" smtClean="0"/>
              <a:t>   </a:t>
            </a:r>
            <a:r>
              <a:rPr lang="cs-CZ" sz="2000" u="sng" dirty="0" smtClean="0"/>
              <a:t>Průměrování dat na cirkulární škále</a:t>
            </a:r>
          </a:p>
          <a:p>
            <a:pPr marL="0" lvl="1">
              <a:buFont typeface="Arial" pitchFamily="34" charset="0"/>
              <a:buChar char="•"/>
            </a:pPr>
            <a:endParaRPr lang="cs-CZ" sz="2000" dirty="0" smtClean="0"/>
          </a:p>
          <a:p>
            <a:pPr marL="0" lvl="1">
              <a:buFont typeface="Arial" pitchFamily="34" charset="0"/>
              <a:buChar char="•"/>
            </a:pPr>
            <a:endParaRPr lang="cs-CZ" sz="2000" dirty="0" smtClean="0"/>
          </a:p>
          <a:p>
            <a:pPr marL="0" lvl="1">
              <a:buFont typeface="Arial" pitchFamily="34" charset="0"/>
              <a:buChar char="•"/>
            </a:pPr>
            <a:endParaRPr lang="cs-CZ" sz="2000" dirty="0" smtClean="0"/>
          </a:p>
          <a:p>
            <a:pPr marL="0" lvl="1"/>
            <a:endParaRPr lang="cs-CZ" sz="20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05229"/>
            <a:ext cx="14127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6540" y="4849245"/>
            <a:ext cx="112474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523578" y="5411617"/>
            <a:ext cx="2609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cs typeface="Arial" pitchFamily="34" charset="0"/>
                <a:hlinkClick r:id="rId7"/>
              </a:rPr>
              <a:t>Circular</a:t>
            </a:r>
            <a:r>
              <a:rPr lang="cs-CZ" dirty="0" smtClean="0">
                <a:cs typeface="Arial" pitchFamily="34" charset="0"/>
                <a:hlinkClick r:id="rId7"/>
              </a:rPr>
              <a:t> </a:t>
            </a:r>
            <a:r>
              <a:rPr lang="cs-CZ" dirty="0" err="1" smtClean="0">
                <a:cs typeface="Arial" pitchFamily="34" charset="0"/>
                <a:hlinkClick r:id="rId7"/>
              </a:rPr>
              <a:t>Statistics</a:t>
            </a:r>
            <a:r>
              <a:rPr lang="cs-CZ" dirty="0" smtClean="0">
                <a:cs typeface="Arial" pitchFamily="34" charset="0"/>
                <a:hlinkClick r:id="rId7"/>
              </a:rPr>
              <a:t> </a:t>
            </a:r>
            <a:r>
              <a:rPr lang="cs-CZ" dirty="0" err="1" smtClean="0">
                <a:cs typeface="Arial" pitchFamily="34" charset="0"/>
                <a:hlinkClick r:id="rId7"/>
              </a:rPr>
              <a:t>Toolbox</a:t>
            </a:r>
            <a:r>
              <a:rPr lang="cs-CZ" dirty="0" smtClean="0">
                <a:cs typeface="Arial" pitchFamily="34" charset="0"/>
              </a:rPr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Ošidnost průměru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t="18506" r="50000" b="21494"/>
          <a:stretch/>
        </p:blipFill>
        <p:spPr bwMode="auto">
          <a:xfrm>
            <a:off x="2123728" y="1340768"/>
            <a:ext cx="4817327" cy="514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67744" y="6443463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Blesk, 9.4.2013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4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Co je to statistika?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1330896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2000" dirty="0" smtClean="0">
                <a:cs typeface="Arial" pitchFamily="34" charset="0"/>
              </a:rPr>
              <a:t>Google – 17,8.10</a:t>
            </a:r>
            <a:r>
              <a:rPr lang="cs-CZ" sz="2000" baseline="30000" dirty="0" smtClean="0">
                <a:cs typeface="Arial" pitchFamily="34" charset="0"/>
              </a:rPr>
              <a:t>6</a:t>
            </a:r>
            <a:r>
              <a:rPr lang="cs-CZ" sz="2000" dirty="0" smtClean="0">
                <a:cs typeface="Arial" pitchFamily="34" charset="0"/>
              </a:rPr>
              <a:t> odkazů (čeština), 626.10</a:t>
            </a:r>
            <a:r>
              <a:rPr lang="cs-CZ" sz="2000" baseline="30000" dirty="0" smtClean="0">
                <a:cs typeface="Arial" pitchFamily="34" charset="0"/>
              </a:rPr>
              <a:t>6</a:t>
            </a:r>
            <a:r>
              <a:rPr lang="cs-CZ" sz="2000" dirty="0" smtClean="0">
                <a:cs typeface="Arial" pitchFamily="34" charset="0"/>
              </a:rPr>
              <a:t> odkazů (angličtina) 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</a:t>
            </a:r>
            <a:r>
              <a:rPr kumimoji="0" lang="cs-CZ" sz="2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Uspořádaný datový soubor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(statistika přístupů na web. stránky,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2000" dirty="0">
                <a:cs typeface="Arial" pitchFamily="34" charset="0"/>
              </a:rPr>
              <a:t> </a:t>
            </a:r>
            <a:r>
              <a:rPr lang="cs-CZ" sz="2000" dirty="0" smtClean="0">
                <a:cs typeface="Arial" pitchFamily="34" charset="0"/>
              </a:rPr>
              <a:t>   </a:t>
            </a:r>
            <a:r>
              <a:rPr kumimoji="0" lang="cs-C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statistika střel na branku, statistika nehodovosti, ekonomické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2000" dirty="0">
                <a:cs typeface="Arial" pitchFamily="34" charset="0"/>
              </a:rPr>
              <a:t> </a:t>
            </a:r>
            <a:r>
              <a:rPr lang="cs-CZ" sz="2000" dirty="0" smtClean="0">
                <a:cs typeface="Arial" pitchFamily="34" charset="0"/>
              </a:rPr>
              <a:t>   </a:t>
            </a:r>
            <a:r>
              <a:rPr kumimoji="0" lang="cs-C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statistiky, …)</a:t>
            </a:r>
          </a:p>
          <a:p>
            <a:pPr marL="226800"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cs-CZ" sz="2000" dirty="0">
                <a:cs typeface="Arial" pitchFamily="34" charset="0"/>
              </a:rPr>
              <a:t> </a:t>
            </a:r>
            <a:r>
              <a:rPr lang="cs-CZ" sz="2000" dirty="0" smtClean="0">
                <a:cs typeface="Arial" pitchFamily="34" charset="0"/>
              </a:rPr>
              <a:t> </a:t>
            </a:r>
            <a:r>
              <a:rPr lang="cs-CZ" sz="2000" dirty="0" smtClean="0">
                <a:cs typeface="Arial" pitchFamily="34" charset="0"/>
                <a:hlinkClick r:id="rId3"/>
              </a:rPr>
              <a:t>Český statistický úřad</a:t>
            </a:r>
            <a:r>
              <a:rPr kumimoji="0" lang="cs-C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</a:t>
            </a:r>
            <a:r>
              <a:rPr kumimoji="0" lang="cs-C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4"/>
              </a:rPr>
              <a:t>Real </a:t>
            </a:r>
            <a:r>
              <a:rPr kumimoji="0" lang="cs-CZ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4"/>
              </a:rPr>
              <a:t>Time</a:t>
            </a:r>
            <a:r>
              <a:rPr kumimoji="0" lang="cs-C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4"/>
              </a:rPr>
              <a:t> </a:t>
            </a:r>
            <a:r>
              <a:rPr kumimoji="0" lang="cs-CZ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4"/>
              </a:rPr>
              <a:t>Statistics</a:t>
            </a:r>
            <a:r>
              <a:rPr kumimoji="0" lang="cs-C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4"/>
              </a:rPr>
              <a:t> Project</a:t>
            </a:r>
            <a:endParaRPr kumimoji="0" lang="cs-CZ" sz="20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20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000" baseline="0" dirty="0">
                <a:cs typeface="Arial" pitchFamily="34" charset="0"/>
              </a:rPr>
              <a:t> </a:t>
            </a:r>
            <a:r>
              <a:rPr lang="cs-CZ" sz="2000" baseline="0" dirty="0" smtClean="0">
                <a:cs typeface="Arial" pitchFamily="34" charset="0"/>
              </a:rPr>
              <a:t>  </a:t>
            </a:r>
            <a:r>
              <a:rPr lang="cs-CZ" sz="2000" u="sng" baseline="0" dirty="0" smtClean="0">
                <a:cs typeface="Arial" pitchFamily="34" charset="0"/>
              </a:rPr>
              <a:t>Teoretická disciplína</a:t>
            </a:r>
            <a:r>
              <a:rPr lang="cs-CZ" sz="2000" baseline="0" dirty="0" smtClean="0">
                <a:cs typeface="Arial" pitchFamily="34" charset="0"/>
              </a:rPr>
              <a:t>, která se zabývá metodami sběru</a:t>
            </a:r>
            <a:r>
              <a:rPr lang="cs-CZ" sz="2000" dirty="0" smtClean="0">
                <a:cs typeface="Arial" pitchFamily="34" charset="0"/>
              </a:rPr>
              <a:t> a analýzy dat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2000" dirty="0">
                <a:cs typeface="Arial" pitchFamily="34" charset="0"/>
              </a:rPr>
              <a:t> </a:t>
            </a:r>
            <a:r>
              <a:rPr lang="cs-CZ" sz="2000" dirty="0" smtClean="0">
                <a:cs typeface="Arial" pitchFamily="34" charset="0"/>
              </a:rPr>
              <a:t>   (matematická statistika vs. aplikovaná statistika)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2000" dirty="0" smtClean="0"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cs-CZ" sz="200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Číselný údaj</a:t>
            </a:r>
            <a:r>
              <a:rPr kumimoji="0" lang="cs-C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„syntetizující“ vlastnosti datových souborů (četnost,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2000" dirty="0">
                <a:cs typeface="Arial" pitchFamily="34" charset="0"/>
              </a:rPr>
              <a:t> </a:t>
            </a:r>
            <a:r>
              <a:rPr lang="cs-CZ" sz="2000" dirty="0" smtClean="0">
                <a:cs typeface="Arial" pitchFamily="34" charset="0"/>
              </a:rPr>
              <a:t>  </a:t>
            </a:r>
            <a:r>
              <a:rPr kumimoji="0" lang="cs-CZ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průměr, rozptyl, …)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683568" y="3429000"/>
            <a:ext cx="784887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</a:t>
            </a:fld>
            <a:r>
              <a:rPr lang="cs-CZ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Ošidnost průměru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67744" y="6299964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Zdroj: Blesk, 12.3.2014</a:t>
            </a:r>
            <a:endParaRPr lang="cs-CZ" sz="1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4" t="15166" r="39678" b="15694"/>
          <a:stretch/>
        </p:blipFill>
        <p:spPr bwMode="auto">
          <a:xfrm>
            <a:off x="539552" y="1556792"/>
            <a:ext cx="4493755" cy="443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t="27877" r="40763" b="52353"/>
          <a:stretch/>
        </p:blipFill>
        <p:spPr bwMode="auto">
          <a:xfrm>
            <a:off x="3720592" y="2926754"/>
            <a:ext cx="5188945" cy="16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6629400" cy="52768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67744" y="6443463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Zdroj</a:t>
            </a:r>
            <a:r>
              <a:rPr lang="cs-CZ" sz="1400" dirty="0" smtClean="0"/>
              <a:t>: </a:t>
            </a:r>
            <a:r>
              <a:rPr lang="cs-CZ" sz="1400" dirty="0"/>
              <a:t>http://www.czso.cz/csu/csu.nsf/informace/cpmz031114.docx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5220072" y="4077072"/>
            <a:ext cx="1944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292508" y="3861048"/>
            <a:ext cx="12957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716" y="2524470"/>
            <a:ext cx="6648345" cy="3409925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0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267744" y="6443463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Zdroj</a:t>
            </a:r>
            <a:r>
              <a:rPr lang="cs-CZ" sz="1400" dirty="0" smtClean="0"/>
              <a:t>: </a:t>
            </a:r>
            <a:r>
              <a:rPr lang="cs-CZ" sz="1400" dirty="0"/>
              <a:t>http://www.czso.cz/csu/csu.nsf/informace/cpmz031114.docx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6629400" cy="5276850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4283968" y="3861048"/>
            <a:ext cx="34563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403648" y="2852936"/>
            <a:ext cx="655272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1403648" y="4005064"/>
            <a:ext cx="6480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9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6629400" cy="52768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67744" y="6443463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Zdroj</a:t>
            </a:r>
            <a:r>
              <a:rPr lang="cs-CZ" sz="1400" dirty="0" smtClean="0"/>
              <a:t>: </a:t>
            </a:r>
            <a:r>
              <a:rPr lang="cs-CZ" sz="1400" dirty="0"/>
              <a:t>http://www.czso.cz/csu/csu.nsf/informace/cpmz031114.docx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6031585" y="5229200"/>
            <a:ext cx="340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907704" y="5373216"/>
            <a:ext cx="41238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272300" y="5229200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5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Výběrové kvantily</a:t>
            </a:r>
            <a:endParaRPr lang="cs-CZ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algn="ctr">
                  <a:buFontTx/>
                  <a:buNone/>
                </a:pPr>
                <a:r>
                  <a:rPr lang="cs-CZ" sz="2000" dirty="0" smtClean="0">
                    <a:solidFill>
                      <a:srgbClr val="FF0000"/>
                    </a:solidFill>
                  </a:rPr>
                  <a:t>100p %-ní kvantil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accent6"/>
                    </a:solidFill>
                  </a:rPr>
                  <a:t> </a:t>
                </a:r>
                <a:endParaRPr lang="cs-CZ" sz="2000" dirty="0" smtClean="0">
                  <a:solidFill>
                    <a:schemeClr val="accent6"/>
                  </a:solidFill>
                </a:endParaRPr>
              </a:p>
              <a:p>
                <a:pPr marL="0" algn="just"/>
                <a:r>
                  <a:rPr lang="cs-CZ" sz="2000" dirty="0" smtClean="0"/>
                  <a:t>odděluje </a:t>
                </a:r>
                <a:r>
                  <a:rPr lang="cs-CZ" sz="2000" dirty="0"/>
                  <a:t>100p% menších hodnot od zbytku souboru </a:t>
                </a:r>
                <a:endParaRPr lang="cs-CZ" sz="2000" dirty="0" smtClean="0"/>
              </a:p>
              <a:p>
                <a:pPr marL="0" algn="just">
                  <a:buFontTx/>
                  <a:buNone/>
                </a:pPr>
                <a:endParaRPr lang="cs-CZ" sz="2000" dirty="0"/>
              </a:p>
              <a:p>
                <a:pPr marL="0" algn="ctr">
                  <a:buFontTx/>
                  <a:buNone/>
                </a:pPr>
                <a:r>
                  <a:rPr lang="cs-CZ" sz="2000" dirty="0" smtClean="0"/>
                  <a:t>(100p%  hodnot datového souboru je menších než toto číslo.)</a:t>
                </a:r>
                <a:endParaRPr lang="cs-CZ" sz="2000" dirty="0"/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667" t="-6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6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Význačné </a:t>
            </a:r>
            <a:r>
              <a:rPr lang="cs-CZ" sz="2800" dirty="0" smtClean="0">
                <a:solidFill>
                  <a:schemeClr val="tx2"/>
                </a:solidFill>
              </a:rPr>
              <a:t>výběrové kvantily</a:t>
            </a:r>
            <a:endParaRPr lang="cs-CZ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cs-CZ" sz="2000" dirty="0" smtClean="0">
                    <a:solidFill>
                      <a:srgbClr val="FF0000"/>
                    </a:solidFill>
                  </a:rPr>
                  <a:t>Kvartily</a:t>
                </a:r>
                <a:endParaRPr lang="cs-CZ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cs-CZ" sz="2000" dirty="0"/>
                  <a:t>	Dolní </a:t>
                </a:r>
                <a:r>
                  <a:rPr lang="cs-CZ" sz="2000" dirty="0" err="1"/>
                  <a:t>kvartil</a:t>
                </a:r>
                <a:r>
                  <a:rPr lang="cs-CZ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0,25</m:t>
                        </m:r>
                      </m:sub>
                    </m:sSub>
                  </m:oMath>
                </a14:m>
                <a:endParaRPr lang="cs-CZ" sz="20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cs-CZ" sz="2000" dirty="0"/>
                  <a:t>	Medián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i="1" dirty="0">
                            <a:latin typeface="Cambria Math"/>
                          </a:rPr>
                          <m:t>0,5</m:t>
                        </m:r>
                      </m:sub>
                    </m:sSub>
                  </m:oMath>
                </a14:m>
                <a:r>
                  <a:rPr lang="cs-CZ" sz="2000" dirty="0"/>
                  <a:t>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cs-CZ" sz="2000" dirty="0"/>
                  <a:t>	Horní </a:t>
                </a:r>
                <a:r>
                  <a:rPr lang="cs-CZ" sz="2000" dirty="0" err="1"/>
                  <a:t>kvartil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i="1" dirty="0">
                            <a:latin typeface="Cambria Math"/>
                          </a:rPr>
                          <m:t>0,</m:t>
                        </m:r>
                        <m:r>
                          <a:rPr lang="cs-CZ" sz="2000" b="0" i="1" dirty="0" smtClean="0">
                            <a:latin typeface="Cambria Math"/>
                          </a:rPr>
                          <m:t>7</m:t>
                        </m:r>
                        <m:r>
                          <a:rPr lang="cs-CZ" sz="2000" i="1" dirty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cs-CZ" sz="20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cs-CZ" sz="2000" dirty="0"/>
              </a:p>
              <a:p>
                <a:pPr>
                  <a:lnSpc>
                    <a:spcPct val="80000"/>
                  </a:lnSpc>
                </a:pPr>
                <a:r>
                  <a:rPr lang="cs-CZ" sz="2000" dirty="0">
                    <a:solidFill>
                      <a:srgbClr val="FF0000"/>
                    </a:solidFill>
                  </a:rPr>
                  <a:t>Decily</a:t>
                </a:r>
                <a:r>
                  <a:rPr lang="cs-CZ" sz="2000" dirty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i="1" dirty="0">
                            <a:latin typeface="Cambria Math"/>
                          </a:rPr>
                          <m:t>0,</m:t>
                        </m:r>
                        <m:r>
                          <a:rPr lang="cs-CZ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000" i="1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i="1" dirty="0">
                            <a:latin typeface="Cambria Math"/>
                          </a:rPr>
                          <m:t>0,2</m:t>
                        </m:r>
                      </m:sub>
                    </m:sSub>
                  </m:oMath>
                </a14:m>
                <a:r>
                  <a:rPr lang="cs-CZ" sz="2000" i="1" dirty="0" smtClean="0"/>
                  <a:t>; </a:t>
                </a:r>
                <a:r>
                  <a:rPr lang="cs-CZ" sz="2000" i="1" dirty="0"/>
                  <a:t>...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i="1" dirty="0">
                            <a:latin typeface="Cambria Math"/>
                          </a:rPr>
                          <m:t>0,</m:t>
                        </m:r>
                        <m:r>
                          <a:rPr lang="cs-CZ" sz="2000" b="0" i="1" dirty="0" smtClean="0">
                            <a:latin typeface="Cambria Math"/>
                          </a:rPr>
                          <m:t>9</m:t>
                        </m:r>
                      </m:sub>
                    </m:sSub>
                  </m:oMath>
                </a14:m>
                <a:endParaRPr lang="cs-CZ" sz="2000" dirty="0"/>
              </a:p>
              <a:p>
                <a:pPr>
                  <a:lnSpc>
                    <a:spcPct val="80000"/>
                  </a:lnSpc>
                </a:pPr>
                <a:endParaRPr lang="cs-CZ" sz="2000" dirty="0" smtClean="0">
                  <a:solidFill>
                    <a:schemeClr val="accent6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cs-CZ" sz="2000" dirty="0" smtClean="0">
                    <a:solidFill>
                      <a:srgbClr val="FF0000"/>
                    </a:solidFill>
                  </a:rPr>
                  <a:t>Percentily</a:t>
                </a:r>
                <a:r>
                  <a:rPr lang="cs-CZ" sz="2000" dirty="0" smtClean="0"/>
                  <a:t> </a:t>
                </a:r>
                <a:r>
                  <a:rPr lang="cs-CZ" sz="2000" dirty="0"/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i="1" dirty="0">
                            <a:latin typeface="Cambria Math"/>
                          </a:rPr>
                          <m:t>0,</m:t>
                        </m:r>
                        <m:r>
                          <a:rPr lang="cs-CZ" sz="2000" b="0" i="1" dirty="0" smtClean="0">
                            <a:latin typeface="Cambria Math"/>
                          </a:rPr>
                          <m:t>01</m:t>
                        </m:r>
                      </m:sub>
                    </m:sSub>
                  </m:oMath>
                </a14:m>
                <a:r>
                  <a:rPr lang="cs-CZ" sz="2000" i="1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i="1" dirty="0">
                            <a:latin typeface="Cambria Math"/>
                          </a:rPr>
                          <m:t>0,</m:t>
                        </m:r>
                        <m:r>
                          <a:rPr lang="cs-CZ" sz="2000" b="0" i="1" dirty="0" smtClean="0">
                            <a:latin typeface="Cambria Math"/>
                          </a:rPr>
                          <m:t>02</m:t>
                        </m:r>
                      </m:sub>
                    </m:sSub>
                  </m:oMath>
                </a14:m>
                <a:r>
                  <a:rPr lang="cs-CZ" sz="2000" i="1" dirty="0"/>
                  <a:t>; 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i="1" dirty="0">
                            <a:latin typeface="Cambria Math"/>
                          </a:rPr>
                          <m:t>0,</m:t>
                        </m:r>
                        <m:r>
                          <a:rPr lang="cs-CZ" sz="2000" b="0" i="1" dirty="0" smtClean="0">
                            <a:latin typeface="Cambria Math"/>
                          </a:rPr>
                          <m:t>03</m:t>
                        </m:r>
                      </m:sub>
                    </m:sSub>
                  </m:oMath>
                </a14:m>
                <a:endParaRPr lang="cs-CZ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cs-CZ" sz="2000" dirty="0"/>
              </a:p>
              <a:p>
                <a:pPr>
                  <a:lnSpc>
                    <a:spcPct val="80000"/>
                  </a:lnSpc>
                </a:pPr>
                <a:r>
                  <a:rPr lang="cs-CZ" sz="2000" dirty="0">
                    <a:solidFill>
                      <a:srgbClr val="FF0000"/>
                    </a:solidFill>
                  </a:rPr>
                  <a:t>Minimum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b="0" i="1" dirty="0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cs-CZ" sz="2000" dirty="0"/>
                  <a:t> a </a:t>
                </a:r>
                <a:r>
                  <a:rPr lang="cs-CZ" sz="2000" dirty="0">
                    <a:solidFill>
                      <a:srgbClr val="FF0000"/>
                    </a:solidFill>
                  </a:rPr>
                  <a:t>Maximum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cs-CZ" sz="20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000" b="0" i="1" dirty="0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cs-CZ" sz="2000" i="1" dirty="0"/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667" t="-20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5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Kde se s kvantily setkáme v praxi?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31855" r="9453" b="55443"/>
          <a:stretch/>
        </p:blipFill>
        <p:spPr bwMode="auto">
          <a:xfrm>
            <a:off x="917798" y="3346190"/>
            <a:ext cx="7567034" cy="113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19672" y="4484426"/>
            <a:ext cx="677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scio.cz/nsz/vyhodnoceni.asp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7369" y="1556792"/>
            <a:ext cx="774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Vyhodnocení Národních srovnávacích zkoušek, …</a:t>
            </a:r>
          </a:p>
          <a:p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1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Kde se s kvantily setkáme v praxi?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37369" y="1556792"/>
            <a:ext cx="774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vyhodnocení Národních srovnávacích zkoušek,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růstové grafy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stovyhormon.cz/dbpic/obr_k_grafu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7"/>
            <a:ext cx="3955088" cy="55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0" name="Picture 2" descr="http://www.kojeni.cz/grafy/graf_hmotn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26574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http://www.zenyprozeny.cz/Data/img/percentil%20kluci2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84" y="303578"/>
            <a:ext cx="26955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7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14348" y="264318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000" dirty="0" smtClean="0">
                <a:solidFill>
                  <a:schemeClr val="tx2"/>
                </a:solidFill>
              </a:rPr>
              <a:t>K čemu potřebujeme </a:t>
            </a:r>
          </a:p>
          <a:p>
            <a:pPr algn="ctr"/>
            <a:r>
              <a:rPr lang="cs-CZ" sz="4000" dirty="0" smtClean="0">
                <a:solidFill>
                  <a:schemeClr val="tx2"/>
                </a:solidFill>
              </a:rPr>
              <a:t>míry variability?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Co vypovídá statistika o jednotlivci?</a:t>
            </a:r>
            <a:endParaRPr lang="cs-CZ" sz="2800" dirty="0">
              <a:solidFill>
                <a:schemeClr val="tx2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55576" y="1929206"/>
            <a:ext cx="2376264" cy="2528991"/>
            <a:chOff x="971600" y="2420888"/>
            <a:chExt cx="2376264" cy="2528991"/>
          </a:xfrm>
        </p:grpSpPr>
        <p:pic>
          <p:nvPicPr>
            <p:cNvPr id="76806" name="Picture 6" descr="http://media.super.cz/images/ad_gallery/0000000005370274/mhqguXjZNDFF64-SimuxoQ/520e2182e8fb86be54bb0000-8423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8" r="15369"/>
            <a:stretch/>
          </p:blipFill>
          <p:spPr bwMode="auto">
            <a:xfrm>
              <a:off x="971600" y="2420888"/>
              <a:ext cx="2371046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971600" y="4365104"/>
              <a:ext cx="237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Lukáš Pavlásek</a:t>
              </a:r>
            </a:p>
            <a:p>
              <a:pPr algn="ctr"/>
              <a:r>
                <a:rPr lang="cs-CZ" sz="1600" dirty="0" smtClean="0"/>
                <a:t>(jednotlivec)</a:t>
              </a:r>
              <a:endParaRPr lang="cs-CZ" sz="1600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535738" y="1490590"/>
            <a:ext cx="1990564" cy="3060721"/>
            <a:chOff x="3635896" y="1889158"/>
            <a:chExt cx="1990564" cy="3060721"/>
          </a:xfrm>
        </p:grpSpPr>
        <p:pic>
          <p:nvPicPr>
            <p:cNvPr id="76804" name="Picture 4" descr="http://images.clipartlogo.com/files/ss/original/767/76774771/nude-male-silhouettes-vecto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7" b="50959"/>
            <a:stretch/>
          </p:blipFill>
          <p:spPr bwMode="auto">
            <a:xfrm>
              <a:off x="4067944" y="1889158"/>
              <a:ext cx="1165969" cy="279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3635896" y="4611325"/>
              <a:ext cx="1990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skaut</a:t>
              </a:r>
              <a:endParaRPr lang="cs-CZ" sz="1600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300976" y="1687900"/>
            <a:ext cx="1990564" cy="2844517"/>
            <a:chOff x="5351258" y="2104958"/>
            <a:chExt cx="1990564" cy="2844517"/>
          </a:xfrm>
        </p:grpSpPr>
        <p:sp>
          <p:nvSpPr>
            <p:cNvPr id="12" name="TextovéPole 11"/>
            <p:cNvSpPr txBox="1"/>
            <p:nvPr/>
          </p:nvSpPr>
          <p:spPr>
            <a:xfrm>
              <a:off x="5351258" y="4610921"/>
              <a:ext cx="1990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podnikatel</a:t>
              </a:r>
              <a:endParaRPr lang="cs-CZ" sz="1600" dirty="0"/>
            </a:p>
          </p:txBody>
        </p:sp>
        <p:pic>
          <p:nvPicPr>
            <p:cNvPr id="76812" name="Picture 12" descr="https://www.colourbox.com/preview/3622433-silhouette-of-man-in-sui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805" y="2104958"/>
              <a:ext cx="1188566" cy="2611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6925890" y="1620939"/>
            <a:ext cx="1990564" cy="2929773"/>
            <a:chOff x="6955117" y="2035444"/>
            <a:chExt cx="1990564" cy="2929773"/>
          </a:xfrm>
        </p:grpSpPr>
        <p:pic>
          <p:nvPicPr>
            <p:cNvPr id="76814" name="Picture 14" descr="http://publicdomainvectors.org/photos/rejon_Person_Outline_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761" y="2035444"/>
              <a:ext cx="857655" cy="24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6955117" y="4626663"/>
              <a:ext cx="1990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občan ČR</a:t>
              </a:r>
              <a:endParaRPr lang="cs-CZ" sz="1600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981944" y="5240031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Statistika nezkoumá jednotlivce jako individualitu, ale jako anonymního nositele některého znaku (činnosti, vlastnosti).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Statistika je </a:t>
            </a:r>
            <a:r>
              <a:rPr lang="cs-CZ" dirty="0" smtClean="0">
                <a:solidFill>
                  <a:srgbClr val="FF0000"/>
                </a:solidFill>
              </a:rPr>
              <a:t>nauka o hromadných jevech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4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73745" name="Picture 17" descr="http://i.idnes.cz/14/011/cl6/PAR50537b_0c957290c4f544e598c86301f8b01e9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764"/>
            <a:ext cx="5400600" cy="2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12166"/>
              </p:ext>
            </p:extLst>
          </p:nvPr>
        </p:nvGraphicFramePr>
        <p:xfrm>
          <a:off x="3305792" y="2340375"/>
          <a:ext cx="5323189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777"/>
                <a:gridCol w="2012583"/>
                <a:gridCol w="2082829"/>
              </a:tblGrid>
              <a:tr h="190500">
                <a:tc rowSpan="4"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Zásahy střelce 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Zásahy střelce B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Průměr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?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?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4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149080"/>
            <a:ext cx="4214828" cy="185607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62890" y="60932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Zdroj: </a:t>
            </a:r>
            <a:r>
              <a:rPr lang="en-US" i="1" dirty="0" smtClean="0"/>
              <a:t>[1]</a:t>
            </a:r>
            <a:endParaRPr lang="cs-CZ" i="1" dirty="0"/>
          </a:p>
        </p:txBody>
      </p:sp>
      <p:pic>
        <p:nvPicPr>
          <p:cNvPr id="73745" name="Picture 17" descr="http://i.idnes.cz/14/011/cl6/PAR50537b_0c957290c4f544e598c86301f8b01e98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764"/>
            <a:ext cx="5400600" cy="2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803067"/>
              </p:ext>
            </p:extLst>
          </p:nvPr>
        </p:nvGraphicFramePr>
        <p:xfrm>
          <a:off x="3305792" y="2340375"/>
          <a:ext cx="5323189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777"/>
                <a:gridCol w="2012583"/>
                <a:gridCol w="2082829"/>
              </a:tblGrid>
              <a:tr h="190500">
                <a:tc rowSpan="4"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Zásahy střelce 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Zásahy střelce B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Průměr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19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Výběrový rozptyl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3347864" y="1556792"/>
          <a:ext cx="2323395" cy="1312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Rovnice" r:id="rId3" imgW="1155700" imgH="647700" progId="Equation.3">
                  <p:embed/>
                </p:oleObj>
              </mc:Choice>
              <mc:Fallback>
                <p:oleObj name="Rovnice" r:id="rId3" imgW="1155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556792"/>
                        <a:ext cx="2323395" cy="13127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3356992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Na co si dát pozor?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Rozměr rozptylu charakteristiky je </a:t>
            </a:r>
            <a:r>
              <a:rPr lang="cs-CZ" sz="2000" dirty="0" smtClean="0">
                <a:solidFill>
                  <a:srgbClr val="FF0000"/>
                </a:solidFill>
              </a:rPr>
              <a:t>druhou mocninou rozměru proměnné</a:t>
            </a:r>
            <a:r>
              <a:rPr lang="cs-CZ" sz="2000" dirty="0" smtClean="0">
                <a:solidFill>
                  <a:schemeClr val="accent6"/>
                </a:solidFill>
              </a:rPr>
              <a:t>.</a:t>
            </a:r>
            <a:endParaRPr lang="cs-CZ" sz="2000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Výběrová směrodatná odchylka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843808" y="1484784"/>
          <a:ext cx="3241681" cy="129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2" name="Rovnice" r:id="rId3" imgW="1752600" imgH="698500" progId="Equation.3">
                  <p:embed/>
                </p:oleObj>
              </mc:Choice>
              <mc:Fallback>
                <p:oleObj name="Rovnice" r:id="rId3" imgW="17526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484784"/>
                        <a:ext cx="3241681" cy="1296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8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Jakou představu o variabilitě dat nám dává </a:t>
            </a:r>
            <a:r>
              <a:rPr lang="cs-CZ" sz="2400" dirty="0" err="1" smtClean="0">
                <a:solidFill>
                  <a:schemeClr val="tx2"/>
                </a:solidFill>
              </a:rPr>
              <a:t>sm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r>
              <a:rPr lang="cs-CZ" sz="2400" dirty="0" smtClean="0">
                <a:solidFill>
                  <a:schemeClr val="tx2"/>
                </a:solidFill>
              </a:rPr>
              <a:t> odchylka?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3458617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Pravidlo 3 sigma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 l="2450" t="12888" r="45004" b="66830"/>
          <a:stretch>
            <a:fillRect/>
          </a:stretch>
        </p:blipFill>
        <p:spPr bwMode="auto">
          <a:xfrm>
            <a:off x="4860032" y="4149080"/>
            <a:ext cx="38884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ulka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669110"/>
                  </p:ext>
                </p:extLst>
              </p:nvPr>
            </p:nvGraphicFramePr>
            <p:xfrm>
              <a:off x="395536" y="4149080"/>
              <a:ext cx="4207295" cy="1169288"/>
            </p:xfrm>
            <a:graphic>
              <a:graphicData uri="http://schemas.openxmlformats.org/drawingml/2006/table">
                <a:tbl>
                  <a:tblPr/>
                  <a:tblGrid>
                    <a:gridCol w="1306588"/>
                    <a:gridCol w="2900707"/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smtClean="0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cs-CZ" sz="18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0,682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0,954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0,998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ulka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991224"/>
                  </p:ext>
                </p:extLst>
              </p:nvPr>
            </p:nvGraphicFramePr>
            <p:xfrm>
              <a:off x="395536" y="4149080"/>
              <a:ext cx="4207295" cy="1169288"/>
            </p:xfrm>
            <a:graphic>
              <a:graphicData uri="http://schemas.openxmlformats.org/drawingml/2006/table">
                <a:tbl>
                  <a:tblPr/>
                  <a:tblGrid>
                    <a:gridCol w="1306588"/>
                    <a:gridCol w="2900707"/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5168" t="-27083" r="-210" b="-341667"/>
                          </a:stretch>
                        </a:blipFill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0,682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0,954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0,998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95536" y="1149531"/>
                <a:ext cx="8352928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FF0000"/>
                          </a:solidFill>
                        </a:rPr>
                        <m:t>Č</m:t>
                      </m:r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FF0000"/>
                          </a:solidFill>
                        </a:rPr>
                        <m:t>eby</m:t>
                      </m:r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FF0000"/>
                          </a:solidFill>
                        </a:rPr>
                        <m:t>š</m:t>
                      </m:r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FF0000"/>
                          </a:solidFill>
                        </a:rPr>
                        <m:t>evova</m:t>
                      </m:r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cs-CZ" sz="2000" dirty="0" smtClean="0">
                          <a:solidFill>
                            <a:srgbClr val="FF0000"/>
                          </a:solidFill>
                        </a:rPr>
                        <m:t>nerovnost</m:t>
                      </m:r>
                      <m:r>
                        <a:rPr lang="cs-CZ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&gt;0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: 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&gt;1−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49531"/>
                <a:ext cx="8352928" cy="6705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ulk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822416"/>
                  </p:ext>
                </p:extLst>
              </p:nvPr>
            </p:nvGraphicFramePr>
            <p:xfrm>
              <a:off x="395536" y="2038413"/>
              <a:ext cx="4176464" cy="1169288"/>
            </p:xfrm>
            <a:graphic>
              <a:graphicData uri="http://schemas.openxmlformats.org/drawingml/2006/table">
                <a:tbl>
                  <a:tblPr/>
                  <a:tblGrid>
                    <a:gridCol w="1389254"/>
                    <a:gridCol w="2787210"/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smtClean="0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cs-CZ" sz="18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89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ulk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400277"/>
                  </p:ext>
                </p:extLst>
              </p:nvPr>
            </p:nvGraphicFramePr>
            <p:xfrm>
              <a:off x="395536" y="2038413"/>
              <a:ext cx="4176464" cy="1169288"/>
            </p:xfrm>
            <a:graphic>
              <a:graphicData uri="http://schemas.openxmlformats.org/drawingml/2006/table">
                <a:tbl>
                  <a:tblPr/>
                  <a:tblGrid>
                    <a:gridCol w="1389254"/>
                    <a:gridCol w="2787210"/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AF1D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0109" t="-25000" b="-343750"/>
                          </a:stretch>
                        </a:blipFill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89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 t="9375" r="17675" b="62829"/>
          <a:stretch/>
        </p:blipFill>
        <p:spPr bwMode="auto">
          <a:xfrm>
            <a:off x="4892672" y="1820036"/>
            <a:ext cx="3823151" cy="15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6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Variační </a:t>
            </a:r>
            <a:r>
              <a:rPr lang="cs-CZ" sz="2800" dirty="0" smtClean="0">
                <a:solidFill>
                  <a:schemeClr val="tx2"/>
                </a:solidFill>
              </a:rPr>
              <a:t>koeficient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03548" y="1798878"/>
                <a:ext cx="8136904" cy="175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 smtClean="0"/>
                  <a:t>(Směrodatná odchylka v procentech aritmetického průměru)</a:t>
                </a:r>
              </a:p>
              <a:p>
                <a:pPr algn="ctr"/>
                <a:endParaRPr lang="cs-CZ" sz="2000" dirty="0"/>
              </a:p>
              <a:p>
                <a:pPr algn="ctr"/>
                <a:endParaRPr lang="cs-CZ" sz="2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 (%)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1798878"/>
                <a:ext cx="8136904" cy="1753365"/>
              </a:xfrm>
              <a:prstGeom prst="rect">
                <a:avLst/>
              </a:prstGeom>
              <a:blipFill rotWithShape="0">
                <a:blip r:embed="rId2"/>
                <a:stretch>
                  <a:fillRect t="-17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899592" y="4005064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cs-CZ" sz="2000" dirty="0" smtClean="0"/>
              <a:t>  Čím nižší var. koeficient, tím homogennější soubor.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 </a:t>
            </a:r>
            <a:r>
              <a:rPr lang="cs-CZ" sz="2000" i="1" dirty="0" err="1" smtClean="0"/>
              <a:t>V</a:t>
            </a:r>
            <a:r>
              <a:rPr lang="cs-CZ" sz="2000" i="1" baseline="-25000" dirty="0" err="1" smtClean="0"/>
              <a:t>x</a:t>
            </a:r>
            <a:r>
              <a:rPr lang="cs-CZ" sz="2000" i="1" baseline="-25000" dirty="0" smtClean="0"/>
              <a:t>  </a:t>
            </a:r>
            <a:r>
              <a:rPr lang="en-US" sz="2000" dirty="0" smtClean="0"/>
              <a:t>&gt;</a:t>
            </a:r>
            <a:r>
              <a:rPr lang="cs-CZ" sz="2000" dirty="0" smtClean="0"/>
              <a:t> 50</a:t>
            </a:r>
            <a:r>
              <a:rPr lang="en-US" sz="2000" dirty="0" smtClean="0"/>
              <a:t>%</a:t>
            </a:r>
            <a:r>
              <a:rPr lang="cs-CZ" sz="2000" dirty="0" smtClean="0"/>
              <a:t>  značí silně rozptýlený soubor.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5892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Proč potřebujeme bezrozměrnou míru variability?</a:t>
            </a:r>
          </a:p>
          <a:p>
            <a:pPr algn="ctr"/>
            <a:r>
              <a:rPr lang="cs-CZ" sz="2000" dirty="0" smtClean="0"/>
              <a:t>Umožňuje srovnání variability proměnných, které mají různé jednotky.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0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Analýza závislosti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dvou kvantitativních proměnných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3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err="1" smtClean="0"/>
              <a:t>Pearsonův</a:t>
            </a:r>
            <a:r>
              <a:rPr lang="cs-CZ" sz="2400" b="1" dirty="0" smtClean="0"/>
              <a:t> k</a:t>
            </a:r>
            <a:r>
              <a:rPr lang="en-US" sz="2400" b="1" dirty="0" err="1" smtClean="0"/>
              <a:t>oeficient</a:t>
            </a:r>
            <a:r>
              <a:rPr lang="en-US" sz="2400" b="1" dirty="0" smtClean="0"/>
              <a:t> </a:t>
            </a:r>
            <a:r>
              <a:rPr lang="en-US" sz="2400" b="1" dirty="0" err="1"/>
              <a:t>korelace</a:t>
            </a:r>
            <a:r>
              <a:rPr lang="en-US" sz="2400" dirty="0"/>
              <a:t>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    </a:t>
            </a:r>
            <a:r>
              <a:rPr lang="en-US" sz="2400" dirty="0" err="1" smtClean="0"/>
              <a:t>vyjadřuje</a:t>
            </a:r>
            <a:r>
              <a:rPr lang="en-US" sz="2400" dirty="0" smtClean="0"/>
              <a:t> </a:t>
            </a:r>
            <a:r>
              <a:rPr lang="en-US" sz="2400" dirty="0" err="1"/>
              <a:t>míru</a:t>
            </a:r>
            <a:r>
              <a:rPr lang="en-US" sz="2400" dirty="0"/>
              <a:t> </a:t>
            </a:r>
            <a:r>
              <a:rPr lang="en-US" sz="2400" dirty="0" err="1" smtClean="0"/>
              <a:t>závislosti</a:t>
            </a:r>
            <a:r>
              <a:rPr lang="en-US" sz="2400" dirty="0" smtClean="0"/>
              <a:t> </a:t>
            </a:r>
            <a:r>
              <a:rPr lang="en-US" sz="2400" dirty="0" err="1"/>
              <a:t>dvou</a:t>
            </a:r>
            <a:r>
              <a:rPr lang="en-US" sz="2400" dirty="0"/>
              <a:t> </a:t>
            </a:r>
            <a:r>
              <a:rPr lang="en-US" sz="2400" dirty="0" err="1"/>
              <a:t>znaků</a:t>
            </a:r>
            <a:r>
              <a:rPr lang="en-US" sz="2400" dirty="0"/>
              <a:t>. </a:t>
            </a:r>
            <a:endParaRPr lang="cs-CZ" sz="2400" dirty="0" smtClean="0"/>
          </a:p>
          <a:p>
            <a:endParaRPr lang="en-US" sz="2400" dirty="0"/>
          </a:p>
        </p:txBody>
      </p:sp>
      <p:pic>
        <p:nvPicPr>
          <p:cNvPr id="4" name="Picture 6" descr="http://www.cs-chat.estranky.cz/img/picture/95/poz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37934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49806" y="3134423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lineární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Šipka nahoru 5"/>
          <p:cNvSpPr/>
          <p:nvPr/>
        </p:nvSpPr>
        <p:spPr>
          <a:xfrm>
            <a:off x="5653862" y="2428883"/>
            <a:ext cx="288032" cy="690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nahoru 6"/>
          <p:cNvSpPr/>
          <p:nvPr/>
        </p:nvSpPr>
        <p:spPr>
          <a:xfrm>
            <a:off x="7596336" y="2428883"/>
            <a:ext cx="288032" cy="690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7020272" y="3134423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spojitých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211960" y="4109316"/>
                <a:ext cx="3800143" cy="751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cs-CZ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109316"/>
                <a:ext cx="3800143" cy="7518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37</a:t>
            </a:fld>
            <a:endParaRPr lang="cs-CZ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775998"/>
              </p:ext>
            </p:extLst>
          </p:nvPr>
        </p:nvGraphicFramePr>
        <p:xfrm>
          <a:off x="771296" y="329688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92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 smtClean="0"/>
                  <a:t>Hodnota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korelačního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koeficientu</a:t>
                </a:r>
                <a:r>
                  <a:rPr lang="en-US" sz="2400" dirty="0"/>
                  <a:t> se </a:t>
                </a:r>
                <a:r>
                  <a:rPr lang="en-US" sz="2400" dirty="0" err="1"/>
                  <a:t>pohybuje</a:t>
                </a:r>
                <a:r>
                  <a:rPr lang="en-US" sz="2400" dirty="0"/>
                  <a:t> od </a:t>
                </a:r>
                <a:r>
                  <a:rPr lang="cs-CZ" sz="2400" dirty="0" smtClean="0"/>
                  <a:t>-1 </a:t>
                </a:r>
                <a:r>
                  <a:rPr lang="en-US" sz="2400" dirty="0" smtClean="0"/>
                  <a:t>do </a:t>
                </a:r>
                <a:r>
                  <a:rPr lang="en-US" sz="2400" dirty="0"/>
                  <a:t>1. </a:t>
                </a:r>
                <a:endParaRPr lang="cs-CZ" sz="24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400" dirty="0" err="1" smtClean="0"/>
                  <a:t>Hodnoty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cs-CZ" sz="2400" dirty="0" smtClean="0"/>
                  <a:t> </a:t>
                </a:r>
                <a:r>
                  <a:rPr lang="en-US" sz="2400" dirty="0" err="1" smtClean="0"/>
                  <a:t>nabývá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tehdy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pokud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všechny</a:t>
                </a:r>
                <a:r>
                  <a:rPr lang="en-US" sz="2400" dirty="0"/>
                  <a:t> body [</a:t>
                </a:r>
                <a:r>
                  <a:rPr lang="en-US" sz="2400" i="1" dirty="0"/>
                  <a:t>x</a:t>
                </a:r>
                <a:r>
                  <a:rPr lang="en-US" sz="2400" i="1" baseline="-25000" dirty="0"/>
                  <a:t>i</a:t>
                </a:r>
                <a:r>
                  <a:rPr lang="en-US" sz="2400" dirty="0"/>
                  <a:t>, </a:t>
                </a:r>
                <a:r>
                  <a:rPr lang="en-US" sz="2400" i="1" dirty="0" err="1"/>
                  <a:t>y</a:t>
                </a:r>
                <a:r>
                  <a:rPr lang="en-US" sz="2400" i="1" baseline="-25000" dirty="0" err="1"/>
                  <a:t>i</a:t>
                </a:r>
                <a:r>
                  <a:rPr lang="en-US" sz="2400" dirty="0"/>
                  <a:t>] </a:t>
                </a:r>
                <a:r>
                  <a:rPr lang="en-US" sz="2400" dirty="0" err="1"/>
                  <a:t>leží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přímce</a:t>
                </a:r>
                <a:r>
                  <a:rPr lang="en-US" sz="2400" dirty="0"/>
                  <a:t>. </a:t>
                </a:r>
                <a:endParaRPr lang="cs-CZ" sz="24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400" dirty="0" err="1" smtClean="0"/>
                  <a:t>Nule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je </a:t>
                </a:r>
                <a:r>
                  <a:rPr lang="en-US" sz="2400" dirty="0" err="1"/>
                  <a:t>roven</a:t>
                </a:r>
                <a:r>
                  <a:rPr lang="en-US" sz="2400" dirty="0"/>
                  <a:t> v </a:t>
                </a:r>
                <a:r>
                  <a:rPr lang="en-US" sz="2400" dirty="0" err="1"/>
                  <a:t>případě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že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veličiny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jsou</a:t>
                </a:r>
                <a:r>
                  <a:rPr lang="en-US" sz="2400" dirty="0"/>
                  <a:t>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lineárně</a:t>
                </a:r>
                <a:r>
                  <a:rPr lang="cs-CZ" sz="2400" dirty="0" smtClean="0"/>
                  <a:t> </a:t>
                </a:r>
                <a:r>
                  <a:rPr lang="en-US" sz="2400" dirty="0" err="1" smtClean="0"/>
                  <a:t>nezávislé</a:t>
                </a:r>
                <a:r>
                  <a:rPr lang="en-US" sz="2400" dirty="0"/>
                  <a:t>. </a:t>
                </a:r>
                <a:endParaRPr lang="cs-CZ" sz="24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400" dirty="0" err="1"/>
                  <a:t>Při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měření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lineární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závislosti</a:t>
                </a:r>
                <a:r>
                  <a:rPr lang="en-US" sz="2400" dirty="0"/>
                  <a:t> je </a:t>
                </a:r>
                <a:r>
                  <a:rPr lang="en-US" sz="2400" dirty="0" err="1"/>
                  <a:t>znaménko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korelačního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koeficientu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kladné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když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veličiny</a:t>
                </a:r>
                <a:r>
                  <a:rPr lang="en-US" sz="2400" dirty="0"/>
                  <a:t> </a:t>
                </a:r>
                <a:r>
                  <a:rPr lang="en-US" sz="2400" i="1" dirty="0"/>
                  <a:t>X</a:t>
                </a:r>
                <a:r>
                  <a:rPr lang="en-US" sz="2400" dirty="0"/>
                  <a:t> a </a:t>
                </a:r>
                <a:r>
                  <a:rPr lang="en-US" sz="2400" i="1" dirty="0"/>
                  <a:t>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zároveň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rostou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nebo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zároveň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klesají</a:t>
                </a:r>
                <a:r>
                  <a:rPr lang="en-US" sz="2400" dirty="0"/>
                  <a:t>, a </a:t>
                </a:r>
                <a:r>
                  <a:rPr lang="en-US" sz="2400" dirty="0" err="1"/>
                  <a:t>záporné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když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jedna</a:t>
                </a:r>
                <a:r>
                  <a:rPr lang="en-US" sz="2400" dirty="0"/>
                  <a:t> z </a:t>
                </a:r>
                <a:r>
                  <a:rPr lang="en-US" sz="2400" dirty="0" err="1"/>
                  <a:t>veličin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roste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zatímco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druhá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klesá</a:t>
                </a:r>
                <a:r>
                  <a:rPr lang="en-US" sz="2400" dirty="0"/>
                  <a:t>.</a:t>
                </a:r>
                <a:endParaRPr lang="cs-CZ" sz="2400" dirty="0" smtClean="0"/>
              </a:p>
              <a:p>
                <a:pPr>
                  <a:spcAft>
                    <a:spcPts val="600"/>
                  </a:spcAft>
                </a:pPr>
                <a:r>
                  <a:rPr lang="cs-CZ" sz="2400" dirty="0" smtClean="0"/>
                  <a:t>P</a:t>
                </a:r>
                <a:r>
                  <a:rPr lang="en-US" sz="2400" dirty="0" err="1" smtClean="0"/>
                  <a:t>ři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užití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Pearsonova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korelačního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koeficientu</a:t>
                </a:r>
                <a:r>
                  <a:rPr lang="en-US" sz="2400" dirty="0"/>
                  <a:t> </a:t>
                </a:r>
                <a:r>
                  <a:rPr lang="cs-CZ" sz="2400" dirty="0" smtClean="0"/>
                  <a:t>je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vždy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třeba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posoudit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zda</a:t>
                </a:r>
                <a:r>
                  <a:rPr lang="en-US" sz="2400" dirty="0"/>
                  <a:t> je </a:t>
                </a:r>
                <a:r>
                  <a:rPr lang="en-US" sz="2400" dirty="0" err="1"/>
                  <a:t>jeho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aplikace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vhodná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r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1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723025"/>
              </p:ext>
            </p:extLst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8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Co je to statistika?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u="sng" dirty="0" smtClean="0">
                <a:cs typeface="Arial" pitchFamily="34" charset="0"/>
              </a:rPr>
              <a:t>teoretická </a:t>
            </a:r>
            <a:r>
              <a:rPr lang="cs-CZ" sz="2400" u="sng" dirty="0">
                <a:cs typeface="Arial" pitchFamily="34" charset="0"/>
              </a:rPr>
              <a:t>disciplína</a:t>
            </a:r>
            <a:r>
              <a:rPr lang="cs-CZ" sz="2400" dirty="0">
                <a:cs typeface="Arial" pitchFamily="34" charset="0"/>
              </a:rPr>
              <a:t>, která se zabývá metodami sběru </a:t>
            </a:r>
            <a:r>
              <a:rPr lang="cs-CZ" sz="2400" dirty="0" smtClean="0">
                <a:cs typeface="Arial" pitchFamily="34" charset="0"/>
              </a:rPr>
              <a:t>              a </a:t>
            </a:r>
            <a:r>
              <a:rPr lang="cs-CZ" sz="2400" dirty="0">
                <a:cs typeface="Arial" pitchFamily="34" charset="0"/>
              </a:rPr>
              <a:t>analýzy dat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54312" y="407707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statistické znaky </a:t>
            </a:r>
            <a:r>
              <a:rPr lang="cs-CZ" dirty="0" smtClean="0"/>
              <a:t>– údaje, které              u statistických znaků sledujeme     (např. váha, výška, IQ, …)</a:t>
            </a:r>
            <a:endParaRPr lang="en-US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1778482" y="3698391"/>
            <a:ext cx="3657614" cy="2824829"/>
            <a:chOff x="1778482" y="3698391"/>
            <a:chExt cx="3657614" cy="2824829"/>
          </a:xfrm>
        </p:grpSpPr>
        <p:pic>
          <p:nvPicPr>
            <p:cNvPr id="4" name="Obrázek 3"/>
            <p:cNvPicPr/>
            <p:nvPr/>
          </p:nvPicPr>
          <p:blipFill rotWithShape="1">
            <a:blip r:embed="rId2" cstate="print"/>
            <a:srcRect l="24787" t="34438" r="50381" b="27854"/>
            <a:stretch/>
          </p:blipFill>
          <p:spPr bwMode="auto">
            <a:xfrm>
              <a:off x="1778482" y="3698391"/>
              <a:ext cx="2628292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ovéPole 11"/>
            <p:cNvSpPr txBox="1"/>
            <p:nvPr/>
          </p:nvSpPr>
          <p:spPr>
            <a:xfrm>
              <a:off x="3563888" y="6215443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= ZÁKLADNÍ SOUBOR</a:t>
              </a:r>
              <a:endParaRPr lang="en-US" sz="1400" b="1" dirty="0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1778482" y="33569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úplné šetření</a:t>
            </a:r>
            <a:endParaRPr lang="en-US" b="1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179512" y="4221088"/>
            <a:ext cx="1944216" cy="646331"/>
            <a:chOff x="179512" y="4221088"/>
            <a:chExt cx="1944216" cy="646331"/>
          </a:xfrm>
        </p:grpSpPr>
        <p:sp>
          <p:nvSpPr>
            <p:cNvPr id="8" name="TextovéPole 7"/>
            <p:cNvSpPr txBox="1"/>
            <p:nvPr/>
          </p:nvSpPr>
          <p:spPr>
            <a:xfrm>
              <a:off x="179512" y="4221088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accent2"/>
                  </a:solidFill>
                </a:rPr>
                <a:t>statistická jednotka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Přímá spojnice se šipkou 9"/>
            <p:cNvCxnSpPr>
              <a:stCxn id="8" idx="3"/>
            </p:cNvCxnSpPr>
            <p:nvPr/>
          </p:nvCxnSpPr>
          <p:spPr>
            <a:xfrm flipV="1">
              <a:off x="1331640" y="4544253"/>
              <a:ext cx="792088" cy="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ovéPole 14"/>
          <p:cNvSpPr txBox="1"/>
          <p:nvPr/>
        </p:nvSpPr>
        <p:spPr>
          <a:xfrm>
            <a:off x="2237460" y="2492896"/>
            <a:ext cx="476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tx2"/>
                </a:solidFill>
              </a:rPr>
              <a:t>Jak provést statistické šetření?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11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7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025564"/>
              </p:ext>
            </p:extLst>
          </p:nvPr>
        </p:nvGraphicFramePr>
        <p:xfrm>
          <a:off x="3203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203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8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203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01992"/>
              </p:ext>
            </p:extLst>
          </p:nvPr>
        </p:nvGraphicFramePr>
        <p:xfrm>
          <a:off x="6012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203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6012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3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203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6012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611774"/>
              </p:ext>
            </p:extLst>
          </p:nvPr>
        </p:nvGraphicFramePr>
        <p:xfrm>
          <a:off x="251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0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203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6012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251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5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203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6012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251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697748"/>
              </p:ext>
            </p:extLst>
          </p:nvPr>
        </p:nvGraphicFramePr>
        <p:xfrm>
          <a:off x="3203848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0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203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6012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251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3203848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203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6012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251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3203848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545878"/>
              </p:ext>
            </p:extLst>
          </p:nvPr>
        </p:nvGraphicFramePr>
        <p:xfrm>
          <a:off x="601216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Co je to statistika?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u="sng" dirty="0" smtClean="0">
                <a:cs typeface="Arial" pitchFamily="34" charset="0"/>
              </a:rPr>
              <a:t>teoretická </a:t>
            </a:r>
            <a:r>
              <a:rPr lang="cs-CZ" sz="2400" u="sng" dirty="0">
                <a:cs typeface="Arial" pitchFamily="34" charset="0"/>
              </a:rPr>
              <a:t>disciplína</a:t>
            </a:r>
            <a:r>
              <a:rPr lang="cs-CZ" sz="2400" dirty="0">
                <a:cs typeface="Arial" pitchFamily="34" charset="0"/>
              </a:rPr>
              <a:t>, která se zabývá metodami sběru </a:t>
            </a:r>
            <a:r>
              <a:rPr lang="cs-CZ" sz="2400" dirty="0" smtClean="0">
                <a:cs typeface="Arial" pitchFamily="34" charset="0"/>
              </a:rPr>
              <a:t>              a </a:t>
            </a:r>
            <a:r>
              <a:rPr lang="cs-CZ" sz="2400" dirty="0">
                <a:cs typeface="Arial" pitchFamily="34" charset="0"/>
              </a:rPr>
              <a:t>analýzy dat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24787" t="34438" r="25550" b="27854"/>
          <a:stretch>
            <a:fillRect/>
          </a:stretch>
        </p:blipFill>
        <p:spPr bwMode="auto">
          <a:xfrm>
            <a:off x="1778482" y="3698391"/>
            <a:ext cx="52565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237460" y="2492896"/>
            <a:ext cx="476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tx2"/>
                </a:solidFill>
              </a:rPr>
              <a:t>Jak provést statistické šetření?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78482" y="33569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úplné šetření</a:t>
            </a:r>
            <a:endParaRPr lang="en-US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34344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výběrové šetření</a:t>
            </a:r>
            <a:endParaRPr lang="en-US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26805" y="4478962"/>
            <a:ext cx="185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/>
                </a:solidFill>
              </a:rPr>
              <a:t>REPREZENTATIVNÍ</a:t>
            </a:r>
          </a:p>
          <a:p>
            <a:pPr algn="ctr"/>
            <a:r>
              <a:rPr lang="cs-CZ" dirty="0" smtClean="0">
                <a:solidFill>
                  <a:schemeClr val="accent6"/>
                </a:solidFill>
              </a:rPr>
              <a:t>výběr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1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5152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3203848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6012160" y="126876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25152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/>
          </p:nvPr>
        </p:nvGraphicFramePr>
        <p:xfrm>
          <a:off x="3203848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/>
          </p:nvPr>
        </p:nvGraphicFramePr>
        <p:xfrm>
          <a:off x="6012160" y="3789040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4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930030"/>
              </p:ext>
            </p:extLst>
          </p:nvPr>
        </p:nvGraphicFramePr>
        <p:xfrm>
          <a:off x="1187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6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1187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8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1187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383586"/>
              </p:ext>
            </p:extLst>
          </p:nvPr>
        </p:nvGraphicFramePr>
        <p:xfrm>
          <a:off x="5004048" y="141277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4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1187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5004048" y="141277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9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1187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5004048" y="141277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/>
          </p:nvPr>
        </p:nvGraphicFramePr>
        <p:xfrm>
          <a:off x="1259632" y="400506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4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1187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5004048" y="141277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/>
          </p:nvPr>
        </p:nvGraphicFramePr>
        <p:xfrm>
          <a:off x="1259632" y="400506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6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1187624" y="148478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5004048" y="141277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/>
          </p:nvPr>
        </p:nvGraphicFramePr>
        <p:xfrm>
          <a:off x="1259632" y="4005064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>
            <p:extLst/>
          </p:nvPr>
        </p:nvGraphicFramePr>
        <p:xfrm>
          <a:off x="5148064" y="3933056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9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1556792"/>
            <a:ext cx="7931224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Pokud jsou dvě náhodné veličiny korelované, znamená to pouze to, že jsou lineárně závislé. </a:t>
            </a:r>
          </a:p>
          <a:p>
            <a:pPr marL="0" indent="0">
              <a:buNone/>
            </a:pPr>
            <a:r>
              <a:rPr lang="cs-CZ" sz="2000" dirty="0" smtClean="0"/>
              <a:t>Nelze </a:t>
            </a:r>
            <a:r>
              <a:rPr lang="cs-CZ" sz="2000" dirty="0"/>
              <a:t>z toho však ještě usoudit, že by </a:t>
            </a:r>
            <a:r>
              <a:rPr lang="cs-CZ" sz="2000" dirty="0" smtClean="0"/>
              <a:t>jedna </a:t>
            </a:r>
            <a:r>
              <a:rPr lang="cs-CZ" sz="2000" dirty="0"/>
              <a:t>z nich </a:t>
            </a:r>
            <a:r>
              <a:rPr lang="cs-CZ" sz="2000" dirty="0" smtClean="0"/>
              <a:t>musela </a:t>
            </a:r>
            <a:r>
              <a:rPr lang="cs-CZ" sz="2000" dirty="0"/>
              <a:t>být </a:t>
            </a:r>
            <a:r>
              <a:rPr lang="cs-CZ" sz="2000" dirty="0" smtClean="0">
                <a:solidFill>
                  <a:srgbClr val="FF0000"/>
                </a:solidFill>
              </a:rPr>
              <a:t>příčinou</a:t>
            </a:r>
            <a:r>
              <a:rPr lang="cs-CZ" sz="2000" dirty="0" smtClean="0"/>
              <a:t> a druhá </a:t>
            </a:r>
            <a:r>
              <a:rPr lang="cs-CZ" sz="2000" dirty="0" smtClean="0">
                <a:solidFill>
                  <a:srgbClr val="FF0000"/>
                </a:solidFill>
              </a:rPr>
              <a:t>následkem</a:t>
            </a:r>
            <a:r>
              <a:rPr lang="cs-CZ" sz="2000" dirty="0" smtClean="0"/>
              <a:t>. </a:t>
            </a:r>
            <a:r>
              <a:rPr lang="cs-CZ" sz="2000" dirty="0"/>
              <a:t>To samotná </a:t>
            </a:r>
            <a:r>
              <a:rPr lang="cs-CZ" sz="2000" dirty="0" err="1" smtClean="0"/>
              <a:t>korelovanost</a:t>
            </a:r>
            <a:r>
              <a:rPr lang="cs-CZ" sz="2000" dirty="0" smtClean="0"/>
              <a:t> </a:t>
            </a:r>
            <a:r>
              <a:rPr lang="cs-CZ" sz="2000" dirty="0"/>
              <a:t>nedovoluje rozhodnout.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2303748" y="3050537"/>
            <a:ext cx="3852428" cy="3434680"/>
            <a:chOff x="5328084" y="3068960"/>
            <a:chExt cx="3852428" cy="3434680"/>
          </a:xfrm>
        </p:grpSpPr>
        <p:grpSp>
          <p:nvGrpSpPr>
            <p:cNvPr id="13" name="Skupina 12"/>
            <p:cNvGrpSpPr/>
            <p:nvPr/>
          </p:nvGrpSpPr>
          <p:grpSpPr>
            <a:xfrm>
              <a:off x="5328084" y="3068960"/>
              <a:ext cx="2894620" cy="3434680"/>
              <a:chOff x="5328084" y="3068960"/>
              <a:chExt cx="2894620" cy="3434680"/>
            </a:xfrm>
          </p:grpSpPr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084" y="4032702"/>
                <a:ext cx="1432756" cy="143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3068960"/>
                <a:ext cx="1274440" cy="1274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9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5085184"/>
                <a:ext cx="1418456" cy="1418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8" name="Přímá spojnice se šipkou 7"/>
              <p:cNvCxnSpPr/>
              <p:nvPr/>
            </p:nvCxnSpPr>
            <p:spPr>
              <a:xfrm flipV="1">
                <a:off x="6372200" y="3871031"/>
                <a:ext cx="432048" cy="278049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/>
              <p:cNvCxnSpPr/>
              <p:nvPr/>
            </p:nvCxnSpPr>
            <p:spPr>
              <a:xfrm>
                <a:off x="6308576" y="5503787"/>
                <a:ext cx="432048" cy="278049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/>
              <p:cNvCxnSpPr/>
              <p:nvPr/>
            </p:nvCxnSpPr>
            <p:spPr>
              <a:xfrm>
                <a:off x="7380312" y="4343400"/>
                <a:ext cx="0" cy="741784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ovéPole 13"/>
            <p:cNvSpPr txBox="1"/>
            <p:nvPr/>
          </p:nvSpPr>
          <p:spPr>
            <a:xfrm>
              <a:off x="7513476" y="4514237"/>
              <a:ext cx="1667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Silná korelace</a:t>
              </a:r>
              <a:endParaRPr lang="cs-CZ" sz="2000" dirty="0"/>
            </a:p>
          </p:txBody>
        </p:sp>
      </p:grp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8" name="Picture 6" descr="http://www.cs-chat.estranky.cz/img/picture/95/poz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37934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50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1556792"/>
            <a:ext cx="7931224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Pokud jsou dvě náhodné veličiny korelované, znamená to pouze to, že jsou lineárně závislé. </a:t>
            </a:r>
          </a:p>
          <a:p>
            <a:pPr marL="0" indent="0">
              <a:buNone/>
            </a:pPr>
            <a:r>
              <a:rPr lang="cs-CZ" sz="2000" dirty="0" smtClean="0"/>
              <a:t>Nelze </a:t>
            </a:r>
            <a:r>
              <a:rPr lang="cs-CZ" sz="2000" dirty="0"/>
              <a:t>z toho však ještě usoudit, že by </a:t>
            </a:r>
            <a:r>
              <a:rPr lang="cs-CZ" sz="2000" dirty="0" smtClean="0"/>
              <a:t>jedna </a:t>
            </a:r>
            <a:r>
              <a:rPr lang="cs-CZ" sz="2000" dirty="0"/>
              <a:t>z nich </a:t>
            </a:r>
            <a:r>
              <a:rPr lang="cs-CZ" sz="2000" dirty="0" smtClean="0"/>
              <a:t>musela </a:t>
            </a:r>
            <a:r>
              <a:rPr lang="cs-CZ" sz="2000" dirty="0"/>
              <a:t>být </a:t>
            </a:r>
            <a:r>
              <a:rPr lang="cs-CZ" sz="2000" dirty="0" smtClean="0">
                <a:solidFill>
                  <a:srgbClr val="FF0000"/>
                </a:solidFill>
              </a:rPr>
              <a:t>příčinou</a:t>
            </a:r>
            <a:r>
              <a:rPr lang="cs-CZ" sz="2000" dirty="0" smtClean="0"/>
              <a:t> a druhá </a:t>
            </a:r>
            <a:r>
              <a:rPr lang="cs-CZ" sz="2000" dirty="0" smtClean="0">
                <a:solidFill>
                  <a:srgbClr val="FF0000"/>
                </a:solidFill>
              </a:rPr>
              <a:t>následkem</a:t>
            </a:r>
            <a:r>
              <a:rPr lang="cs-CZ" sz="2000" dirty="0" smtClean="0"/>
              <a:t>. </a:t>
            </a:r>
            <a:r>
              <a:rPr lang="cs-CZ" sz="2000" dirty="0"/>
              <a:t>To samotná </a:t>
            </a:r>
            <a:r>
              <a:rPr lang="cs-CZ" sz="2000" dirty="0" err="1" smtClean="0"/>
              <a:t>korelovanost</a:t>
            </a:r>
            <a:r>
              <a:rPr lang="cs-CZ" sz="2000" dirty="0" smtClean="0"/>
              <a:t> </a:t>
            </a:r>
            <a:r>
              <a:rPr lang="cs-CZ" sz="2000" dirty="0"/>
              <a:t>nedovoluje rozhodnout.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2229033" y="3235251"/>
            <a:ext cx="3955027" cy="3267223"/>
            <a:chOff x="5076056" y="3117150"/>
            <a:chExt cx="3955027" cy="3267223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967791"/>
              <a:ext cx="1508492" cy="150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117150"/>
              <a:ext cx="1263615" cy="1263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5045510"/>
              <a:ext cx="1338863" cy="133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Přímá spojnice se šipkou 25"/>
            <p:cNvCxnSpPr/>
            <p:nvPr/>
          </p:nvCxnSpPr>
          <p:spPr>
            <a:xfrm flipV="1">
              <a:off x="6368524" y="3746070"/>
              <a:ext cx="432048" cy="278049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>
              <a:off x="6270580" y="5286760"/>
              <a:ext cx="432048" cy="278049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7230883" y="4253228"/>
              <a:ext cx="0" cy="741784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7364047" y="4424065"/>
              <a:ext cx="1667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Silná korelace</a:t>
              </a:r>
              <a:endParaRPr lang="cs-CZ" sz="2000" dirty="0"/>
            </a:p>
          </p:txBody>
        </p:sp>
      </p:grp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4" name="Picture 6" descr="http://www.cs-chat.estranky.cz/img/picture/95/poz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37934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76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Co je to statistika?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u="sng" dirty="0" smtClean="0">
                <a:cs typeface="Arial" pitchFamily="34" charset="0"/>
              </a:rPr>
              <a:t>teoretická </a:t>
            </a:r>
            <a:r>
              <a:rPr lang="cs-CZ" sz="2400" u="sng" dirty="0">
                <a:cs typeface="Arial" pitchFamily="34" charset="0"/>
              </a:rPr>
              <a:t>disciplína</a:t>
            </a:r>
            <a:r>
              <a:rPr lang="cs-CZ" sz="2400" dirty="0">
                <a:cs typeface="Arial" pitchFamily="34" charset="0"/>
              </a:rPr>
              <a:t>, která se zabývá metodami sběru </a:t>
            </a:r>
            <a:r>
              <a:rPr lang="cs-CZ" sz="2400" dirty="0" smtClean="0">
                <a:cs typeface="Arial" pitchFamily="34" charset="0"/>
              </a:rPr>
              <a:t>              a </a:t>
            </a:r>
            <a:r>
              <a:rPr lang="cs-CZ" sz="2400" dirty="0">
                <a:cs typeface="Arial" pitchFamily="34" charset="0"/>
              </a:rPr>
              <a:t>analýzy dat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237460" y="2492896"/>
            <a:ext cx="476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tx2"/>
                </a:solidFill>
              </a:rPr>
              <a:t>Jak analyzovat data?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9" name="Obrázek 8"/>
          <p:cNvPicPr/>
          <p:nvPr/>
        </p:nvPicPr>
        <p:blipFill>
          <a:blip r:embed="rId2" cstate="print"/>
          <a:srcRect l="24787" t="34438" r="25550" b="27854"/>
          <a:stretch>
            <a:fillRect/>
          </a:stretch>
        </p:blipFill>
        <p:spPr bwMode="auto">
          <a:xfrm>
            <a:off x="1778482" y="3698391"/>
            <a:ext cx="52565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588224" y="3735646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solidFill>
                  <a:schemeClr val="accent2"/>
                </a:solidFill>
              </a:rPr>
              <a:t>Exploratorní</a:t>
            </a:r>
            <a:r>
              <a:rPr lang="cs-CZ" sz="2000" dirty="0" smtClean="0">
                <a:solidFill>
                  <a:schemeClr val="accent2"/>
                </a:solidFill>
              </a:rPr>
              <a:t> (popisná) statistika</a:t>
            </a:r>
            <a:endParaRPr lang="cs-CZ" sz="2000" dirty="0">
              <a:solidFill>
                <a:schemeClr val="accent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77873" y="3723294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solidFill>
                  <a:schemeClr val="accent2"/>
                </a:solidFill>
              </a:rPr>
              <a:t>Exploratorní</a:t>
            </a:r>
            <a:r>
              <a:rPr lang="cs-CZ" sz="2000" dirty="0" smtClean="0">
                <a:solidFill>
                  <a:schemeClr val="accent2"/>
                </a:solidFill>
              </a:rPr>
              <a:t> (popisná) statistika</a:t>
            </a:r>
            <a:endParaRPr lang="cs-CZ" sz="2000" dirty="0">
              <a:solidFill>
                <a:schemeClr val="accent2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0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1556792"/>
            <a:ext cx="7931224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Pokud jsou dvě náhodné veličiny korelované, znamená to pouze to, že jsou lineárně závislé. </a:t>
            </a:r>
          </a:p>
          <a:p>
            <a:pPr marL="0" indent="0">
              <a:buNone/>
            </a:pPr>
            <a:r>
              <a:rPr lang="cs-CZ" sz="2000" dirty="0" smtClean="0"/>
              <a:t>Nelze </a:t>
            </a:r>
            <a:r>
              <a:rPr lang="cs-CZ" sz="2000" dirty="0"/>
              <a:t>z toho však ještě usoudit, že by </a:t>
            </a:r>
            <a:r>
              <a:rPr lang="cs-CZ" sz="2000" dirty="0" smtClean="0"/>
              <a:t>jedna </a:t>
            </a:r>
            <a:r>
              <a:rPr lang="cs-CZ" sz="2000" dirty="0"/>
              <a:t>z nich </a:t>
            </a:r>
            <a:r>
              <a:rPr lang="cs-CZ" sz="2000" dirty="0" smtClean="0"/>
              <a:t>musela </a:t>
            </a:r>
            <a:r>
              <a:rPr lang="cs-CZ" sz="2000" dirty="0"/>
              <a:t>být </a:t>
            </a:r>
            <a:r>
              <a:rPr lang="cs-CZ" sz="2000" dirty="0" smtClean="0">
                <a:solidFill>
                  <a:srgbClr val="FF0000"/>
                </a:solidFill>
              </a:rPr>
              <a:t>příčinou</a:t>
            </a:r>
            <a:r>
              <a:rPr lang="cs-CZ" sz="2000" dirty="0" smtClean="0"/>
              <a:t> a druhá </a:t>
            </a:r>
            <a:r>
              <a:rPr lang="cs-CZ" sz="2000" dirty="0" smtClean="0">
                <a:solidFill>
                  <a:srgbClr val="FF0000"/>
                </a:solidFill>
              </a:rPr>
              <a:t>následkem</a:t>
            </a:r>
            <a:r>
              <a:rPr lang="cs-CZ" sz="2000" dirty="0" smtClean="0"/>
              <a:t>. </a:t>
            </a:r>
            <a:r>
              <a:rPr lang="cs-CZ" sz="2000" dirty="0"/>
              <a:t>To samotná </a:t>
            </a:r>
            <a:r>
              <a:rPr lang="cs-CZ" sz="2000" dirty="0" err="1" smtClean="0"/>
              <a:t>korelovanost</a:t>
            </a:r>
            <a:r>
              <a:rPr lang="cs-CZ" sz="2000" dirty="0" smtClean="0"/>
              <a:t> </a:t>
            </a:r>
            <a:r>
              <a:rPr lang="cs-CZ" sz="2000" dirty="0"/>
              <a:t>nedovoluje rozhodnout.</a:t>
            </a: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4" name="Picture 6" descr="http://www.cs-chat.estranky.cz/img/picture/95/poz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37934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596688"/>
              </p:ext>
            </p:extLst>
          </p:nvPr>
        </p:nvGraphicFramePr>
        <p:xfrm>
          <a:off x="1619672" y="3367585"/>
          <a:ext cx="56721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7589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www.cs-chat.estranky.cz/img/picture/95/poz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27247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8640"/>
            <a:ext cx="4608512" cy="55777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602128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>
                <a:hlinkClick r:id="rId4"/>
              </a:rPr>
              <a:t>http://zpravy.aktualne.cz/zahranici/k-nobelove-cene-dopomaha-cokolada-naznacuje-studie/r~i:article:760147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92476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1556792"/>
            <a:ext cx="7931224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V </a:t>
            </a:r>
            <a:r>
              <a:rPr lang="en-US" sz="2000" dirty="0" err="1"/>
              <a:t>praxi</a:t>
            </a:r>
            <a:r>
              <a:rPr lang="en-US" sz="2000" dirty="0"/>
              <a:t> se </a:t>
            </a:r>
            <a:r>
              <a:rPr lang="en-US" sz="2000" dirty="0" err="1"/>
              <a:t>zpravidla</a:t>
            </a:r>
            <a:r>
              <a:rPr lang="en-US" sz="2000" dirty="0"/>
              <a:t> </a:t>
            </a:r>
            <a:r>
              <a:rPr lang="en-US" sz="2000" dirty="0" err="1"/>
              <a:t>hodnota</a:t>
            </a:r>
            <a:r>
              <a:rPr lang="en-US" sz="2000" dirty="0"/>
              <a:t> </a:t>
            </a:r>
            <a:r>
              <a:rPr lang="en-US" sz="2000" dirty="0" err="1"/>
              <a:t>koeficientu</a:t>
            </a:r>
            <a:r>
              <a:rPr lang="en-US" sz="2000" dirty="0"/>
              <a:t> </a:t>
            </a:r>
            <a:r>
              <a:rPr lang="en-US" sz="2000" dirty="0" err="1"/>
              <a:t>korelace</a:t>
            </a:r>
            <a:r>
              <a:rPr lang="en-US" sz="2000" dirty="0"/>
              <a:t> </a:t>
            </a:r>
            <a:r>
              <a:rPr lang="en-US" sz="2000" dirty="0" err="1"/>
              <a:t>interpretuje</a:t>
            </a:r>
            <a:r>
              <a:rPr lang="en-US" sz="2000" dirty="0"/>
              <a:t> </a:t>
            </a:r>
            <a:r>
              <a:rPr lang="en-US" sz="2000" dirty="0" err="1"/>
              <a:t>takto</a:t>
            </a:r>
            <a:r>
              <a:rPr lang="en-US" sz="2000" dirty="0"/>
              <a:t>: 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Korelační koeficient</a:t>
            </a:r>
            <a:endParaRPr lang="en-US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47664" y="2132856"/>
              <a:ext cx="549627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8136"/>
                    <a:gridCol w="274813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Korelační koeficient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Typ </a:t>
                          </a:r>
                          <a:r>
                            <a:rPr lang="cs-CZ" dirty="0" smtClean="0">
                              <a:solidFill>
                                <a:srgbClr val="FF0000"/>
                              </a:solidFill>
                            </a:rPr>
                            <a:t>lineární</a:t>
                          </a:r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 závislosti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=0,0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neexistující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,0;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0,3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elmi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slab</a:t>
                          </a:r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,3;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středně silná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,7;</m:t>
                                    </m:r>
                                    <m:d>
                                      <m:dPr>
                                        <m:begChr m:val="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1,0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těsná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=1,0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funkční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47664" y="2132856"/>
              <a:ext cx="549627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8136"/>
                    <a:gridCol w="274813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Korelační koeficient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Typ </a:t>
                          </a:r>
                          <a:r>
                            <a:rPr lang="cs-CZ" dirty="0" smtClean="0">
                              <a:solidFill>
                                <a:srgbClr val="FF0000"/>
                              </a:solidFill>
                            </a:rPr>
                            <a:t>lineární</a:t>
                          </a:r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 závislosti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" t="-108197" r="-100221" b="-4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neexistující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" t="-208197" r="-100221" b="-3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elmi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slab</a:t>
                          </a:r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" t="-308197" r="-100221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středně silná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" t="-408197" r="-100221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těsná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" t="-508197" r="-100221" b="-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funkční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5" name="Picture 6" descr="http://www.cs-chat.estranky.cz/img/picture/95/poz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37934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5045898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Mezi proudem a napětím na odporu byl zjištěn korelační koeficient 0,6.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Mezi školním prospěchem a pocitem deprese u dětí </a:t>
            </a:r>
            <a:r>
              <a:rPr lang="cs-CZ" dirty="0"/>
              <a:t>byl zjištěn korelační koeficient 0,6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r"/>
            <a:r>
              <a:rPr lang="cs-CZ" dirty="0" smtClean="0"/>
              <a:t>Výsledky interpretujte!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72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Analýza závislosti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dvou kvalitativních znaků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5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467544" y="1268760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Srovnání kvality nemocnic z hlediska úspěšnosti léčby 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Moribundu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Nemocnice/Úspěšnost léčby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Vyléčen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Nevyléčen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smtClean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Dolní Lomná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800 (80%)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200 (20%)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Nová </a:t>
                      </a:r>
                      <a:r>
                        <a:rPr lang="cs-CZ" sz="1800" u="none" strike="noStrike" dirty="0" err="1">
                          <a:effectLst/>
                        </a:rPr>
                        <a:t>Dláha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900 (90%)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100 (10%)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1000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1700 (85%)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300 (15%)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Obláček 4"/>
          <p:cNvSpPr/>
          <p:nvPr/>
        </p:nvSpPr>
        <p:spPr>
          <a:xfrm>
            <a:off x="2339752" y="3212976"/>
            <a:ext cx="6207460" cy="122413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7"/>
          <a:stretch/>
        </p:blipFill>
        <p:spPr>
          <a:xfrm flipH="1">
            <a:off x="1043608" y="4326884"/>
            <a:ext cx="1800200" cy="147838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059832" y="3624989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Nemocnice v </a:t>
            </a:r>
            <a:r>
              <a:rPr lang="cs-CZ" sz="2000" b="1" dirty="0" smtClean="0">
                <a:solidFill>
                  <a:srgbClr val="FF0000"/>
                </a:solidFill>
              </a:rPr>
              <a:t>Nové </a:t>
            </a:r>
            <a:r>
              <a:rPr lang="cs-CZ" sz="2000" b="1" dirty="0" err="1" smtClean="0">
                <a:solidFill>
                  <a:srgbClr val="FF0000"/>
                </a:solidFill>
              </a:rPr>
              <a:t>Dláze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je úspěšnější!!!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5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Uplynul nějaký čas a pan Úzkostný zjistil </a:t>
            </a:r>
            <a:br>
              <a:rPr lang="cs-CZ" sz="2800" dirty="0" smtClean="0">
                <a:solidFill>
                  <a:schemeClr val="tx2"/>
                </a:solidFill>
              </a:rPr>
            </a:br>
            <a:r>
              <a:rPr lang="cs-CZ" sz="2800" dirty="0" smtClean="0">
                <a:solidFill>
                  <a:schemeClr val="tx2"/>
                </a:solidFill>
              </a:rPr>
              <a:t>podrobnější informace…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8880"/>
            <a:ext cx="2376264" cy="2376264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431539" y="387703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Dolní Lomná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 (98,3%)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(1,7%)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(52,5%)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(47,5%)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(80%)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(20%)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431539" y="2060848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Nová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 (96,7%)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(70%)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(90%)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(10%)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67544" y="587727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Ve kterém městě je u lehkých </a:t>
            </a:r>
            <a:r>
              <a:rPr lang="cs-CZ" sz="2000" dirty="0"/>
              <a:t>pacientů </a:t>
            </a:r>
            <a:r>
              <a:rPr lang="cs-CZ" sz="2000" dirty="0" smtClean="0"/>
              <a:t>vyšší pravděpodobnost vyléčení? 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1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08378"/>
              </p:ext>
            </p:extLst>
          </p:nvPr>
        </p:nvGraphicFramePr>
        <p:xfrm>
          <a:off x="431539" y="387703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Dolní Lomná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 (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98,3%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(1,7%)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(52,5%)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(47,5%)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(80%)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(20%)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15854"/>
              </p:ext>
            </p:extLst>
          </p:nvPr>
        </p:nvGraphicFramePr>
        <p:xfrm>
          <a:off x="431539" y="2060848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Nová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 (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96,7%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(70%)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(90%)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(10%)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67544" y="587727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Ve kterém městě je u lehkých </a:t>
            </a:r>
            <a:r>
              <a:rPr lang="cs-CZ" sz="2000" dirty="0"/>
              <a:t>pacientů </a:t>
            </a:r>
            <a:r>
              <a:rPr lang="cs-CZ" sz="2000" dirty="0" smtClean="0"/>
              <a:t>vyšší pravděpodobnost vyléčení? </a:t>
            </a:r>
            <a:endParaRPr lang="cs-CZ" sz="2000" dirty="0"/>
          </a:p>
        </p:txBody>
      </p:sp>
      <p:sp>
        <p:nvSpPr>
          <p:cNvPr id="7" name="Ovál 6"/>
          <p:cNvSpPr/>
          <p:nvPr/>
        </p:nvSpPr>
        <p:spPr>
          <a:xfrm>
            <a:off x="3347864" y="332656"/>
            <a:ext cx="2376264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431539" y="387703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Dolní Lomná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 (98,3%)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(1,7%)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(52,5%)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(47,5%)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(80%)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(20%)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431539" y="2060848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Nová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 (96,7%)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(70%)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(90%)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(10%)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67544" y="587727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Ve kterém městě je u těžkých </a:t>
            </a:r>
            <a:r>
              <a:rPr lang="cs-CZ" sz="2000" dirty="0"/>
              <a:t>pacientů </a:t>
            </a:r>
            <a:r>
              <a:rPr lang="cs-CZ" sz="2000" dirty="0" smtClean="0"/>
              <a:t>vyšší pravděpodobnost vyléčení? 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3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55696"/>
              </p:ext>
            </p:extLst>
          </p:nvPr>
        </p:nvGraphicFramePr>
        <p:xfrm>
          <a:off x="431539" y="387703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Dolní Lomná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 (98,3%)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(1,7%)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(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52,5%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(47,5%)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(80%)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(20%)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32423"/>
              </p:ext>
            </p:extLst>
          </p:nvPr>
        </p:nvGraphicFramePr>
        <p:xfrm>
          <a:off x="431539" y="2060848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Nová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 (96,7%)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(70%)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(90%)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(10%)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67544" y="587727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Ve kterém městě je u těžkých </a:t>
            </a:r>
            <a:r>
              <a:rPr lang="cs-CZ" sz="2000" dirty="0"/>
              <a:t>pacientů </a:t>
            </a:r>
            <a:r>
              <a:rPr lang="cs-CZ" sz="2000" dirty="0" smtClean="0"/>
              <a:t>vyšší pravděpodobnost vyléčení? </a:t>
            </a:r>
            <a:endParaRPr lang="cs-CZ" sz="2000" dirty="0"/>
          </a:p>
        </p:txBody>
      </p:sp>
      <p:sp>
        <p:nvSpPr>
          <p:cNvPr id="7" name="Ovál 6"/>
          <p:cNvSpPr/>
          <p:nvPr/>
        </p:nvSpPr>
        <p:spPr>
          <a:xfrm>
            <a:off x="3347864" y="332656"/>
            <a:ext cx="2376264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7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Základní pojmy ze statistické metodologie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10" name="Obrázek 9"/>
          <p:cNvPicPr/>
          <p:nvPr/>
        </p:nvPicPr>
        <p:blipFill>
          <a:blip r:embed="rId2" cstate="print"/>
          <a:srcRect l="24787" t="34438" r="25550" b="27854"/>
          <a:stretch>
            <a:fillRect/>
          </a:stretch>
        </p:blipFill>
        <p:spPr bwMode="auto">
          <a:xfrm>
            <a:off x="1115616" y="1340768"/>
            <a:ext cx="52565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563888" y="162880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výběrové šetření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1628800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Exploratorní</a:t>
            </a:r>
            <a:r>
              <a:rPr lang="cs-CZ" sz="2000" dirty="0" smtClean="0"/>
              <a:t> (popisná) statistika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539552" y="4365104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cs-CZ" sz="2000" dirty="0" smtClean="0"/>
              <a:t>     Popisná statistika (</a:t>
            </a:r>
            <a:r>
              <a:rPr lang="cs-CZ" sz="2000" dirty="0" err="1" smtClean="0"/>
              <a:t>angl</a:t>
            </a:r>
            <a:r>
              <a:rPr lang="cs-CZ" sz="2000" dirty="0" smtClean="0"/>
              <a:t>. </a:t>
            </a:r>
            <a:r>
              <a:rPr lang="cs-CZ" sz="2000" b="1" dirty="0" err="1" smtClean="0"/>
              <a:t>E</a:t>
            </a:r>
            <a:r>
              <a:rPr lang="cs-CZ" sz="2000" dirty="0" err="1" smtClean="0"/>
              <a:t>xploratory</a:t>
            </a:r>
            <a:r>
              <a:rPr lang="cs-CZ" sz="2000" dirty="0" smtClean="0"/>
              <a:t> </a:t>
            </a:r>
            <a:r>
              <a:rPr lang="cs-CZ" sz="2000" b="1" dirty="0" smtClean="0"/>
              <a:t>D</a:t>
            </a:r>
            <a:r>
              <a:rPr lang="cs-CZ" sz="2000" dirty="0" smtClean="0"/>
              <a:t>ata </a:t>
            </a:r>
            <a:r>
              <a:rPr lang="cs-CZ" sz="2000" b="1" dirty="0" err="1" smtClean="0"/>
              <a:t>A</a:t>
            </a:r>
            <a:r>
              <a:rPr lang="cs-CZ" sz="2000" dirty="0" err="1" smtClean="0"/>
              <a:t>nalysis</a:t>
            </a:r>
            <a:r>
              <a:rPr lang="cs-CZ" sz="2000" dirty="0" smtClean="0"/>
              <a:t>, EDA) - uspořádání </a:t>
            </a:r>
          </a:p>
          <a:p>
            <a:pPr marL="0" lvl="1"/>
            <a:r>
              <a:rPr lang="cs-CZ" sz="2000" dirty="0" smtClean="0"/>
              <a:t>       proměnných do názornější formy a jejich popis několika málo </a:t>
            </a:r>
          </a:p>
          <a:p>
            <a:pPr marL="0" lvl="1"/>
            <a:r>
              <a:rPr lang="cs-CZ" sz="2000" dirty="0" smtClean="0"/>
              <a:t>       hodnotami, které by obsahovaly co největší množství informací</a:t>
            </a:r>
          </a:p>
          <a:p>
            <a:pPr marL="0" lvl="1"/>
            <a:r>
              <a:rPr lang="cs-CZ" sz="2000" dirty="0" smtClean="0"/>
              <a:t>       obsažených v původním souboru.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6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431539" y="387703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Dolní Lomná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 (98,3%)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(1,7%)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(52,5%)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(47,5%)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(80%)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(20%)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431539" y="2060848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Nová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 (96,7%)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(70%)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(90%)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(10%)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Ovál 6"/>
          <p:cNvSpPr/>
          <p:nvPr/>
        </p:nvSpPr>
        <p:spPr>
          <a:xfrm>
            <a:off x="3347864" y="332656"/>
            <a:ext cx="2376264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051720" y="3660993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V praxi prezentované údaje – agregovaná data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431539" y="4293096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Srovnání kvality nemocnic z hlediska úspěšnosti léčby 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Moribundu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Nemocnice/Úspěšnost léčby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Vyléčen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Nevyléčen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Dolní Lomná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800 (80%)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200 (20%)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Nová </a:t>
                      </a:r>
                      <a:r>
                        <a:rPr lang="cs-CZ" sz="1800" u="none" strike="noStrike" dirty="0" err="1">
                          <a:effectLst/>
                        </a:rPr>
                        <a:t>Dláha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900 (90%)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100 (10%)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1700 (85%)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300 (15%)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Ovál 8"/>
          <p:cNvSpPr/>
          <p:nvPr/>
        </p:nvSpPr>
        <p:spPr>
          <a:xfrm>
            <a:off x="251520" y="5085184"/>
            <a:ext cx="1512168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587727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Ve kterém městě je vyšší pravděpodobnost vyléčení? 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35896" y="980728"/>
            <a:ext cx="2448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0" dirty="0" smtClean="0"/>
              <a:t>?</a:t>
            </a:r>
            <a:endParaRPr lang="cs-CZ" sz="30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6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431539" y="387703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Dolní Lomná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 (98,3%)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(1,7%)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(52,5%)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(47,5%)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(80%)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(20%)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431539" y="2060848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Nová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přijetí/Úspěšnost léčby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Nevyléčen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 (96,7%)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Těžký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(30%)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(70%)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(90%)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(10%)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Ovál 6"/>
          <p:cNvSpPr/>
          <p:nvPr/>
        </p:nvSpPr>
        <p:spPr>
          <a:xfrm>
            <a:off x="3347864" y="332656"/>
            <a:ext cx="2376264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051720" y="3660993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V praxi prezentované údaje – agregovaná data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431539" y="4293096"/>
          <a:ext cx="8208914" cy="146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3"/>
                <a:gridCol w="1872208"/>
                <a:gridCol w="1872208"/>
                <a:gridCol w="936105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Srovnání kvality nemocnic z hlediska úspěšnosti léčby 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Moribundu</a:t>
                      </a:r>
                      <a:endParaRPr lang="cs-CZ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Nemocnice/Úspěšnost léčby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Vyléčen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Nevyléčen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Dolní Lomná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800 (80%)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200 (20%)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Nová </a:t>
                      </a:r>
                      <a:r>
                        <a:rPr lang="cs-CZ" sz="1800" u="none" strike="noStrike" dirty="0" err="1">
                          <a:effectLst/>
                        </a:rPr>
                        <a:t>Dláha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900 (90%)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100 (10%)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1700 (85%)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300 (15%)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2000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Ovál 8"/>
          <p:cNvSpPr/>
          <p:nvPr/>
        </p:nvSpPr>
        <p:spPr>
          <a:xfrm>
            <a:off x="251520" y="5085184"/>
            <a:ext cx="1512168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587727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FF0000"/>
                </a:solidFill>
              </a:rPr>
              <a:t>Simpsonův</a:t>
            </a:r>
            <a:r>
              <a:rPr lang="cs-CZ" sz="2000" b="1" dirty="0" smtClean="0">
                <a:solidFill>
                  <a:srgbClr val="FF0000"/>
                </a:solidFill>
              </a:rPr>
              <a:t> paradox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Simpson</a:t>
            </a:r>
            <a:r>
              <a:rPr lang="cs-CZ" sz="2800" dirty="0" err="1" smtClean="0">
                <a:solidFill>
                  <a:schemeClr val="tx2"/>
                </a:solidFill>
              </a:rPr>
              <a:t>ův</a:t>
            </a:r>
            <a:r>
              <a:rPr lang="cs-CZ" sz="2800" dirty="0" smtClean="0">
                <a:solidFill>
                  <a:schemeClr val="tx2"/>
                </a:solidFill>
              </a:rPr>
              <a:t> paradox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Jedná se o situaci, kdy se závislost mezi dvěma znaky kvalitativně změní, jestliže uvážíme vliv znaku </a:t>
            </a:r>
            <a:r>
              <a:rPr lang="cs-CZ" sz="2000" dirty="0" smtClean="0"/>
              <a:t>třetího (skrytého ). </a:t>
            </a:r>
            <a:r>
              <a:rPr lang="cs-CZ" sz="2000" b="1" dirty="0"/>
              <a:t>Důvodem je silná závislost mezi jedním z dvou analyzovaných znaků a znakem skrytým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Příkladem může být:</a:t>
            </a:r>
          </a:p>
          <a:p>
            <a:pPr lvl="1"/>
            <a:r>
              <a:rPr lang="cs-CZ" sz="2000" dirty="0" smtClean="0"/>
              <a:t>Vztah mezi úspěšnosti léčby a místem léčby (Dolní Lomná vs. Nová </a:t>
            </a:r>
            <a:r>
              <a:rPr lang="cs-CZ" sz="2000" dirty="0" err="1" smtClean="0"/>
              <a:t>Dláha</a:t>
            </a:r>
            <a:r>
              <a:rPr lang="cs-CZ" sz="2000" dirty="0" smtClean="0"/>
              <a:t>), vezmeme-li v úvahu stav pacienta při přijetí do nemocnice. Důvodem je silná závislost mezi úspěšnosti léčby a stavem pacienta při přijetí</a:t>
            </a:r>
            <a:r>
              <a:rPr lang="en-US" sz="2000" dirty="0"/>
              <a:t>.</a:t>
            </a:r>
            <a:endParaRPr lang="cs-CZ" sz="2000" dirty="0" smtClean="0"/>
          </a:p>
          <a:p>
            <a:pPr lvl="1"/>
            <a:r>
              <a:rPr lang="cs-CZ" sz="2000" dirty="0" smtClean="0"/>
              <a:t>Závislost </a:t>
            </a:r>
            <a:r>
              <a:rPr lang="cs-CZ" sz="2000" dirty="0"/>
              <a:t>procenta tělního tuku na výšce, jenž je rostoucí (čím </a:t>
            </a:r>
            <a:r>
              <a:rPr lang="en-US" sz="2000" dirty="0" smtClean="0"/>
              <a:t>v</a:t>
            </a:r>
            <a:r>
              <a:rPr lang="cs-CZ" sz="2000" dirty="0" err="1" smtClean="0"/>
              <a:t>yšší</a:t>
            </a:r>
            <a:r>
              <a:rPr lang="cs-CZ" sz="2000" dirty="0" smtClean="0"/>
              <a:t> </a:t>
            </a:r>
            <a:r>
              <a:rPr lang="cs-CZ" sz="2000" dirty="0"/>
              <a:t>člověk, tím více tuku), avšak odstraníme-li vliv hmotnosti, závislost se změní na klesající (při jinak shodné hmotnosti, čím </a:t>
            </a:r>
            <a:r>
              <a:rPr lang="cs-CZ" sz="2000" dirty="0" smtClean="0"/>
              <a:t>vyšší </a:t>
            </a:r>
            <a:r>
              <a:rPr lang="cs-CZ" sz="2000" dirty="0"/>
              <a:t>člověk, tím méně tuku). Důvodem je silná korelace mezi výškou a hmotností.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94927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Dochází k tomuto paradoxu pouze v „učebnicových“ příkladech?</a:t>
            </a: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8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7" r="37642" b="48674"/>
          <a:stretch/>
        </p:blipFill>
        <p:spPr bwMode="auto">
          <a:xfrm>
            <a:off x="107504" y="663112"/>
            <a:ext cx="8882424" cy="201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1520" y="2943817"/>
            <a:ext cx="842493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cs typeface="Arial" charset="0"/>
              </a:rPr>
              <a:t>„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Pro rodičky to bude překvapení. Nejlepší porodnicí v zemi je nenápadná nemocnice v Hradci Králové či ještě nenápadnější Český Krumlov. Naopak vyhlášené porodnice v Praze či Brně zaostávají.“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cs typeface="Arial" charset="0"/>
              </a:rPr>
              <a:t>(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Zdroj: Mladá fronta Dnes, 22. 10. 2011</a:t>
            </a:r>
            <a:r>
              <a:rPr lang="cs-CZ" sz="1400" dirty="0" smtClean="0">
                <a:cs typeface="Arial" charset="0"/>
              </a:rPr>
              <a:t>)</a:t>
            </a:r>
            <a:endParaRPr lang="cs-CZ" sz="1400" dirty="0"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cs typeface="Arial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  <a:hlinkClick r:id="rId3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3"/>
              </a:rPr>
              <a:t>Hodnocení kvality nemocnic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3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Další příklady výskytu </a:t>
            </a:r>
            <a:r>
              <a:rPr lang="cs-CZ" sz="2800" dirty="0" err="1" smtClean="0">
                <a:solidFill>
                  <a:schemeClr val="tx2"/>
                </a:solidFill>
              </a:rPr>
              <a:t>Simpsonova</a:t>
            </a:r>
            <a:r>
              <a:rPr lang="cs-CZ" sz="2800" dirty="0" smtClean="0">
                <a:solidFill>
                  <a:schemeClr val="tx2"/>
                </a:solidFill>
              </a:rPr>
              <a:t> paradoxu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8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Studie o souvislosti </a:t>
            </a:r>
            <a:r>
              <a:rPr lang="cs-CZ" sz="2800" dirty="0">
                <a:solidFill>
                  <a:schemeClr val="tx2"/>
                </a:solidFill>
              </a:rPr>
              <a:t>velikosti </a:t>
            </a:r>
            <a:r>
              <a:rPr lang="cs-CZ" sz="2800" dirty="0" smtClean="0">
                <a:solidFill>
                  <a:schemeClr val="tx2"/>
                </a:solidFill>
              </a:rPr>
              <a:t>ledvinových </a:t>
            </a:r>
            <a:r>
              <a:rPr lang="cs-CZ" sz="2800" dirty="0">
                <a:solidFill>
                  <a:schemeClr val="tx2"/>
                </a:solidFill>
              </a:rPr>
              <a:t>kamenů, </a:t>
            </a:r>
            <a:r>
              <a:rPr lang="cs-CZ" sz="2800" dirty="0" smtClean="0">
                <a:solidFill>
                  <a:schemeClr val="tx2"/>
                </a:solidFill>
              </a:rPr>
              <a:t/>
            </a:r>
            <a:br>
              <a:rPr lang="cs-CZ" sz="2800" dirty="0" smtClean="0">
                <a:solidFill>
                  <a:schemeClr val="tx2"/>
                </a:solidFill>
              </a:rPr>
            </a:br>
            <a:r>
              <a:rPr lang="cs-CZ" sz="2800" dirty="0" smtClean="0">
                <a:solidFill>
                  <a:schemeClr val="tx2"/>
                </a:solidFill>
              </a:rPr>
              <a:t>zvolené léčebné </a:t>
            </a:r>
            <a:r>
              <a:rPr lang="cs-CZ" sz="2800" dirty="0">
                <a:solidFill>
                  <a:schemeClr val="tx2"/>
                </a:solidFill>
              </a:rPr>
              <a:t>metody a </a:t>
            </a:r>
            <a:r>
              <a:rPr lang="cs-CZ" sz="2800" dirty="0" smtClean="0">
                <a:solidFill>
                  <a:schemeClr val="tx2"/>
                </a:solidFill>
              </a:rPr>
              <a:t>vyléčení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39015" r="26421" b="44886"/>
          <a:stretch/>
        </p:blipFill>
        <p:spPr bwMode="auto">
          <a:xfrm>
            <a:off x="1115616" y="2060848"/>
            <a:ext cx="6786902" cy="182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48691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</a:t>
            </a:r>
            <a:r>
              <a:rPr lang="cs-CZ" sz="2000" b="1" dirty="0" err="1" smtClean="0"/>
              <a:t>říčina</a:t>
            </a:r>
            <a:r>
              <a:rPr lang="cs-CZ" sz="2000" b="1" dirty="0" smtClean="0"/>
              <a:t> paradoxu</a:t>
            </a:r>
            <a:r>
              <a:rPr lang="cs-CZ" sz="2000" dirty="0" smtClean="0"/>
              <a:t>: Účinnější </a:t>
            </a:r>
            <a:r>
              <a:rPr lang="cs-CZ" sz="2000" dirty="0"/>
              <a:t>metoda se častěji </a:t>
            </a:r>
            <a:r>
              <a:rPr lang="cs-CZ" sz="2000" dirty="0" smtClean="0"/>
              <a:t>využívá </a:t>
            </a:r>
            <a:r>
              <a:rPr lang="cs-CZ" sz="2000" dirty="0"/>
              <a:t>u </a:t>
            </a:r>
            <a:r>
              <a:rPr lang="cs-CZ" sz="2000" dirty="0" smtClean="0"/>
              <a:t>těžších případů.</a:t>
            </a:r>
          </a:p>
          <a:p>
            <a:endParaRPr lang="cs-CZ" sz="2000" dirty="0" smtClean="0"/>
          </a:p>
          <a:p>
            <a:r>
              <a:rPr lang="cs-CZ" sz="2000" b="1" dirty="0" smtClean="0"/>
              <a:t>Řešení</a:t>
            </a:r>
            <a:r>
              <a:rPr lang="cs-CZ" sz="2000" dirty="0" smtClean="0"/>
              <a:t>: „Párování pacientů“.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70767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Účinnost dvou léčebných metod v závislosti na velikosti ledvinových kamenů (zdroj: </a:t>
            </a:r>
            <a:r>
              <a:rPr lang="en-US" sz="2000" dirty="0" smtClean="0"/>
              <a:t>[</a:t>
            </a:r>
            <a:r>
              <a:rPr lang="cs-CZ" sz="2000" dirty="0"/>
              <a:t>4</a:t>
            </a:r>
            <a:r>
              <a:rPr lang="en-US" sz="2000" dirty="0" smtClean="0"/>
              <a:t>]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Vliv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kou</a:t>
            </a:r>
            <a:r>
              <a:rPr lang="cs-CZ" sz="2800" dirty="0" err="1" smtClean="0">
                <a:solidFill>
                  <a:schemeClr val="tx2"/>
                </a:solidFill>
              </a:rPr>
              <a:t>ření</a:t>
            </a:r>
            <a:r>
              <a:rPr lang="cs-CZ" sz="2800" dirty="0" smtClean="0">
                <a:solidFill>
                  <a:schemeClr val="tx2"/>
                </a:solidFill>
              </a:rPr>
              <a:t> matky na novorozeneckou úmrtnost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48691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</a:t>
            </a:r>
            <a:r>
              <a:rPr lang="cs-CZ" sz="2000" b="1" dirty="0" err="1" smtClean="0"/>
              <a:t>říčina</a:t>
            </a:r>
            <a:r>
              <a:rPr lang="cs-CZ" sz="2000" b="1" dirty="0" smtClean="0"/>
              <a:t> paradoxu</a:t>
            </a:r>
            <a:r>
              <a:rPr lang="cs-CZ" sz="2000" dirty="0" smtClean="0"/>
              <a:t>: Kouření přispívá k nízké porodní váze. </a:t>
            </a:r>
          </a:p>
          <a:p>
            <a:endParaRPr lang="cs-CZ" sz="2000" dirty="0" smtClean="0"/>
          </a:p>
          <a:p>
            <a:r>
              <a:rPr lang="cs-CZ" sz="2000" b="1" dirty="0" smtClean="0"/>
              <a:t>Řešení</a:t>
            </a:r>
            <a:r>
              <a:rPr lang="cs-CZ" sz="2000" dirty="0" smtClean="0"/>
              <a:t>: Komplexní analýza.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9533" y="162880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Mezi </a:t>
            </a:r>
            <a:r>
              <a:rPr lang="cs-CZ" sz="2000" dirty="0"/>
              <a:t>dětmi narozenými s nízkou porodní vahou je kojenecká úmrtnost nižší, pokud je matka kuřačka. (zdroj: </a:t>
            </a:r>
            <a:r>
              <a:rPr lang="en-US" sz="2000" dirty="0" smtClean="0"/>
              <a:t>[</a:t>
            </a:r>
            <a:r>
              <a:rPr lang="cs-CZ" sz="2000" dirty="0"/>
              <a:t>5</a:t>
            </a:r>
            <a:r>
              <a:rPr lang="en-US" sz="2000" dirty="0" smtClean="0"/>
              <a:t>]</a:t>
            </a:r>
            <a:r>
              <a:rPr lang="cs-CZ" sz="2000" dirty="0"/>
              <a:t>)</a:t>
            </a:r>
          </a:p>
          <a:p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32139" y="2721811"/>
            <a:ext cx="185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Kouření matky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745995" y="3787745"/>
            <a:ext cx="7426405" cy="418493"/>
            <a:chOff x="745995" y="3787745"/>
            <a:chExt cx="7426405" cy="418493"/>
          </a:xfrm>
        </p:grpSpPr>
        <p:sp>
          <p:nvSpPr>
            <p:cNvPr id="6" name="TextovéPole 5"/>
            <p:cNvSpPr txBox="1"/>
            <p:nvPr/>
          </p:nvSpPr>
          <p:spPr>
            <a:xfrm>
              <a:off x="745995" y="3789040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Porodní váha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5148064" y="3836906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Novorozenecká úmrtnost</a:t>
              </a:r>
              <a:endParaRPr lang="cs-CZ" dirty="0"/>
            </a:p>
          </p:txBody>
        </p:sp>
        <p:sp>
          <p:nvSpPr>
            <p:cNvPr id="8" name="Šipka doprava 7"/>
            <p:cNvSpPr/>
            <p:nvPr/>
          </p:nvSpPr>
          <p:spPr>
            <a:xfrm>
              <a:off x="3671900" y="3787745"/>
              <a:ext cx="1224136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Šipka doprava 9"/>
          <p:cNvSpPr/>
          <p:nvPr/>
        </p:nvSpPr>
        <p:spPr>
          <a:xfrm rot="1830560">
            <a:off x="1150820" y="3250160"/>
            <a:ext cx="1089701" cy="3693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070569" y="250636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?</a:t>
            </a:r>
            <a:endParaRPr lang="cs-CZ" sz="3200" b="1" dirty="0"/>
          </a:p>
        </p:txBody>
      </p:sp>
      <p:sp>
        <p:nvSpPr>
          <p:cNvPr id="14" name="Šipka doprava 13"/>
          <p:cNvSpPr/>
          <p:nvPr/>
        </p:nvSpPr>
        <p:spPr>
          <a:xfrm rot="19769440" flipH="1">
            <a:off x="2372134" y="3239316"/>
            <a:ext cx="1089701" cy="3693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1973 </a:t>
            </a:r>
            <a:b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Universita </a:t>
            </a:r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v </a:t>
            </a:r>
            <a:r>
              <a:rPr lang="cs-CZ" sz="2800" dirty="0" err="1">
                <a:solidFill>
                  <a:schemeClr val="accent3">
                    <a:lumMod val="50000"/>
                  </a:schemeClr>
                </a:solidFill>
              </a:rPr>
              <a:t>Berkeley</a:t>
            </a:r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 obviněna z diskriminace žen </a:t>
            </a: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při </a:t>
            </a:r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přijímacím </a:t>
            </a: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řízení</a:t>
            </a:r>
            <a:endParaRPr lang="cs-CZ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263691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Úspěšnost mužů: </a:t>
            </a:r>
            <a:r>
              <a:rPr lang="cs-CZ" sz="2000" b="1" dirty="0" smtClean="0"/>
              <a:t>43</a:t>
            </a:r>
            <a:r>
              <a:rPr lang="en-US" sz="2000" b="1" dirty="0" smtClean="0"/>
              <a:t>%</a:t>
            </a:r>
            <a:r>
              <a:rPr lang="cs-CZ" sz="2000" dirty="0" smtClean="0"/>
              <a:t>       </a:t>
            </a:r>
            <a:r>
              <a:rPr lang="cs-CZ" sz="4000" dirty="0" smtClean="0"/>
              <a:t>x</a:t>
            </a:r>
            <a:r>
              <a:rPr lang="cs-CZ" sz="2000" dirty="0" smtClean="0"/>
              <a:t>         Ú</a:t>
            </a:r>
            <a:r>
              <a:rPr lang="en-US" sz="2000" dirty="0" err="1" smtClean="0"/>
              <a:t>sp</a:t>
            </a:r>
            <a:r>
              <a:rPr lang="cs-CZ" sz="2000" dirty="0" err="1" smtClean="0"/>
              <a:t>ěšnost</a:t>
            </a:r>
            <a:r>
              <a:rPr lang="cs-CZ" sz="2000" dirty="0" smtClean="0"/>
              <a:t> žen: </a:t>
            </a:r>
            <a:r>
              <a:rPr lang="cs-CZ" sz="2000" b="1" dirty="0" smtClean="0"/>
              <a:t>30</a:t>
            </a:r>
            <a:r>
              <a:rPr lang="en-US" sz="2000" b="1" dirty="0"/>
              <a:t>%</a:t>
            </a:r>
            <a:endParaRPr lang="cs-CZ" sz="2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3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1973 </a:t>
            </a:r>
            <a:br>
              <a:rPr lang="cs-CZ" sz="2800" dirty="0" smtClean="0">
                <a:solidFill>
                  <a:schemeClr val="tx2"/>
                </a:solidFill>
              </a:rPr>
            </a:br>
            <a:r>
              <a:rPr lang="cs-CZ" sz="2800" dirty="0" smtClean="0">
                <a:solidFill>
                  <a:schemeClr val="tx2"/>
                </a:solidFill>
              </a:rPr>
              <a:t>Universita </a:t>
            </a:r>
            <a:r>
              <a:rPr lang="cs-CZ" sz="2800" dirty="0">
                <a:solidFill>
                  <a:schemeClr val="tx2"/>
                </a:solidFill>
              </a:rPr>
              <a:t>v </a:t>
            </a:r>
            <a:r>
              <a:rPr lang="cs-CZ" sz="2800" dirty="0" err="1">
                <a:solidFill>
                  <a:schemeClr val="tx2"/>
                </a:solidFill>
              </a:rPr>
              <a:t>Berkeley</a:t>
            </a:r>
            <a:r>
              <a:rPr lang="cs-CZ" sz="2800" dirty="0">
                <a:solidFill>
                  <a:schemeClr val="tx2"/>
                </a:solidFill>
              </a:rPr>
              <a:t> obviněna z diskriminace žen při přijímacím </a:t>
            </a:r>
            <a:r>
              <a:rPr lang="cs-CZ" sz="2800" dirty="0" smtClean="0">
                <a:solidFill>
                  <a:schemeClr val="tx2"/>
                </a:solidFill>
              </a:rPr>
              <a:t>řízení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7" y="5317412"/>
            <a:ext cx="818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cs-CZ" b="1" dirty="0" err="1" smtClean="0"/>
              <a:t>říčina</a:t>
            </a:r>
            <a:r>
              <a:rPr lang="cs-CZ" b="1" dirty="0" smtClean="0"/>
              <a:t> paradoxu</a:t>
            </a:r>
            <a:r>
              <a:rPr lang="cs-CZ" dirty="0" smtClean="0"/>
              <a:t>: Nízký počet zájemkyň v oborech (A </a:t>
            </a:r>
            <a:r>
              <a:rPr lang="cs-CZ" dirty="0" err="1" smtClean="0"/>
              <a:t>a</a:t>
            </a:r>
            <a:r>
              <a:rPr lang="cs-CZ" dirty="0" smtClean="0"/>
              <a:t> B), v nichž byla vysoká úspěšnost v přijímacím řízení</a:t>
            </a:r>
            <a:r>
              <a:rPr lang="en-US" dirty="0" smtClean="0"/>
              <a:t>, </a:t>
            </a:r>
            <a:r>
              <a:rPr lang="cs-CZ" dirty="0" smtClean="0"/>
              <a:t>oproti tomu </a:t>
            </a:r>
            <a:r>
              <a:rPr lang="en-US" dirty="0" smtClean="0"/>
              <a:t>v</a:t>
            </a:r>
            <a:r>
              <a:rPr lang="cs-CZ" dirty="0" err="1" smtClean="0"/>
              <a:t>ysoký</a:t>
            </a:r>
            <a:r>
              <a:rPr lang="cs-CZ" dirty="0" smtClean="0"/>
              <a:t> počet zájemkyň v oboru F…</a:t>
            </a:r>
          </a:p>
          <a:p>
            <a:endParaRPr lang="cs-CZ" dirty="0" smtClean="0"/>
          </a:p>
          <a:p>
            <a:r>
              <a:rPr lang="cs-CZ" b="1" dirty="0" smtClean="0"/>
              <a:t>Řešení</a:t>
            </a:r>
            <a:r>
              <a:rPr lang="cs-CZ" dirty="0" smtClean="0"/>
              <a:t>: Neposuzovat dle agregovaných dat.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375981" y="1828855"/>
          <a:ext cx="8229599" cy="3291840"/>
        </p:xfrm>
        <a:graphic>
          <a:graphicData uri="http://schemas.openxmlformats.org/drawingml/2006/table">
            <a:tbl>
              <a:tblPr/>
              <a:tblGrid>
                <a:gridCol w="1090464"/>
                <a:gridCol w="1260850"/>
                <a:gridCol w="1175657"/>
                <a:gridCol w="1175657"/>
                <a:gridCol w="1175657"/>
                <a:gridCol w="1175657"/>
                <a:gridCol w="1175657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obor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muži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ženy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zájemců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přijatých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úspěšnost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zájemkyň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přijatých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úspěšnost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825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62%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82%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560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313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56%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68%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325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37%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593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34%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417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33%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35%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191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28%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24%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F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373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6%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341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7%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A-F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2691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1158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43%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1835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557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30%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705212" y="51327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[</a:t>
            </a:r>
            <a:r>
              <a:rPr lang="cs-CZ" dirty="0" smtClean="0"/>
              <a:t>6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5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</a:rPr>
              <a:t>Literatura</a:t>
            </a:r>
            <a:endParaRPr lang="cs-CZ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412776"/>
            <a:ext cx="80648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 smtClean="0"/>
              <a:t>SWOBODA, </a:t>
            </a:r>
            <a:r>
              <a:rPr lang="cs-CZ" dirty="0"/>
              <a:t>H</a:t>
            </a:r>
            <a:r>
              <a:rPr lang="cs-CZ" dirty="0" smtClean="0"/>
              <a:t>. (1977): </a:t>
            </a:r>
            <a:r>
              <a:rPr lang="cs-CZ" dirty="0"/>
              <a:t>Moderní statistika, </a:t>
            </a:r>
            <a:r>
              <a:rPr lang="cs-CZ" dirty="0" smtClean="0"/>
              <a:t>Praha.</a:t>
            </a:r>
            <a:endParaRPr lang="en-US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TVRDÍK, J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cs-CZ" dirty="0" smtClean="0"/>
              <a:t>(2008): </a:t>
            </a:r>
            <a:r>
              <a:rPr lang="cs-CZ" dirty="0"/>
              <a:t>Základy matematické statistiky, Ostravská </a:t>
            </a:r>
            <a:r>
              <a:rPr lang="cs-CZ" dirty="0" smtClean="0"/>
              <a:t>univerzita.</a:t>
            </a:r>
            <a:endParaRPr lang="cs-CZ" dirty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 err="1" smtClean="0"/>
              <a:t>Balhar</a:t>
            </a:r>
            <a:r>
              <a:rPr lang="cs-CZ" dirty="0"/>
              <a:t>, J. (2011): </a:t>
            </a:r>
            <a:r>
              <a:rPr lang="cs-CZ" dirty="0" err="1"/>
              <a:t>Simpsonův</a:t>
            </a:r>
            <a:r>
              <a:rPr lang="cs-CZ" dirty="0"/>
              <a:t> paradox, bakalářská práce, Vedoucí bakalářské práce: RNDr. Arnošt Komárek, Ph.D., MFF, Karlova univerzita, Praha.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 err="1"/>
              <a:t>Charig</a:t>
            </a:r>
            <a:r>
              <a:rPr lang="cs-CZ" dirty="0"/>
              <a:t>, C.R., </a:t>
            </a:r>
            <a:r>
              <a:rPr lang="cs-CZ" dirty="0" err="1"/>
              <a:t>Webb</a:t>
            </a:r>
            <a:r>
              <a:rPr lang="cs-CZ" dirty="0"/>
              <a:t>, D.R., </a:t>
            </a:r>
            <a:r>
              <a:rPr lang="cs-CZ" dirty="0" err="1"/>
              <a:t>Payne</a:t>
            </a:r>
            <a:r>
              <a:rPr lang="cs-CZ" dirty="0"/>
              <a:t>, S.R., </a:t>
            </a:r>
            <a:r>
              <a:rPr lang="cs-CZ" dirty="0" err="1"/>
              <a:t>Wickham</a:t>
            </a:r>
            <a:r>
              <a:rPr lang="cs-CZ" dirty="0"/>
              <a:t>, O.E. (1986), </a:t>
            </a:r>
            <a:r>
              <a:rPr lang="cs-CZ" dirty="0" err="1"/>
              <a:t>Comparison</a:t>
            </a:r>
            <a:r>
              <a:rPr lang="cs-CZ" dirty="0"/>
              <a:t> o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calculi</a:t>
            </a:r>
            <a:r>
              <a:rPr lang="cs-CZ" dirty="0"/>
              <a:t> by </a:t>
            </a:r>
            <a:r>
              <a:rPr lang="cs-CZ" dirty="0" err="1"/>
              <a:t>operative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, </a:t>
            </a:r>
            <a:r>
              <a:rPr lang="cs-CZ" dirty="0" err="1"/>
              <a:t>percutaneous</a:t>
            </a:r>
            <a:r>
              <a:rPr lang="cs-CZ" dirty="0"/>
              <a:t> </a:t>
            </a:r>
            <a:r>
              <a:rPr lang="cs-CZ" dirty="0" err="1"/>
              <a:t>nephrolithotomy</a:t>
            </a:r>
            <a:r>
              <a:rPr lang="cs-CZ" dirty="0"/>
              <a:t>, and </a:t>
            </a:r>
            <a:r>
              <a:rPr lang="cs-CZ" dirty="0" err="1"/>
              <a:t>extracor</a:t>
            </a:r>
            <a:r>
              <a:rPr lang="cs-CZ" dirty="0"/>
              <a:t> </a:t>
            </a:r>
            <a:r>
              <a:rPr lang="cs-CZ" dirty="0" err="1"/>
              <a:t>poreal</a:t>
            </a:r>
            <a:r>
              <a:rPr lang="cs-CZ" dirty="0"/>
              <a:t> </a:t>
            </a:r>
            <a:r>
              <a:rPr lang="cs-CZ" dirty="0" err="1"/>
              <a:t>shock</a:t>
            </a:r>
            <a:r>
              <a:rPr lang="cs-CZ" dirty="0"/>
              <a:t> </a:t>
            </a:r>
            <a:r>
              <a:rPr lang="cs-CZ" dirty="0" err="1"/>
              <a:t>wawe</a:t>
            </a:r>
            <a:r>
              <a:rPr lang="cs-CZ" dirty="0"/>
              <a:t> </a:t>
            </a:r>
            <a:r>
              <a:rPr lang="cs-CZ" dirty="0" err="1"/>
              <a:t>lithotripsy</a:t>
            </a:r>
            <a:r>
              <a:rPr lang="cs-CZ" dirty="0"/>
              <a:t>,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, 292, 879-88.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 err="1"/>
              <a:t>Wilcox</a:t>
            </a:r>
            <a:r>
              <a:rPr lang="cs-CZ" dirty="0"/>
              <a:t>, Allen (2006). „</a:t>
            </a:r>
            <a:r>
              <a:rPr lang="cs-CZ" u="sng" dirty="0" err="1">
                <a:hlinkClick r:id="rId3"/>
              </a:rPr>
              <a:t>The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Perils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of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Birth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Weight</a:t>
            </a:r>
            <a:r>
              <a:rPr lang="cs-CZ" u="sng" dirty="0">
                <a:hlinkClick r:id="rId3"/>
              </a:rPr>
              <a:t> – A </a:t>
            </a:r>
            <a:r>
              <a:rPr lang="cs-CZ" u="sng" dirty="0" err="1">
                <a:hlinkClick r:id="rId3"/>
              </a:rPr>
              <a:t>Lesson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from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Directed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Acyclic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Graphs</a:t>
            </a:r>
            <a:r>
              <a:rPr lang="cs-CZ" dirty="0"/>
              <a:t>“.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Epidemiology. 164(11):1121-1123.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Blog: Kvantová koroptev, příspěvek: </a:t>
            </a:r>
            <a:r>
              <a:rPr lang="cs-CZ" u="sng" dirty="0">
                <a:hlinkClick r:id="rId4"/>
              </a:rPr>
              <a:t>Zločin a statistika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4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Základní pojmy ze statistické metodologie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 l="24787" t="34438" r="25550" b="15285"/>
          <a:stretch>
            <a:fillRect/>
          </a:stretch>
        </p:blipFill>
        <p:spPr bwMode="auto">
          <a:xfrm>
            <a:off x="1115616" y="1340768"/>
            <a:ext cx="52565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563888" y="162880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výběrové šetření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84168" y="1628800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Exploratorní</a:t>
            </a:r>
            <a:r>
              <a:rPr lang="cs-CZ" sz="2000" dirty="0" smtClean="0"/>
              <a:t> (popisná) statistika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0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A to už je opravdu konec!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Děkuji za pozornost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80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ŠKOMAM CUP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80900" name="Picture 4" descr="http://www.images.atlasceska.cz/images/kalendarakci/velka/33158/v89688_2009-06-29_upra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3231"/>
            <a:ext cx="287407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613" y="2853391"/>
            <a:ext cx="2088232" cy="1674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81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7524" y="4913696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Kolik dalších jedniček byste museli dostat, abyste na vysvědčení dostali jedničku?</a:t>
            </a:r>
          </a:p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Předpokládejte, že: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známku </a:t>
            </a:r>
            <a:r>
              <a:rPr lang="cs-CZ" sz="2000" dirty="0"/>
              <a:t>byste si </a:t>
            </a:r>
            <a:r>
              <a:rPr lang="cs-CZ" sz="2000" dirty="0" smtClean="0"/>
              <a:t>již „nezkazili“ žádnou horší známkou,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známka se určuje zaokrouhlením průměrné známky na celé číslo.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02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</a:t>
            </a:r>
            <a:r>
              <a:rPr lang="cs-CZ" sz="3200" dirty="0" err="1" smtClean="0">
                <a:solidFill>
                  <a:schemeClr val="tx2"/>
                </a:solidFill>
              </a:rPr>
              <a:t>ěkolik</a:t>
            </a:r>
            <a:r>
              <a:rPr lang="cs-CZ" sz="3200" dirty="0" smtClean="0">
                <a:solidFill>
                  <a:schemeClr val="tx2"/>
                </a:solidFill>
              </a:rPr>
              <a:t> nesouvislých poznámek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B33A-5425-444D-8DF5-5C5D947DE786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700808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EDA pro kvantitativní (číselné) znaky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ošidný průměr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proč potřebujeme míry variability</a:t>
            </a:r>
          </a:p>
          <a:p>
            <a:pPr lvl="1"/>
            <a:endParaRPr lang="cs-CZ" sz="2800" dirty="0" smtClean="0"/>
          </a:p>
          <a:p>
            <a:r>
              <a:rPr lang="cs-CZ" sz="2800" u="sng" dirty="0" smtClean="0"/>
              <a:t>Analýza závislosti dvou kvantitativních znaků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co nám říká korelační koeficient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co nám neříká korelační koeficient</a:t>
            </a:r>
          </a:p>
          <a:p>
            <a:pPr lvl="1"/>
            <a:endParaRPr lang="cs-CZ" sz="2800" dirty="0" smtClean="0"/>
          </a:p>
          <a:p>
            <a:r>
              <a:rPr lang="cs-CZ" sz="2800" u="sng" dirty="0" err="1" smtClean="0"/>
              <a:t>Simpsonův</a:t>
            </a:r>
            <a:r>
              <a:rPr lang="cs-CZ" sz="2800" u="sng" dirty="0" smtClean="0"/>
              <a:t> paradox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8946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2725</Words>
  <Application>Microsoft Office PowerPoint</Application>
  <PresentationFormat>Předvádění na obrazovce (4:3)</PresentationFormat>
  <Paragraphs>884</Paragraphs>
  <Slides>81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9" baseType="lpstr">
      <vt:lpstr>ＭＳ Ｐゴシック</vt:lpstr>
      <vt:lpstr>Arial</vt:lpstr>
      <vt:lpstr>Calibri</vt:lpstr>
      <vt:lpstr>Cambria Math</vt:lpstr>
      <vt:lpstr>Times New Roman</vt:lpstr>
      <vt:lpstr>Wingdings</vt:lpstr>
      <vt:lpstr>Motiv sady Office</vt:lpstr>
      <vt:lpstr>Rovnice</vt:lpstr>
      <vt:lpstr>Je statisticky dokázáno…</vt:lpstr>
      <vt:lpstr>Co je to statistika?</vt:lpstr>
      <vt:lpstr>Co vypovídá statistika o jednotlivci?</vt:lpstr>
      <vt:lpstr>Co je to statistika?</vt:lpstr>
      <vt:lpstr>Co je to statistika?</vt:lpstr>
      <vt:lpstr>Co je to statistika?</vt:lpstr>
      <vt:lpstr>Základní pojmy ze statistické metodologie</vt:lpstr>
      <vt:lpstr>Základní pojmy ze statistické metodologie</vt:lpstr>
      <vt:lpstr>Několik nesouvislých poznámek</vt:lpstr>
      <vt:lpstr>Statistik,  který má hlavu v sauně a nohy v ledničce,  hovoří o příjemné průměrné teplotě.                                                                                                                                                                Autor neznámý</vt:lpstr>
      <vt:lpstr>Aritmetický průměr</vt:lpstr>
      <vt:lpstr>Aritmetický průměr</vt:lpstr>
      <vt:lpstr>Ošidnost průměru</vt:lpstr>
      <vt:lpstr>Ošidnost průměru</vt:lpstr>
      <vt:lpstr>Ošidnost průměru</vt:lpstr>
      <vt:lpstr>Ošidnost průměru</vt:lpstr>
      <vt:lpstr>Ošidnost průměru</vt:lpstr>
      <vt:lpstr>Aritmetický průměr</vt:lpstr>
      <vt:lpstr>Ošidnost průměru</vt:lpstr>
      <vt:lpstr>Ošidnost průměru</vt:lpstr>
      <vt:lpstr>Prezentace aplikace PowerPoint</vt:lpstr>
      <vt:lpstr>Prezentace aplikace PowerPoint</vt:lpstr>
      <vt:lpstr>Prezentace aplikace PowerPoint</vt:lpstr>
      <vt:lpstr>Výběrové kvantily</vt:lpstr>
      <vt:lpstr>Význačné výběrové kvantily</vt:lpstr>
      <vt:lpstr>Kde se s kvantily setkáme v praxi?</vt:lpstr>
      <vt:lpstr>Kde se s kvantily setkáme v praxi?</vt:lpstr>
      <vt:lpstr>Prezentace aplikace PowerPoint</vt:lpstr>
      <vt:lpstr>Prezentace aplikace PowerPoint</vt:lpstr>
      <vt:lpstr>Prezentace aplikace PowerPoint</vt:lpstr>
      <vt:lpstr>Prezentace aplikace PowerPoint</vt:lpstr>
      <vt:lpstr>Výběrový rozptyl</vt:lpstr>
      <vt:lpstr>Výběrová směrodatná odchylka</vt:lpstr>
      <vt:lpstr>Jakou představu o variabilitě dat nám dává sm. odchylka?</vt:lpstr>
      <vt:lpstr>Variační koeficient</vt:lpstr>
      <vt:lpstr>Analýza závislosti  dvou kvantitativních proměnných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Korelační koeficient</vt:lpstr>
      <vt:lpstr>Prezentace aplikace PowerPoint</vt:lpstr>
      <vt:lpstr>Korelační koeficient</vt:lpstr>
      <vt:lpstr>Analýza závislosti  dvou kvalitativních znaků</vt:lpstr>
      <vt:lpstr>Prezentace aplikace PowerPoint</vt:lpstr>
      <vt:lpstr>Uplynul nějaký čas a pan Úzkostný zjistil  podrobnější informace…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Simpsonův paradox</vt:lpstr>
      <vt:lpstr>Prezentace aplikace PowerPoint</vt:lpstr>
      <vt:lpstr>Další příklady výskytu Simpsonova paradoxu</vt:lpstr>
      <vt:lpstr>Studie o souvislosti velikosti ledvinových kamenů,  zvolené léčebné metody a vyléčení</vt:lpstr>
      <vt:lpstr>Vliv kouření matky na novorozeneckou úmrtnost</vt:lpstr>
      <vt:lpstr>1973  Universita v Berkeley obviněna z diskriminace žen  při přijímacím řízení</vt:lpstr>
      <vt:lpstr>1973  Universita v Berkeley obviněna z diskriminace žen při přijímacím řízení</vt:lpstr>
      <vt:lpstr>Literatura</vt:lpstr>
      <vt:lpstr>A to už je opravdu konec!  Děkuji za pozornost</vt:lpstr>
      <vt:lpstr>ŠKOMAM CUP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Okna vesmíru statistiky dokořán</dc:title>
  <dc:creator>martina</dc:creator>
  <cp:lastModifiedBy>lit40</cp:lastModifiedBy>
  <cp:revision>74</cp:revision>
  <dcterms:created xsi:type="dcterms:W3CDTF">2012-01-31T07:25:53Z</dcterms:created>
  <dcterms:modified xsi:type="dcterms:W3CDTF">2015-02-05T07:36:36Z</dcterms:modified>
</cp:coreProperties>
</file>